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4" r:id="rId1"/>
  </p:sldMasterIdLst>
  <p:notesMasterIdLst>
    <p:notesMasterId r:id="rId51"/>
  </p:notesMasterIdLst>
  <p:handoutMasterIdLst>
    <p:handoutMasterId r:id="rId52"/>
  </p:handoutMasterIdLst>
  <p:sldIdLst>
    <p:sldId id="256" r:id="rId2"/>
    <p:sldId id="299" r:id="rId3"/>
    <p:sldId id="314" r:id="rId4"/>
    <p:sldId id="315" r:id="rId5"/>
    <p:sldId id="316" r:id="rId6"/>
    <p:sldId id="317" r:id="rId7"/>
    <p:sldId id="318" r:id="rId8"/>
    <p:sldId id="320" r:id="rId9"/>
    <p:sldId id="321" r:id="rId10"/>
    <p:sldId id="322" r:id="rId11"/>
    <p:sldId id="323" r:id="rId12"/>
    <p:sldId id="324" r:id="rId13"/>
    <p:sldId id="325" r:id="rId14"/>
    <p:sldId id="326" r:id="rId15"/>
    <p:sldId id="327" r:id="rId16"/>
    <p:sldId id="328" r:id="rId17"/>
    <p:sldId id="329" r:id="rId18"/>
    <p:sldId id="296" r:id="rId19"/>
    <p:sldId id="295" r:id="rId20"/>
    <p:sldId id="271" r:id="rId21"/>
    <p:sldId id="306" r:id="rId22"/>
    <p:sldId id="309" r:id="rId23"/>
    <p:sldId id="310" r:id="rId24"/>
    <p:sldId id="311" r:id="rId25"/>
    <p:sldId id="312" r:id="rId26"/>
    <p:sldId id="307" r:id="rId27"/>
    <p:sldId id="302" r:id="rId28"/>
    <p:sldId id="297" r:id="rId29"/>
    <p:sldId id="293" r:id="rId30"/>
    <p:sldId id="298" r:id="rId31"/>
    <p:sldId id="270" r:id="rId32"/>
    <p:sldId id="268" r:id="rId33"/>
    <p:sldId id="272" r:id="rId34"/>
    <p:sldId id="274" r:id="rId35"/>
    <p:sldId id="276" r:id="rId36"/>
    <p:sldId id="275" r:id="rId37"/>
    <p:sldId id="277" r:id="rId38"/>
    <p:sldId id="279" r:id="rId39"/>
    <p:sldId id="278" r:id="rId40"/>
    <p:sldId id="281" r:id="rId41"/>
    <p:sldId id="282" r:id="rId42"/>
    <p:sldId id="283" r:id="rId43"/>
    <p:sldId id="284" r:id="rId44"/>
    <p:sldId id="287" r:id="rId45"/>
    <p:sldId id="289" r:id="rId46"/>
    <p:sldId id="291" r:id="rId47"/>
    <p:sldId id="308" r:id="rId48"/>
    <p:sldId id="301" r:id="rId49"/>
    <p:sldId id="303"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A7A"/>
    <a:srgbClr val="FDF1D7"/>
  </p:clrMru>
</p:presentationPr>
</file>

<file path=ppt/tableStyles.xml><?xml version="1.0" encoding="utf-8"?>
<a:tblStyleLst xmlns:a="http://schemas.openxmlformats.org/drawingml/2006/main" def="{B301B821-A1FF-4177-AEE7-76D212191A09}"/>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30" autoAdjust="0"/>
    <p:restoredTop sz="54958" autoAdjust="0"/>
  </p:normalViewPr>
  <p:slideViewPr>
    <p:cSldViewPr>
      <p:cViewPr>
        <p:scale>
          <a:sx n="66" d="100"/>
          <a:sy n="66" d="100"/>
        </p:scale>
        <p:origin x="-1596" y="-72"/>
      </p:cViewPr>
      <p:guideLst>
        <p:guide orient="horz" pos="2160"/>
        <p:guide pos="2880"/>
      </p:guideLst>
    </p:cSldViewPr>
  </p:slideViewPr>
  <p:outlineViewPr>
    <p:cViewPr>
      <p:scale>
        <a:sx n="1" d="1"/>
        <a:sy n="1" d="1"/>
      </p:scale>
      <p:origin x="132" y="12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4400" dirty="0" smtClean="0"/>
            <a:t>1</a:t>
          </a:r>
          <a:endParaRPr lang="en-US" sz="4400" dirty="0"/>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4400" dirty="0" smtClean="0"/>
            <a:t>2</a:t>
          </a:r>
          <a:endParaRPr lang="en-US" sz="44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r>
            <a:rPr lang="en-US" sz="2800" b="1" dirty="0" err="1" smtClean="0">
              <a:effectLst/>
              <a:latin typeface="Arial" panose="020B0604020202020204" pitchFamily="34" charset="0"/>
              <a:cs typeface="Arial" panose="020B0604020202020204" pitchFamily="34" charset="0"/>
            </a:rPr>
            <a:t>Asisten</a:t>
          </a:r>
          <a:r>
            <a:rPr lang="ro-RO" sz="2800" b="1" dirty="0" smtClean="0">
              <a:effectLst/>
              <a:latin typeface="Arial" panose="020B0604020202020204" pitchFamily="34" charset="0"/>
              <a:cs typeface="Arial" panose="020B0604020202020204" pitchFamily="34" charset="0"/>
            </a:rPr>
            <a:t>ță</a:t>
          </a:r>
          <a:r>
            <a:rPr lang="en-US" sz="2800" b="1" dirty="0" smtClean="0">
              <a:effectLst/>
              <a:latin typeface="Arial" panose="020B0604020202020204" pitchFamily="34" charset="0"/>
              <a:cs typeface="Arial" panose="020B0604020202020204" pitchFamily="34" charset="0"/>
            </a:rPr>
            <a:t> </a:t>
          </a:r>
          <a:r>
            <a:rPr lang="ro-RO" sz="2800" b="1" dirty="0" smtClean="0">
              <a:effectLst/>
              <a:latin typeface="Arial" panose="020B0604020202020204" pitchFamily="34" charset="0"/>
              <a:cs typeface="Arial" panose="020B0604020202020204" pitchFamily="34" charset="0"/>
            </a:rPr>
            <a:t>î</a:t>
          </a:r>
          <a:r>
            <a:rPr lang="en-US" sz="2800" b="1" dirty="0" smtClean="0">
              <a:effectLst/>
              <a:latin typeface="Arial" panose="020B0604020202020204" pitchFamily="34" charset="0"/>
              <a:cs typeface="Arial" panose="020B0604020202020204" pitchFamily="34" charset="0"/>
            </a:rPr>
            <a:t>n </a:t>
          </a:r>
          <a:r>
            <a:rPr lang="en-US" sz="2800" b="1" dirty="0" err="1" smtClean="0">
              <a:effectLst/>
              <a:latin typeface="Arial" panose="020B0604020202020204" pitchFamily="34" charset="0"/>
              <a:cs typeface="Arial" panose="020B0604020202020204" pitchFamily="34" charset="0"/>
            </a:rPr>
            <a:t>elaborarea</a:t>
          </a:r>
          <a:r>
            <a:rPr lang="en-US" sz="2800" b="1" dirty="0" smtClean="0">
              <a:effectLst/>
              <a:latin typeface="Arial" panose="020B0604020202020204" pitchFamily="34" charset="0"/>
              <a:cs typeface="Arial" panose="020B0604020202020204" pitchFamily="34" charset="0"/>
            </a:rPr>
            <a:t> </a:t>
          </a:r>
          <a:r>
            <a:rPr lang="en-US" sz="2800" b="1" dirty="0" err="1" smtClean="0">
              <a:effectLst/>
              <a:latin typeface="Arial" panose="020B0604020202020204" pitchFamily="34" charset="0"/>
              <a:cs typeface="Arial" panose="020B0604020202020204" pitchFamily="34" charset="0"/>
            </a:rPr>
            <a:t>propunerilor</a:t>
          </a:r>
          <a:r>
            <a:rPr lang="en-US" sz="2800" b="1" dirty="0" smtClean="0">
              <a:effectLst/>
              <a:latin typeface="Arial" panose="020B0604020202020204" pitchFamily="34" charset="0"/>
              <a:cs typeface="Arial" panose="020B0604020202020204" pitchFamily="34" charset="0"/>
            </a:rPr>
            <a:t> de </a:t>
          </a:r>
          <a:r>
            <a:rPr lang="en-US" sz="2800" b="1" dirty="0" err="1" smtClean="0">
              <a:effectLst/>
              <a:latin typeface="Arial" panose="020B0604020202020204" pitchFamily="34" charset="0"/>
              <a:cs typeface="Arial" panose="020B0604020202020204" pitchFamily="34" charset="0"/>
            </a:rPr>
            <a:t>proiect</a:t>
          </a:r>
          <a:endParaRPr lang="en-US" sz="2800" b="1" dirty="0">
            <a:effectLst/>
            <a:latin typeface="Arial" panose="020B0604020202020204" pitchFamily="34" charset="0"/>
            <a:cs typeface="Arial" panose="020B0604020202020204" pitchFamily="34" charset="0"/>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1776C8F-2B10-4075-8DF7-7F65AB725ED5}">
      <dgm:prSet phldrT="[Text]" custT="1"/>
      <dgm:spPr/>
      <dgm:t>
        <a:bodyPr/>
        <a:lstStyle/>
        <a:p>
          <a:r>
            <a:rPr lang="en-US" sz="4400" smtClean="0"/>
            <a:t>3</a:t>
          </a:r>
          <a:endParaRPr lang="en-US" sz="4400" dirty="0"/>
        </a:p>
      </dgm:t>
    </dgm:pt>
    <dgm:pt modelId="{7291E740-3E17-41B3-99D3-1D67AE37CC3F}" type="parTrans" cxnId="{7077B78D-FCDC-4519-8416-DC357ACD5043}">
      <dgm:prSet/>
      <dgm:spPr/>
      <dgm:t>
        <a:bodyPr/>
        <a:lstStyle/>
        <a:p>
          <a:endParaRPr lang="en-US" sz="3200"/>
        </a:p>
      </dgm:t>
    </dgm:pt>
    <dgm:pt modelId="{88B75C29-8054-417D-BCE3-878A55118F6D}" type="sibTrans" cxnId="{7077B78D-FCDC-4519-8416-DC357ACD5043}">
      <dgm:prSet/>
      <dgm:spPr/>
      <dgm:t>
        <a:bodyPr/>
        <a:lstStyle/>
        <a:p>
          <a:endParaRPr lang="en-US" sz="3200"/>
        </a:p>
      </dgm:t>
    </dgm:pt>
    <dgm:pt modelId="{6BE4E373-0656-4EDC-821E-BE09C952B1F6}">
      <dgm:prSet phldrT="[Text]" custT="1"/>
      <dgm:spPr/>
      <dgm:t>
        <a:bodyPr/>
        <a:lstStyle/>
        <a:p>
          <a:r>
            <a:rPr lang="en-US" sz="3200" b="1" dirty="0" err="1" smtClean="0">
              <a:effectLst/>
            </a:rPr>
            <a:t>Sprijin</a:t>
          </a:r>
          <a:r>
            <a:rPr lang="en-US" sz="3200" b="1" dirty="0" smtClean="0">
              <a:effectLst/>
            </a:rPr>
            <a:t> </a:t>
          </a:r>
          <a:r>
            <a:rPr lang="ro-RO" sz="3200" b="1" dirty="0" smtClean="0">
              <a:effectLst/>
            </a:rPr>
            <a:t>î</a:t>
          </a:r>
          <a:r>
            <a:rPr lang="en-US" sz="3200" b="1" dirty="0" smtClean="0">
              <a:effectLst/>
            </a:rPr>
            <a:t>n g</a:t>
          </a:r>
          <a:r>
            <a:rPr lang="ro-RO" sz="3200" b="1" dirty="0" smtClean="0">
              <a:effectLst/>
            </a:rPr>
            <a:t>ă</a:t>
          </a:r>
          <a:r>
            <a:rPr lang="en-US" sz="3200" b="1" dirty="0" err="1" smtClean="0">
              <a:effectLst/>
            </a:rPr>
            <a:t>sirea</a:t>
          </a:r>
          <a:r>
            <a:rPr lang="en-US" sz="3200" b="1" dirty="0" smtClean="0">
              <a:effectLst/>
            </a:rPr>
            <a:t> de </a:t>
          </a:r>
          <a:r>
            <a:rPr lang="en-US" sz="3200" b="1" dirty="0" err="1" smtClean="0">
              <a:effectLst/>
            </a:rPr>
            <a:t>parteneri</a:t>
          </a:r>
          <a:r>
            <a:rPr lang="en-US" sz="3200" b="1" dirty="0" smtClean="0">
              <a:effectLst/>
            </a:rPr>
            <a:t> </a:t>
          </a:r>
          <a:endParaRPr lang="en-US" sz="3200" b="1" dirty="0">
            <a:effectLst/>
          </a:endParaRPr>
        </a:p>
      </dgm:t>
    </dgm:pt>
    <dgm:pt modelId="{34218063-BF94-4304-99BD-B3F7BA4D3C8F}" type="parTrans" cxnId="{119690D4-400B-468B-8BA0-5C9C9E2AFEAF}">
      <dgm:prSet/>
      <dgm:spPr/>
      <dgm:t>
        <a:bodyPr/>
        <a:lstStyle/>
        <a:p>
          <a:endParaRPr lang="en-US" sz="3200"/>
        </a:p>
      </dgm:t>
    </dgm:pt>
    <dgm:pt modelId="{E17B9BF1-2948-497F-8EC7-3BF734D839DB}" type="sibTrans" cxnId="{119690D4-400B-468B-8BA0-5C9C9E2AFEAF}">
      <dgm:prSet/>
      <dgm:spPr/>
      <dgm:t>
        <a:bodyPr/>
        <a:lstStyle/>
        <a:p>
          <a:endParaRPr lang="en-US" sz="3200"/>
        </a:p>
      </dgm:t>
    </dgm:pt>
    <dgm:pt modelId="{1E4D3931-0DBD-4211-A24A-6AF364284B1E}">
      <dgm:prSet phldrT="[Text]" custT="1"/>
      <dgm:spPr/>
      <dgm:t>
        <a:bodyPr/>
        <a:lstStyle/>
        <a:p>
          <a:pPr marL="280988" indent="-280988"/>
          <a:r>
            <a:rPr lang="en-US" sz="2800" b="1" dirty="0" err="1" smtClean="0">
              <a:solidFill>
                <a:schemeClr val="tx1"/>
              </a:solidFill>
              <a:latin typeface="Arial" pitchFamily="34" charset="0"/>
              <a:cs typeface="Arial" pitchFamily="34" charset="0"/>
            </a:rPr>
            <a:t>Informare</a:t>
          </a:r>
          <a:r>
            <a:rPr lang="en-US" sz="2800" b="1" dirty="0" smtClean="0">
              <a:solidFill>
                <a:schemeClr val="tx1"/>
              </a:solidFill>
              <a:latin typeface="Arial" pitchFamily="34" charset="0"/>
              <a:cs typeface="Arial" pitchFamily="34" charset="0"/>
            </a:rPr>
            <a:t> </a:t>
          </a:r>
          <a:r>
            <a:rPr lang="ro-RO" sz="2800" b="1" dirty="0" smtClean="0">
              <a:solidFill>
                <a:schemeClr val="tx1"/>
              </a:solidFill>
              <a:latin typeface="Arial" pitchFamily="34" charset="0"/>
              <a:cs typeface="Arial" pitchFamily="34" charset="0"/>
            </a:rPr>
            <a:t>ș</a:t>
          </a:r>
          <a:r>
            <a:rPr lang="en-US" sz="2800" b="1" dirty="0" err="1" smtClean="0">
              <a:solidFill>
                <a:schemeClr val="tx1"/>
              </a:solidFill>
              <a:latin typeface="Arial" pitchFamily="34" charset="0"/>
              <a:cs typeface="Arial" pitchFamily="34" charset="0"/>
            </a:rPr>
            <a:t>i</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promovare</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Orizont</a:t>
          </a:r>
          <a:r>
            <a:rPr lang="en-US" sz="2800" b="1" dirty="0" smtClean="0">
              <a:solidFill>
                <a:schemeClr val="tx1"/>
              </a:solidFill>
              <a:latin typeface="Arial" pitchFamily="34" charset="0"/>
              <a:cs typeface="Arial" pitchFamily="34" charset="0"/>
            </a:rPr>
            <a:t> </a:t>
          </a:r>
          <a:r>
            <a:rPr lang="ro-RO" sz="2800" b="1" dirty="0" smtClean="0">
              <a:solidFill>
                <a:schemeClr val="tx1"/>
              </a:solidFill>
              <a:latin typeface="Arial" pitchFamily="34" charset="0"/>
              <a:cs typeface="Arial" pitchFamily="34" charset="0"/>
            </a:rPr>
            <a:t>2020</a:t>
          </a:r>
          <a:endParaRPr lang="en-US" sz="2800" dirty="0">
            <a:solidFill>
              <a:schemeClr val="tx1"/>
            </a:solidFill>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3" custScaleX="259632">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dgm:t>
        <a:bodyPr/>
        <a:lstStyle/>
        <a:p>
          <a:endParaRPr lang="en-US"/>
        </a:p>
      </dgm:t>
    </dgm:pt>
    <dgm:pt modelId="{477213BE-9E91-4950-8451-7F60796F47F4}" type="pres">
      <dgm:prSet presAssocID="{D1776C8F-2B10-4075-8DF7-7F65AB725ED5}" presName="linNode" presStyleCnt="0"/>
      <dgm:spPr/>
      <dgm:t>
        <a:bodyPr/>
        <a:lstStyle/>
        <a:p>
          <a:endParaRPr lang="en-US"/>
        </a:p>
      </dgm:t>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t>
        <a:bodyPr/>
        <a:lstStyle/>
        <a:p>
          <a:endParaRPr lang="en-US"/>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en-US"/>
        </a:p>
      </dgm:t>
    </dgm:pt>
  </dgm:ptLst>
  <dgm:cxnLst>
    <dgm:cxn modelId="{5417F3DF-8CAE-4E6C-ADBB-ED6F50084B8E}" type="presOf" srcId="{D1776C8F-2B10-4075-8DF7-7F65AB725ED5}" destId="{F5034101-5B7D-4FE7-B47A-5A48CF39606B}" srcOrd="0" destOrd="0" presId="urn:microsoft.com/office/officeart/2005/8/layout/vList5"/>
    <dgm:cxn modelId="{7077B78D-FCDC-4519-8416-DC357ACD5043}" srcId="{F6FEADD9-F67D-41F5-BA4C-3C84956E7F46}" destId="{D1776C8F-2B10-4075-8DF7-7F65AB725ED5}" srcOrd="2" destOrd="0" parTransId="{7291E740-3E17-41B3-99D3-1D67AE37CC3F}" sibTransId="{88B75C29-8054-417D-BCE3-878A55118F6D}"/>
    <dgm:cxn modelId="{3D887057-7E91-45EF-8E4B-3006C2DFECB4}" type="presOf" srcId="{6BE4E373-0656-4EDC-821E-BE09C952B1F6}" destId="{C7C3E6FD-D83F-4BDA-907E-B5EE041DA931}" srcOrd="0" destOrd="0" presId="urn:microsoft.com/office/officeart/2005/8/layout/vList5"/>
    <dgm:cxn modelId="{AFF7133D-5E9D-4613-9299-006F9E49301B}" type="presOf" srcId="{AA046201-5C4D-445E-BF0B-5C6D2B0A1945}" destId="{C04276DC-EE64-470A-B8BC-09067B8045FA}" srcOrd="0" destOrd="0" presId="urn:microsoft.com/office/officeart/2005/8/layout/vList5"/>
    <dgm:cxn modelId="{1D12F37E-DF42-400C-B5B5-A8FAF49EC0EC}" type="presOf" srcId="{1E4D3931-0DBD-4211-A24A-6AF364284B1E}" destId="{D54B1729-BC98-42C1-9C6C-D65DCBA4358F}"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B8AF1086-D7BE-446F-9133-738B599E9A7D}" srcId="{F6FEADD9-F67D-41F5-BA4C-3C84956E7F46}" destId="{AA046201-5C4D-445E-BF0B-5C6D2B0A1945}" srcOrd="1" destOrd="0" parTransId="{FE92FC33-5E0F-4302-9E80-A69E8ACDDE56}" sibTransId="{40767EFF-7D52-4469-ACEE-7D28E67337E2}"/>
    <dgm:cxn modelId="{9071FB3B-D26B-4384-BD1A-80C12C62D02C}" srcId="{AA046201-5C4D-445E-BF0B-5C6D2B0A1945}" destId="{C59269D0-92A5-481C-BA64-727AFB0DD545}" srcOrd="0" destOrd="0" parTransId="{312CC84D-092F-422A-AA24-A4619DBBB7BE}" sibTransId="{266DE8E8-1339-41C4-B9A7-6148496C7FA9}"/>
    <dgm:cxn modelId="{B6416E04-E5DE-46CA-AD27-47EBE280D636}" type="presOf" srcId="{C59269D0-92A5-481C-BA64-727AFB0DD545}" destId="{B37A5355-225B-4C6F-AED7-6C620F99EECC}" srcOrd="0" destOrd="0" presId="urn:microsoft.com/office/officeart/2005/8/layout/vList5"/>
    <dgm:cxn modelId="{119690D4-400B-468B-8BA0-5C9C9E2AFEAF}" srcId="{D1776C8F-2B10-4075-8DF7-7F65AB725ED5}" destId="{6BE4E373-0656-4EDC-821E-BE09C952B1F6}" srcOrd="0" destOrd="0" parTransId="{34218063-BF94-4304-99BD-B3F7BA4D3C8F}" sibTransId="{E17B9BF1-2948-497F-8EC7-3BF734D839DB}"/>
    <dgm:cxn modelId="{9A0DCB65-9DCB-4972-9768-1762E4116F3C}" type="presOf" srcId="{74EE5CD8-078F-4590-BF9C-A341A294A016}" destId="{7E429971-BC57-430F-BB25-C0574E5E39E3}" srcOrd="0" destOrd="0" presId="urn:microsoft.com/office/officeart/2005/8/layout/vList5"/>
    <dgm:cxn modelId="{DBCA7E61-D822-40A0-A27A-D7E092386A0B}" type="presOf" srcId="{F6FEADD9-F67D-41F5-BA4C-3C84956E7F46}" destId="{AAE7A1E6-6847-453D-B55B-8A82BF138C1D}"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1E18118B-9778-4714-A249-2B714D5427F7}" type="presParOf" srcId="{AAE7A1E6-6847-453D-B55B-8A82BF138C1D}" destId="{C4407577-18A2-46E0-8805-2838042EB67A}" srcOrd="0" destOrd="0" presId="urn:microsoft.com/office/officeart/2005/8/layout/vList5"/>
    <dgm:cxn modelId="{84152E8A-21A6-4CAF-BC09-47C13F4FFFB8}" type="presParOf" srcId="{C4407577-18A2-46E0-8805-2838042EB67A}" destId="{7E429971-BC57-430F-BB25-C0574E5E39E3}" srcOrd="0" destOrd="0" presId="urn:microsoft.com/office/officeart/2005/8/layout/vList5"/>
    <dgm:cxn modelId="{1D51832F-3B38-483B-8C08-BDD413206841}" type="presParOf" srcId="{C4407577-18A2-46E0-8805-2838042EB67A}" destId="{D54B1729-BC98-42C1-9C6C-D65DCBA4358F}" srcOrd="1" destOrd="0" presId="urn:microsoft.com/office/officeart/2005/8/layout/vList5"/>
    <dgm:cxn modelId="{F2BB24AB-7DB6-4F0F-92D8-664E0F322520}" type="presParOf" srcId="{AAE7A1E6-6847-453D-B55B-8A82BF138C1D}" destId="{AB8574CC-D4F2-4555-AEE3-F4EE58B11D03}" srcOrd="1" destOrd="0" presId="urn:microsoft.com/office/officeart/2005/8/layout/vList5"/>
    <dgm:cxn modelId="{3F47CC38-27AC-4E4E-92A2-FDE046382C80}" type="presParOf" srcId="{AAE7A1E6-6847-453D-B55B-8A82BF138C1D}" destId="{85B8F607-FDD8-476A-ADBE-E1250824F294}" srcOrd="2" destOrd="0" presId="urn:microsoft.com/office/officeart/2005/8/layout/vList5"/>
    <dgm:cxn modelId="{B4BBC5E0-69C0-4FD2-84A6-C47E62DEA28D}" type="presParOf" srcId="{85B8F607-FDD8-476A-ADBE-E1250824F294}" destId="{C04276DC-EE64-470A-B8BC-09067B8045FA}" srcOrd="0" destOrd="0" presId="urn:microsoft.com/office/officeart/2005/8/layout/vList5"/>
    <dgm:cxn modelId="{71B90C6E-E0F2-4EE1-8864-5914AAFA20A7}" type="presParOf" srcId="{85B8F607-FDD8-476A-ADBE-E1250824F294}" destId="{B37A5355-225B-4C6F-AED7-6C620F99EECC}" srcOrd="1" destOrd="0" presId="urn:microsoft.com/office/officeart/2005/8/layout/vList5"/>
    <dgm:cxn modelId="{E6DEED78-0C33-4D1D-A595-AFE4311369E4}" type="presParOf" srcId="{AAE7A1E6-6847-453D-B55B-8A82BF138C1D}" destId="{5ACAA866-A8A8-4183-97B5-CEEAB1525C60}" srcOrd="3" destOrd="0" presId="urn:microsoft.com/office/officeart/2005/8/layout/vList5"/>
    <dgm:cxn modelId="{FD2A22C3-24B0-4E4D-A3BC-79528D3FBC48}" type="presParOf" srcId="{AAE7A1E6-6847-453D-B55B-8A82BF138C1D}" destId="{477213BE-9E91-4950-8451-7F60796F47F4}" srcOrd="4" destOrd="0" presId="urn:microsoft.com/office/officeart/2005/8/layout/vList5"/>
    <dgm:cxn modelId="{2D9E3819-8AF8-4F78-AD5E-1D892BCE0381}" type="presParOf" srcId="{477213BE-9E91-4950-8451-7F60796F47F4}" destId="{F5034101-5B7D-4FE7-B47A-5A48CF39606B}" srcOrd="0" destOrd="0" presId="urn:microsoft.com/office/officeart/2005/8/layout/vList5"/>
    <dgm:cxn modelId="{5FD7E964-E46A-45B4-A545-5D657B6094BB}"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lvl1pPr fontAlgn="auto">
              <a:spcBef>
                <a:spcPts val="0"/>
              </a:spcBef>
              <a:spcAft>
                <a:spcPts val="0"/>
              </a:spcAft>
              <a:defRPr>
                <a:latin typeface="+mn-lt"/>
                <a:cs typeface="+mn-cs"/>
              </a:defRPr>
            </a:lvl1pPr>
          </a:lstStyle>
          <a:p>
            <a:pPr>
              <a:defRPr/>
            </a:pPr>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a:lstStyle>
            <a:lvl1pPr fontAlgn="auto">
              <a:spcBef>
                <a:spcPts val="0"/>
              </a:spcBef>
              <a:spcAft>
                <a:spcPts val="0"/>
              </a:spcAft>
              <a:defRPr>
                <a:latin typeface="+mn-lt"/>
                <a:cs typeface="+mn-cs"/>
              </a:defRPr>
            </a:lvl1pPr>
          </a:lstStyle>
          <a:p>
            <a:pPr>
              <a:defRPr/>
            </a:pPr>
            <a:fld id="{79552C13-7EE4-4FD5-B4F8-62AFB324441D}" type="datetimeFigureOut">
              <a:rPr lang="en-US"/>
              <a:pPr>
                <a:defRPr/>
              </a:pPr>
              <a:t>6/5/2014</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a:lstStyle>
            <a:lvl1pPr fontAlgn="auto">
              <a:spcBef>
                <a:spcPts val="0"/>
              </a:spcBef>
              <a:spcAft>
                <a:spcPts val="0"/>
              </a:spcAft>
              <a:defRPr>
                <a:latin typeface="+mn-lt"/>
                <a:cs typeface="+mn-cs"/>
              </a:defRPr>
            </a:lvl1pPr>
          </a:lstStyle>
          <a:p>
            <a:pPr>
              <a:defRPr/>
            </a:pPr>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a:lstStyle>
            <a:lvl1pPr fontAlgn="auto">
              <a:spcBef>
                <a:spcPts val="0"/>
              </a:spcBef>
              <a:spcAft>
                <a:spcPts val="0"/>
              </a:spcAft>
              <a:defRPr>
                <a:latin typeface="+mn-lt"/>
                <a:cs typeface="+mn-cs"/>
              </a:defRPr>
            </a:lvl1pPr>
          </a:lstStyle>
          <a:p>
            <a:pPr>
              <a:defRPr/>
            </a:pPr>
            <a:fld id="{2BA9DDEB-2A78-483C-A0A0-1EBE26F165F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lvl1pPr fontAlgn="auto">
              <a:spcBef>
                <a:spcPts val="0"/>
              </a:spcBef>
              <a:spcAft>
                <a:spcPts val="0"/>
              </a:spcAft>
              <a:defRPr>
                <a:latin typeface="+mn-lt"/>
                <a:cs typeface="+mn-cs"/>
              </a:defRPr>
            </a:lvl1pPr>
          </a:lstStyle>
          <a:p>
            <a:pPr>
              <a:defRPr/>
            </a:pPr>
            <a:endParaRPr lang="en-US"/>
          </a:p>
        </p:txBody>
      </p:sp>
      <p:sp>
        <p:nvSpPr>
          <p:cNvPr id="3" name="Rectangle 3"/>
          <p:cNvSpPr>
            <a:spLocks noGrp="1"/>
          </p:cNvSpPr>
          <p:nvPr>
            <p:ph type="dt" idx="1"/>
          </p:nvPr>
        </p:nvSpPr>
        <p:spPr>
          <a:xfrm>
            <a:off x="3884613" y="0"/>
            <a:ext cx="2971800" cy="457200"/>
          </a:xfrm>
          <a:prstGeom prst="rect">
            <a:avLst/>
          </a:prstGeom>
        </p:spPr>
        <p:txBody>
          <a:bodyPr vert="horz"/>
          <a:lstStyle>
            <a:lvl1pPr fontAlgn="auto">
              <a:spcBef>
                <a:spcPts val="0"/>
              </a:spcBef>
              <a:spcAft>
                <a:spcPts val="0"/>
              </a:spcAft>
              <a:defRPr>
                <a:latin typeface="+mn-lt"/>
                <a:cs typeface="+mn-cs"/>
              </a:defRPr>
            </a:lvl1pPr>
          </a:lstStyle>
          <a:p>
            <a:pPr>
              <a:defRPr/>
            </a:pPr>
            <a:fld id="{F0A4DFC0-8211-41B1-AAC4-C047A607FA69}" type="datetimeFigureOut">
              <a:rPr lang="en-US"/>
              <a:pPr>
                <a:defRPr/>
              </a:pPr>
              <a:t>6/5/2014</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anchor="ctr"/>
          <a:lstStyle/>
          <a:p>
            <a:pPr lvl="0"/>
            <a:endParaRPr lang="en-US" noProof="0"/>
          </a:p>
        </p:txBody>
      </p:sp>
      <p:sp>
        <p:nvSpPr>
          <p:cNvPr id="5" name="Rectangle 5"/>
          <p:cNvSpPr>
            <a:spLocks noGrp="1"/>
          </p:cNvSpPr>
          <p:nvPr>
            <p:ph type="body" sz="quarter" idx="3"/>
          </p:nvPr>
        </p:nvSpPr>
        <p:spPr>
          <a:xfrm>
            <a:off x="685800" y="4343400"/>
            <a:ext cx="5486400" cy="4114800"/>
          </a:xfrm>
          <a:prstGeom prst="rect">
            <a:avLst/>
          </a:prstGeom>
        </p:spPr>
        <p:txBody>
          <a:bodyPr vert="horz">
            <a:normAutofit/>
          </a:bodyPr>
          <a:lstStyle/>
          <a:p>
            <a:pPr lvl="0"/>
            <a:r>
              <a:rPr lang="en-US" noProof="1" smtClean="0"/>
              <a:t>Click to edit Master text styles</a:t>
            </a:r>
            <a:endParaRPr lang="en-US" noProof="0"/>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0"/>
          </a:p>
        </p:txBody>
      </p:sp>
      <p:sp>
        <p:nvSpPr>
          <p:cNvPr id="6" name="Rectangle 6"/>
          <p:cNvSpPr>
            <a:spLocks noGrp="1"/>
          </p:cNvSpPr>
          <p:nvPr>
            <p:ph type="ftr" sz="quarter" idx="4"/>
          </p:nvPr>
        </p:nvSpPr>
        <p:spPr>
          <a:xfrm>
            <a:off x="0" y="8685213"/>
            <a:ext cx="2971800" cy="457200"/>
          </a:xfrm>
          <a:prstGeom prst="rect">
            <a:avLst/>
          </a:prstGeom>
        </p:spPr>
        <p:txBody>
          <a:bodyPr vert="horz"/>
          <a:lstStyle>
            <a:lvl1pPr fontAlgn="auto">
              <a:spcBef>
                <a:spcPts val="0"/>
              </a:spcBef>
              <a:spcAft>
                <a:spcPts val="0"/>
              </a:spcAft>
              <a:defRPr>
                <a:latin typeface="+mn-lt"/>
                <a:cs typeface="+mn-cs"/>
              </a:defRPr>
            </a:lvl1pPr>
          </a:lstStyle>
          <a:p>
            <a:pPr>
              <a:defRPr/>
            </a:pPr>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a:lstStyle>
            <a:lvl1pPr fontAlgn="auto">
              <a:spcBef>
                <a:spcPts val="0"/>
              </a:spcBef>
              <a:spcAft>
                <a:spcPts val="0"/>
              </a:spcAft>
              <a:defRPr>
                <a:latin typeface="+mn-lt"/>
                <a:cs typeface="+mn-cs"/>
              </a:defRPr>
            </a:lvl1pPr>
          </a:lstStyle>
          <a:p>
            <a:pPr>
              <a:defRPr/>
            </a:pPr>
            <a:fld id="{FF0D376F-CBD7-4872-951C-C1D9DE2F20E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p:cNvSpPr>
          <p:nvPr>
            <p:ph type="sldImg"/>
          </p:nvPr>
        </p:nvSpPr>
        <p:spPr bwMode="auto">
          <a:noFill/>
          <a:ln>
            <a:solidFill>
              <a:srgbClr val="000000"/>
            </a:solidFill>
            <a:miter lim="800000"/>
            <a:headEnd/>
            <a:tailEnd/>
          </a:ln>
        </p:spPr>
      </p:sp>
      <p:sp>
        <p:nvSpPr>
          <p:cNvPr id="11266"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2291" name="Rectangle 4"/>
          <p:cNvSpPr>
            <a:spLocks noGrp="1"/>
          </p:cNvSpPr>
          <p:nvPr>
            <p:ph type="dt" sz="quarter" idx="1"/>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3D6D4D30-F14D-40AC-8125-F6AE47AFBBC5}" type="datetime1">
              <a:rPr lang="en-US">
                <a:cs typeface="Arial" charset="0"/>
              </a:rPr>
              <a:pPr fontAlgn="base">
                <a:spcBef>
                  <a:spcPct val="0"/>
                </a:spcBef>
                <a:spcAft>
                  <a:spcPct val="0"/>
                </a:spcAft>
                <a:defRPr/>
              </a:pPr>
              <a:t>6/5/2014</a:t>
            </a:fld>
            <a:endParaRPr lang="en-US">
              <a:cs typeface="Arial" charset="0"/>
            </a:endParaRPr>
          </a:p>
        </p:txBody>
      </p:sp>
      <p:sp>
        <p:nvSpPr>
          <p:cNvPr id="12292" name="Rectangle 5"/>
          <p:cNvSpPr>
            <a:spLocks noGrp="1"/>
          </p:cNvSpPr>
          <p:nvPr>
            <p:ph type="ftr" sz="quarter" idx="4"/>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GB" smtClean="0">
              <a:cs typeface="Arial" charset="0"/>
            </a:endParaRPr>
          </a:p>
        </p:txBody>
      </p:sp>
      <p:sp>
        <p:nvSpPr>
          <p:cNvPr id="12293" name="Rectangle 6"/>
          <p:cNvSpPr>
            <a:spLocks noGrp="1"/>
          </p:cNvSpPr>
          <p:nvPr>
            <p:ph type="sldNum" sz="quarter" idx="5"/>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4572E07D-255A-4CB7-9846-1FF3C170453A}" type="slidenum">
              <a:rPr lang="en-US">
                <a:cs typeface="Arial" charset="0"/>
              </a:rPr>
              <a:pPr fontAlgn="base">
                <a:spcBef>
                  <a:spcPct val="0"/>
                </a:spcBef>
                <a:spcAft>
                  <a:spcPct val="0"/>
                </a:spcAft>
                <a:defRPr/>
              </a:pPr>
              <a:t>1</a:t>
            </a:fld>
            <a:endParaRPr lang="en-US">
              <a:cs typeface="Arial" charset="0"/>
            </a:endParaRPr>
          </a:p>
        </p:txBody>
      </p:sp>
      <p:sp>
        <p:nvSpPr>
          <p:cNvPr id="12294" name="Rectangle 7"/>
          <p:cNvSpPr>
            <a:spLocks noGrp="1"/>
          </p:cNvSpPr>
          <p:nvPr>
            <p:ph type="hdr" sz="quarter"/>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GB"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p:spPr>
      </p:sp>
      <p:sp>
        <p:nvSpPr>
          <p:cNvPr id="100355"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A869413B-CAF8-4F81-AD4D-19A242EE02FA}" type="slidenum">
              <a:rPr lang="en-US">
                <a:latin typeface="+mn-lt"/>
              </a:rPr>
              <a:pPr>
                <a:defRPr/>
              </a:pPr>
              <a:t>11</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
        <p:nvSpPr>
          <p:cNvPr id="2" name="Footer Placeholder 1"/>
          <p:cNvSpPr txBox="1">
            <a:spLocks noGrp="1"/>
          </p:cNvSpPr>
          <p:nvPr/>
        </p:nvSpPr>
        <p:spPr>
          <a:xfrm>
            <a:off x="0" y="8685213"/>
            <a:ext cx="2971800" cy="457200"/>
          </a:xfrm>
          <a:prstGeom prst="rect">
            <a:avLst/>
          </a:prstGeom>
          <a:noFill/>
        </p:spPr>
        <p:txBody>
          <a:bodyPr/>
          <a:lstStyle/>
          <a:p>
            <a:pPr fontAlgn="auto">
              <a:spcBef>
                <a:spcPts val="0"/>
              </a:spcBef>
              <a:spcAft>
                <a:spcPts val="0"/>
              </a:spcAft>
              <a:defRPr/>
            </a:pPr>
            <a:r>
              <a:rPr lang="da-DK">
                <a:latin typeface="+mn-lt"/>
                <a:cs typeface="+mn-cs"/>
              </a:rPr>
              <a:t>Art.6(1) din Regulamentul UE 1291/2013 </a:t>
            </a:r>
            <a:endParaRPr lang="en-US">
              <a:latin typeface="+mn-lt"/>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lnSpc>
                <a:spcPct val="80000"/>
              </a:lnSpc>
              <a:spcBef>
                <a:spcPct val="0"/>
              </a:spcBef>
            </a:pPr>
            <a:r>
              <a:rPr lang="en-US" smtClean="0"/>
              <a:t>Give a brief overview of the presentation. Describe the major focus of the presentation and why it is important.</a:t>
            </a:r>
          </a:p>
          <a:p>
            <a:pPr eaLnBrk="1" hangingPunct="1">
              <a:lnSpc>
                <a:spcPct val="80000"/>
              </a:lnSpc>
              <a:spcBef>
                <a:spcPct val="0"/>
              </a:spcBef>
            </a:pPr>
            <a:r>
              <a:rPr lang="en-US" smtClean="0"/>
              <a:t>Introduce each of the major topics.</a:t>
            </a:r>
          </a:p>
          <a:p>
            <a:pPr eaLnBrk="1" hangingPunct="1">
              <a:spcBef>
                <a:spcPct val="0"/>
              </a:spcBef>
            </a:pPr>
            <a:r>
              <a:rPr lang="en-US" smtClean="0"/>
              <a:t>To provide a road map for the audience, you can repeat this Overview slide throughout the presentation, highlighting the particular topic you will discuss next.</a:t>
            </a:r>
          </a:p>
        </p:txBody>
      </p:sp>
      <p:sp>
        <p:nvSpPr>
          <p:cNvPr id="6041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AD641D1-7EDD-448D-A4FE-2111E76ADEE4}" type="slidenum">
              <a:rPr lang="en-US" sz="1200">
                <a:latin typeface="+mn-lt"/>
              </a:rPr>
              <a:pPr algn="r">
                <a:defRPr/>
              </a:pPr>
              <a:t>14</a:t>
            </a:fld>
            <a:endParaRPr lang="en-US" sz="1200">
              <a:latin typeface="+mn-lt"/>
            </a:endParaRPr>
          </a:p>
        </p:txBody>
      </p:sp>
      <p:sp>
        <p:nvSpPr>
          <p:cNvPr id="2" name="Footer Placeholder 1"/>
          <p:cNvSpPr txBox="1">
            <a:spLocks noGrp="1"/>
          </p:cNvSpPr>
          <p:nvPr/>
        </p:nvSpPr>
        <p:spPr>
          <a:xfrm>
            <a:off x="0" y="8685213"/>
            <a:ext cx="2971800" cy="457200"/>
          </a:xfrm>
          <a:prstGeom prst="rect">
            <a:avLst/>
          </a:prstGeom>
          <a:noFill/>
        </p:spPr>
        <p:txBody>
          <a:bodyPr/>
          <a:lstStyle/>
          <a:p>
            <a:pPr fontAlgn="auto">
              <a:spcBef>
                <a:spcPts val="0"/>
              </a:spcBef>
              <a:spcAft>
                <a:spcPts val="0"/>
              </a:spcAft>
              <a:defRPr/>
            </a:pPr>
            <a:r>
              <a:rPr lang="da-DK">
                <a:latin typeface="+mn-lt"/>
                <a:cs typeface="+mn-cs"/>
              </a:rPr>
              <a:t>Art.6(1) din Regulamentul UE 1291/2013 </a:t>
            </a:r>
            <a:endParaRPr lang="en-US">
              <a:latin typeface="+mn-lt"/>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noFill/>
          <a:ln>
            <a:solidFill>
              <a:srgbClr val="000000"/>
            </a:solidFill>
            <a:miter lim="800000"/>
            <a:headEnd/>
            <a:tailEnd/>
          </a:ln>
        </p:spPr>
      </p:sp>
      <p:sp>
        <p:nvSpPr>
          <p:cNvPr id="108547"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EF65030F-BD2D-40D4-BCB4-23C5A1107AE3}" type="slidenum">
              <a:rPr lang="en-US">
                <a:latin typeface="+mn-lt"/>
              </a:rPr>
              <a:pPr>
                <a:defRPr/>
              </a:pPr>
              <a:t>17</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
        <p:nvSpPr>
          <p:cNvPr id="2" name="Footer Placeholder 1"/>
          <p:cNvSpPr txBox="1">
            <a:spLocks noGrp="1"/>
          </p:cNvSpPr>
          <p:nvPr/>
        </p:nvSpPr>
        <p:spPr>
          <a:xfrm>
            <a:off x="0" y="8685213"/>
            <a:ext cx="2971800" cy="457200"/>
          </a:xfrm>
          <a:prstGeom prst="rect">
            <a:avLst/>
          </a:prstGeom>
          <a:noFill/>
        </p:spPr>
        <p:txBody>
          <a:bodyPr/>
          <a:lstStyle/>
          <a:p>
            <a:pPr fontAlgn="auto">
              <a:spcBef>
                <a:spcPts val="0"/>
              </a:spcBef>
              <a:spcAft>
                <a:spcPts val="0"/>
              </a:spcAft>
              <a:defRPr/>
            </a:pPr>
            <a:r>
              <a:rPr lang="da-DK">
                <a:latin typeface="+mn-lt"/>
                <a:cs typeface="+mn-cs"/>
              </a:rPr>
              <a:t>Art.6(1) din Regulamentul UE 1291/2013 </a:t>
            </a:r>
            <a:endParaRPr lang="en-US">
              <a:latin typeface="+mn-lt"/>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3"/>
          <p:cNvSpPr txBox="1">
            <a:spLocks noGrp="1" noChangeArrowheads="1"/>
          </p:cNvSpPr>
          <p:nvPr/>
        </p:nvSpPr>
        <p:spPr bwMode="auto">
          <a:xfrm>
            <a:off x="0" y="0"/>
            <a:ext cx="2971800" cy="457200"/>
          </a:xfrm>
          <a:prstGeom prst="rect">
            <a:avLst/>
          </a:prstGeom>
          <a:noFill/>
          <a:ln w="9525">
            <a:noFill/>
            <a:miter lim="800000"/>
            <a:headEnd/>
            <a:tailEnd/>
          </a:ln>
        </p:spPr>
        <p:txBody>
          <a:bodyPr/>
          <a:lstStyle/>
          <a:p>
            <a:r>
              <a:rPr lang="en-US" sz="1200">
                <a:latin typeface="Calibri" pitchFamily="34" charset="0"/>
              </a:rPr>
              <a:t>Microsoft </a:t>
            </a:r>
            <a:r>
              <a:rPr lang="en-US" sz="1200" b="1">
                <a:latin typeface="Calibri" pitchFamily="34" charset="0"/>
              </a:rPr>
              <a:t>Engineering Excellence</a:t>
            </a:r>
            <a:endParaRPr lang="en-US" sz="1200">
              <a:latin typeface="Calibri" pitchFamily="34" charset="0"/>
            </a:endParaRPr>
          </a:p>
        </p:txBody>
      </p:sp>
      <p:sp>
        <p:nvSpPr>
          <p:cNvPr id="16386" name="Rectangle 25"/>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r>
              <a:rPr lang="en-US" sz="1200">
                <a:latin typeface="Calibri" pitchFamily="34" charset="0"/>
              </a:rPr>
              <a:t>Microsoft Confidential</a:t>
            </a:r>
          </a:p>
        </p:txBody>
      </p:sp>
      <p:sp>
        <p:nvSpPr>
          <p:cNvPr id="16387" name="Rectangle 2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5DDE3BF-76E5-40C7-995F-DF5E36EF77F9}" type="slidenum">
              <a:rPr lang="en-US" sz="1200">
                <a:latin typeface="Calibri" pitchFamily="34" charset="0"/>
              </a:rPr>
              <a:pPr algn="r"/>
              <a:t>19</a:t>
            </a:fld>
            <a:endParaRPr lang="en-US" sz="1200">
              <a:latin typeface="Calibri" pitchFamily="34" charset="0"/>
            </a:endParaRPr>
          </a:p>
        </p:txBody>
      </p:sp>
      <p:sp>
        <p:nvSpPr>
          <p:cNvPr id="16388" name="Rectangle 2"/>
          <p:cNvSpPr>
            <a:spLocks noGrp="1" noRot="1" noChangeAspect="1" noChangeArrowheads="1" noTextEdit="1"/>
          </p:cNvSpPr>
          <p:nvPr>
            <p:ph type="sldImg"/>
          </p:nvPr>
        </p:nvSpPr>
        <p:spPr bwMode="auto">
          <a:xfrm>
            <a:off x="1143000" y="450850"/>
            <a:ext cx="4572000" cy="3429000"/>
          </a:xfrm>
          <a:noFill/>
          <a:ln>
            <a:solidFill>
              <a:srgbClr val="000000"/>
            </a:solidFill>
            <a:miter lim="800000"/>
            <a:headEnd/>
            <a:tailEnd/>
          </a:ln>
        </p:spPr>
      </p:sp>
      <p:sp>
        <p:nvSpPr>
          <p:cNvPr id="16389" name="Rectangle 3"/>
          <p:cNvSpPr>
            <a:spLocks noGrp="1" noChangeArrowheads="1"/>
          </p:cNvSpPr>
          <p:nvPr>
            <p:ph type="body" idx="1"/>
          </p:nvPr>
        </p:nvSpPr>
        <p:spPr bwMode="auto">
          <a:xfrm>
            <a:off x="307975" y="4130675"/>
            <a:ext cx="6261100" cy="4592638"/>
          </a:xfrm>
          <a:noFill/>
        </p:spPr>
        <p:txBody>
          <a:bodyPr wrap="square" lIns="91440" tIns="45720" rIns="91440" bIns="45720"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C6361443-F5AE-4571-8A22-E06FB8273041}" type="slidenum">
              <a:rPr lang="en-US">
                <a:latin typeface="+mn-lt"/>
              </a:rPr>
              <a:pPr>
                <a:defRPr/>
              </a:pPr>
              <a:t>20</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7C5739E4-49A0-4FFA-9A7F-013A40E8367E}" type="slidenum">
              <a:rPr lang="en-US">
                <a:latin typeface="+mn-lt"/>
              </a:rPr>
              <a:pPr>
                <a:defRPr/>
              </a:pPr>
              <a:t>21</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307B91CD-6254-412E-99D7-F774C84D186C}" type="slidenum">
              <a:rPr lang="en-US">
                <a:latin typeface="+mn-lt"/>
              </a:rPr>
              <a:pPr>
                <a:defRPr/>
              </a:pPr>
              <a:t>22</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98ACB496-A5E3-4BC6-9AE2-30BF1B83CB71}" type="slidenum">
              <a:rPr lang="en-US">
                <a:latin typeface="+mn-lt"/>
              </a:rPr>
              <a:pPr>
                <a:defRPr/>
              </a:pPr>
              <a:t>23</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D02C4CA8-258B-4934-AFC2-444672CFBC2E}" type="slidenum">
              <a:rPr lang="en-US">
                <a:latin typeface="+mn-lt"/>
              </a:rPr>
              <a:pPr>
                <a:defRPr/>
              </a:pPr>
              <a:t>24</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F6091EFE-ED4D-40A1-B2E0-61974A119C79}" type="slidenum">
              <a:rPr lang="en-US">
                <a:latin typeface="+mn-lt"/>
              </a:rPr>
              <a:pPr>
                <a:defRPr/>
              </a:pPr>
              <a:t>25</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TextEdit="1"/>
          </p:cNvSpPr>
          <p:nvPr>
            <p:ph type="sldImg"/>
          </p:nvPr>
        </p:nvSpPr>
        <p:spPr bwMode="auto">
          <a:noFill/>
          <a:ln>
            <a:solidFill>
              <a:srgbClr val="000000"/>
            </a:solidFill>
            <a:miter lim="800000"/>
            <a:headEnd/>
            <a:tailEnd/>
          </a:ln>
        </p:spPr>
      </p:sp>
      <p:sp>
        <p:nvSpPr>
          <p:cNvPr id="13314"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EA7081F0-1FE7-4B20-A81C-54671B83594C}" type="slidenum">
              <a:rPr lang="en-US">
                <a:latin typeface="+mn-lt"/>
              </a:rPr>
              <a:pPr>
                <a:defRPr/>
              </a:pPr>
              <a:t>2</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558CB646-A88A-41FC-BF9E-BF9A950E3EF9}" type="slidenum">
              <a:rPr lang="en-US">
                <a:latin typeface="+mn-lt"/>
              </a:rPr>
              <a:pPr>
                <a:defRPr/>
              </a:pPr>
              <a:t>26</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07474979-B12D-4DCC-960A-C489B83A99C1}" type="slidenum">
              <a:rPr lang="en-US">
                <a:latin typeface="+mn-lt"/>
              </a:rPr>
              <a:pPr>
                <a:defRPr/>
              </a:pPr>
              <a:t>27</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ED61B8BF-26F2-48ED-8C3E-A7F0E7CC38E8}" type="slidenum">
              <a:rPr lang="en-US">
                <a:latin typeface="+mn-lt"/>
              </a:rPr>
              <a:pPr>
                <a:defRPr/>
              </a:pPr>
              <a:t>28</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771CCC41-252D-4C92-80D7-2361402128D9}" type="slidenum">
              <a:rPr lang="en-US">
                <a:latin typeface="+mn-lt"/>
              </a:rPr>
              <a:pPr>
                <a:defRPr/>
              </a:pPr>
              <a:t>29</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13D971D5-D103-41FE-AF6F-4A7A1925E35E}" type="slidenum">
              <a:rPr lang="en-US">
                <a:latin typeface="+mn-lt"/>
              </a:rPr>
              <a:pPr>
                <a:defRPr/>
              </a:pPr>
              <a:t>30</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6B0D18CA-1E5B-4BCD-93DE-211269383A2A}" type="slidenum">
              <a:rPr lang="en-US">
                <a:latin typeface="+mn-lt"/>
              </a:rPr>
              <a:pPr>
                <a:defRPr/>
              </a:pPr>
              <a:t>31</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6387" name="Rectangle 4"/>
          <p:cNvSpPr>
            <a:spLocks noGrp="1"/>
          </p:cNvSpPr>
          <p:nvPr>
            <p:ph type="dt" sz="quarter" idx="1"/>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F595C2CF-ECAE-40E1-A741-568B83E88569}" type="datetime1">
              <a:rPr lang="en-US">
                <a:cs typeface="Arial" charset="0"/>
              </a:rPr>
              <a:pPr fontAlgn="base">
                <a:spcBef>
                  <a:spcPct val="0"/>
                </a:spcBef>
                <a:spcAft>
                  <a:spcPct val="0"/>
                </a:spcAft>
                <a:defRPr/>
              </a:pPr>
              <a:t>6/5/2014</a:t>
            </a:fld>
            <a:endParaRPr lang="en-US">
              <a:cs typeface="Arial" charset="0"/>
            </a:endParaRPr>
          </a:p>
        </p:txBody>
      </p:sp>
      <p:sp>
        <p:nvSpPr>
          <p:cNvPr id="16388" name="Rectangle 5"/>
          <p:cNvSpPr>
            <a:spLocks noGrp="1"/>
          </p:cNvSpPr>
          <p:nvPr>
            <p:ph type="ftr" sz="quarter" idx="4"/>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GB" smtClean="0">
              <a:cs typeface="Arial" charset="0"/>
            </a:endParaRPr>
          </a:p>
        </p:txBody>
      </p:sp>
      <p:sp>
        <p:nvSpPr>
          <p:cNvPr id="16389" name="Rectangle 6"/>
          <p:cNvSpPr>
            <a:spLocks noGrp="1"/>
          </p:cNvSpPr>
          <p:nvPr>
            <p:ph type="sldNum" sz="quarter" idx="5"/>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7F253441-916F-41F9-B37F-8E4CF4F2039B}" type="slidenum">
              <a:rPr lang="en-US">
                <a:cs typeface="Arial" charset="0"/>
              </a:rPr>
              <a:pPr fontAlgn="base">
                <a:spcBef>
                  <a:spcPct val="0"/>
                </a:spcBef>
                <a:spcAft>
                  <a:spcPct val="0"/>
                </a:spcAft>
                <a:defRPr/>
              </a:pPr>
              <a:t>32</a:t>
            </a:fld>
            <a:endParaRPr lang="en-US">
              <a:cs typeface="Arial" charset="0"/>
            </a:endParaRPr>
          </a:p>
        </p:txBody>
      </p:sp>
      <p:sp>
        <p:nvSpPr>
          <p:cNvPr id="16390" name="Rectangle 7"/>
          <p:cNvSpPr>
            <a:spLocks noGrp="1"/>
          </p:cNvSpPr>
          <p:nvPr>
            <p:ph type="hdr" sz="quarter"/>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GB" smtClean="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noFill/>
          <a:ln>
            <a:solidFill>
              <a:srgbClr val="000000"/>
            </a:solidFill>
            <a:miter lim="800000"/>
            <a:headEnd/>
            <a:tailEnd/>
          </a:ln>
        </p:spPr>
      </p:sp>
      <p:sp>
        <p:nvSpPr>
          <p:cNvPr id="45058"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EFBC4E96-FEFF-4554-BF08-0CB695B02309}" type="slidenum">
              <a:rPr lang="en-US">
                <a:latin typeface="+mn-lt"/>
              </a:rPr>
              <a:pPr>
                <a:defRPr/>
              </a:pPr>
              <a:t>33</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C01DD335-3708-4727-A3EA-8F7712394901}" type="slidenum">
              <a:rPr lang="en-US">
                <a:latin typeface="+mn-lt"/>
              </a:rPr>
              <a:pPr>
                <a:defRPr/>
              </a:pPr>
              <a:t>34</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405356E6-3CD7-4243-BCDE-4E34BE97F67D}" type="slidenum">
              <a:rPr lang="en-US">
                <a:latin typeface="+mn-lt"/>
              </a:rPr>
              <a:pPr>
                <a:defRPr/>
              </a:pPr>
              <a:t>35</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p:spPr>
      </p:sp>
      <p:sp>
        <p:nvSpPr>
          <p:cNvPr id="82947"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6387"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F595C2CF-ECAE-40E1-A741-568B83E88569}" type="datetime1">
              <a:rPr lang="en-US">
                <a:latin typeface="+mn-lt"/>
              </a:rPr>
              <a:pPr>
                <a:defRPr/>
              </a:pPr>
              <a:t>6/5/2014</a:t>
            </a:fld>
            <a:endParaRPr lang="en-US">
              <a:latin typeface="+mn-lt"/>
            </a:endParaRPr>
          </a:p>
        </p:txBody>
      </p:sp>
      <p:sp>
        <p:nvSpPr>
          <p:cNvPr id="16388"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r>
              <a:rPr lang="da-DK">
                <a:latin typeface="+mn-lt"/>
              </a:rPr>
              <a:t>Art.6(1) din Regulamentul UE 1291/2013 </a:t>
            </a:r>
            <a:endParaRPr lang="en-GB">
              <a:latin typeface="+mn-lt"/>
            </a:endParaRPr>
          </a:p>
        </p:txBody>
      </p:sp>
      <p:sp>
        <p:nvSpPr>
          <p:cNvPr id="16390"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8D46E47A-76F1-4BB6-8FBB-D990D1F6DE45}" type="slidenum">
              <a:rPr lang="en-US">
                <a:latin typeface="+mn-lt"/>
              </a:rPr>
              <a:pPr>
                <a:defRPr/>
              </a:pPr>
              <a:t>36</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77E0AA3C-204F-44D7-A3AF-CF8D051EA99F}" type="slidenum">
              <a:rPr lang="en-US">
                <a:latin typeface="+mn-lt"/>
              </a:rPr>
              <a:pPr>
                <a:defRPr/>
              </a:pPr>
              <a:t>37</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D16E330A-A447-47AB-B7E1-6D4BBBAAE7DA}" type="slidenum">
              <a:rPr lang="en-US">
                <a:latin typeface="+mn-lt"/>
              </a:rPr>
              <a:pPr>
                <a:defRPr/>
              </a:pPr>
              <a:t>38</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p:spPr>
      </p:sp>
      <p:sp>
        <p:nvSpPr>
          <p:cNvPr id="57346"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4E78C3EA-7C4C-499F-A5E0-7E65D3A11D0D}" type="slidenum">
              <a:rPr lang="en-US">
                <a:latin typeface="+mn-lt"/>
              </a:rPr>
              <a:pPr>
                <a:defRPr/>
              </a:pPr>
              <a:t>39</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noFill/>
          <a:ln>
            <a:solidFill>
              <a:srgbClr val="000000"/>
            </a:solidFill>
            <a:miter lim="800000"/>
            <a:headEnd/>
            <a:tailEnd/>
          </a:ln>
        </p:spPr>
      </p:sp>
      <p:sp>
        <p:nvSpPr>
          <p:cNvPr id="59394"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E6479F63-32B0-41D9-AD0F-F92F844DADCB}" type="slidenum">
              <a:rPr lang="en-US">
                <a:latin typeface="+mn-lt"/>
              </a:rPr>
              <a:pPr>
                <a:defRPr/>
              </a:pPr>
              <a:t>40</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headEnd/>
            <a:tailEnd/>
          </a:ln>
        </p:spPr>
      </p:sp>
      <p:sp>
        <p:nvSpPr>
          <p:cNvPr id="61442"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9D843932-0B28-418D-A158-8EB746EE59B8}" type="slidenum">
              <a:rPr lang="en-US">
                <a:latin typeface="+mn-lt"/>
              </a:rPr>
              <a:pPr>
                <a:defRPr/>
              </a:pPr>
              <a:t>41</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7B395A30-2338-4C43-9944-616BA3176A77}" type="slidenum">
              <a:rPr lang="en-US">
                <a:latin typeface="+mn-lt"/>
              </a:rPr>
              <a:pPr>
                <a:defRPr/>
              </a:pPr>
              <a:t>42</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bwMode="auto">
          <a:noFill/>
          <a:ln>
            <a:solidFill>
              <a:srgbClr val="000000"/>
            </a:solidFill>
            <a:miter lim="800000"/>
            <a:headEnd/>
            <a:tailEnd/>
          </a:ln>
        </p:spPr>
      </p:sp>
      <p:sp>
        <p:nvSpPr>
          <p:cNvPr id="65538"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18DCFC60-13D2-48A6-B1C4-8189B9E5648A}" type="slidenum">
              <a:rPr lang="en-US">
                <a:latin typeface="+mn-lt"/>
              </a:rPr>
              <a:pPr>
                <a:defRPr/>
              </a:pPr>
              <a:t>43</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TextEdit="1"/>
          </p:cNvSpPr>
          <p:nvPr>
            <p:ph type="sldImg"/>
          </p:nvPr>
        </p:nvSpPr>
        <p:spPr bwMode="auto">
          <a:noFill/>
          <a:ln>
            <a:solidFill>
              <a:srgbClr val="000000"/>
            </a:solidFill>
            <a:miter lim="800000"/>
            <a:headEnd/>
            <a:tailEnd/>
          </a:ln>
        </p:spPr>
      </p:sp>
      <p:sp>
        <p:nvSpPr>
          <p:cNvPr id="67586"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8263991F-1664-4624-9A5C-097F4360DD1F}" type="slidenum">
              <a:rPr lang="en-US">
                <a:latin typeface="+mn-lt"/>
              </a:rPr>
              <a:pPr>
                <a:defRPr/>
              </a:pPr>
              <a:t>44</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TextEdit="1"/>
          </p:cNvSpPr>
          <p:nvPr>
            <p:ph type="sldImg"/>
          </p:nvPr>
        </p:nvSpPr>
        <p:spPr bwMode="auto">
          <a:noFill/>
          <a:ln>
            <a:solidFill>
              <a:srgbClr val="000000"/>
            </a:solidFill>
            <a:miter lim="800000"/>
            <a:headEnd/>
            <a:tailEnd/>
          </a:ln>
        </p:spPr>
      </p:sp>
      <p:sp>
        <p:nvSpPr>
          <p:cNvPr id="69634"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00FA932F-B8AC-4346-891B-78CAA29EEA45}" type="slidenum">
              <a:rPr lang="en-US">
                <a:latin typeface="+mn-lt"/>
              </a:rPr>
              <a:pPr>
                <a:defRPr/>
              </a:pPr>
              <a:t>45</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r>
              <a:rPr lang="da-DK">
                <a:latin typeface="+mn-lt"/>
              </a:rPr>
              <a:t>Art.6(1) din Regulamentul UE 1291/2013 </a:t>
            </a:r>
            <a:endParaRPr lang="en-GB">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p:spPr>
      </p:sp>
      <p:sp>
        <p:nvSpPr>
          <p:cNvPr id="71682"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9DE77798-90D6-465A-BAF6-882684132A57}" type="slidenum">
              <a:rPr lang="en-US">
                <a:latin typeface="+mn-lt"/>
              </a:rPr>
              <a:pPr>
                <a:defRPr/>
              </a:pPr>
              <a:t>46</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TextEdit="1"/>
          </p:cNvSpPr>
          <p:nvPr>
            <p:ph type="sldImg"/>
          </p:nvPr>
        </p:nvSpPr>
        <p:spPr bwMode="auto">
          <a:noFill/>
          <a:ln>
            <a:solidFill>
              <a:srgbClr val="000000"/>
            </a:solidFill>
            <a:miter lim="800000"/>
            <a:headEnd/>
            <a:tailEnd/>
          </a:ln>
        </p:spPr>
      </p:sp>
      <p:sp>
        <p:nvSpPr>
          <p:cNvPr id="73730"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A7FD8594-37E2-45A4-8DF9-246B4FD836B2}" type="slidenum">
              <a:rPr lang="en-US">
                <a:latin typeface="+mn-lt"/>
              </a:rPr>
              <a:pPr>
                <a:defRPr/>
              </a:pPr>
              <a:t>47</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TextEdit="1"/>
          </p:cNvSpPr>
          <p:nvPr>
            <p:ph type="sldImg"/>
          </p:nvPr>
        </p:nvSpPr>
        <p:spPr bwMode="auto">
          <a:noFill/>
          <a:ln>
            <a:solidFill>
              <a:srgbClr val="000000"/>
            </a:solidFill>
            <a:miter lim="800000"/>
            <a:headEnd/>
            <a:tailEnd/>
          </a:ln>
        </p:spPr>
      </p:sp>
      <p:sp>
        <p:nvSpPr>
          <p:cNvPr id="75778"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97D182A6-0D30-4A0D-AA80-875747E38031}" type="slidenum">
              <a:rPr lang="en-US">
                <a:latin typeface="+mn-lt"/>
              </a:rPr>
              <a:pPr>
                <a:defRPr/>
              </a:pPr>
              <a:t>48</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TextEdit="1"/>
          </p:cNvSpPr>
          <p:nvPr>
            <p:ph type="sldImg"/>
          </p:nvPr>
        </p:nvSpPr>
        <p:spPr bwMode="auto">
          <a:noFill/>
          <a:ln>
            <a:solidFill>
              <a:srgbClr val="000000"/>
            </a:solidFill>
            <a:miter lim="800000"/>
            <a:headEnd/>
            <a:tailEnd/>
          </a:ln>
        </p:spPr>
      </p:sp>
      <p:sp>
        <p:nvSpPr>
          <p:cNvPr id="77826"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235C99B5-F6D5-460E-B4EA-4C140FE877C7}" type="slidenum">
              <a:rPr lang="en-US">
                <a:latin typeface="+mn-lt"/>
              </a:rPr>
              <a:pPr>
                <a:defRPr/>
              </a:pPr>
              <a:t>49</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5F9B7944-ED65-48D4-AC57-43511FFF024B}" type="slidenum">
              <a:rPr lang="en-US">
                <a:latin typeface="+mn-lt"/>
              </a:rPr>
              <a:pPr>
                <a:defRPr/>
              </a:pPr>
              <a:t>5</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
        <p:nvSpPr>
          <p:cNvPr id="2" name="Footer Placeholder 1"/>
          <p:cNvSpPr txBox="1">
            <a:spLocks noGrp="1"/>
          </p:cNvSpPr>
          <p:nvPr/>
        </p:nvSpPr>
        <p:spPr>
          <a:xfrm>
            <a:off x="0" y="8685213"/>
            <a:ext cx="2971800" cy="457200"/>
          </a:xfrm>
          <a:prstGeom prst="rect">
            <a:avLst/>
          </a:prstGeom>
          <a:noFill/>
        </p:spPr>
        <p:txBody>
          <a:bodyPr/>
          <a:lstStyle/>
          <a:p>
            <a:pPr fontAlgn="auto">
              <a:spcBef>
                <a:spcPts val="0"/>
              </a:spcBef>
              <a:spcAft>
                <a:spcPts val="0"/>
              </a:spcAft>
              <a:defRPr/>
            </a:pPr>
            <a:r>
              <a:rPr lang="da-DK">
                <a:latin typeface="+mn-lt"/>
                <a:cs typeface="+mn-cs"/>
              </a:rPr>
              <a:t>Art.6(1) din Regulamentul UE 1291/2013 </a:t>
            </a:r>
            <a:endParaRPr lang="en-US">
              <a:latin typeface="+mn-lt"/>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p:spPr>
      </p:sp>
      <p:sp>
        <p:nvSpPr>
          <p:cNvPr id="89091"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BC4F1FCA-8F07-4549-A188-C363474CF0E9}" type="slidenum">
              <a:rPr lang="en-US">
                <a:latin typeface="+mn-lt"/>
              </a:rPr>
              <a:pPr>
                <a:defRPr/>
              </a:pPr>
              <a:t>6</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
        <p:nvSpPr>
          <p:cNvPr id="2" name="Footer Placeholder 1"/>
          <p:cNvSpPr txBox="1">
            <a:spLocks noGrp="1"/>
          </p:cNvSpPr>
          <p:nvPr/>
        </p:nvSpPr>
        <p:spPr>
          <a:xfrm>
            <a:off x="0" y="8685213"/>
            <a:ext cx="2971800" cy="457200"/>
          </a:xfrm>
          <a:prstGeom prst="rect">
            <a:avLst/>
          </a:prstGeom>
          <a:noFill/>
        </p:spPr>
        <p:txBody>
          <a:bodyPr/>
          <a:lstStyle/>
          <a:p>
            <a:pPr fontAlgn="auto">
              <a:spcBef>
                <a:spcPts val="0"/>
              </a:spcBef>
              <a:spcAft>
                <a:spcPts val="0"/>
              </a:spcAft>
              <a:defRPr/>
            </a:pPr>
            <a:r>
              <a:rPr lang="da-DK">
                <a:latin typeface="+mn-lt"/>
                <a:cs typeface="+mn-cs"/>
              </a:rPr>
              <a:t>Art.6(1) din Regulamentul UE 1291/2013 </a:t>
            </a:r>
            <a:endParaRPr lang="en-US">
              <a:latin typeface="+mn-lt"/>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p:spPr>
      </p:sp>
      <p:sp>
        <p:nvSpPr>
          <p:cNvPr id="91139"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r>
              <a:rPr lang="da-DK">
                <a:latin typeface="+mn-lt"/>
              </a:rPr>
              <a:t>Art.6(1) din Regulamentul UE 1291/2013 </a:t>
            </a:r>
            <a:endParaRPr lang="en-GB">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p:spPr>
      </p:sp>
      <p:sp>
        <p:nvSpPr>
          <p:cNvPr id="95235"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6C4ABCF8-A6C9-4C5A-9C4D-331C79622EAF}" type="slidenum">
              <a:rPr lang="en-US">
                <a:latin typeface="+mn-lt"/>
              </a:rPr>
              <a:pPr>
                <a:defRPr/>
              </a:pPr>
              <a:t>8</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
        <p:nvSpPr>
          <p:cNvPr id="2" name="Footer Placeholder 1"/>
          <p:cNvSpPr txBox="1">
            <a:spLocks noGrp="1"/>
          </p:cNvSpPr>
          <p:nvPr/>
        </p:nvSpPr>
        <p:spPr>
          <a:xfrm>
            <a:off x="0" y="8685213"/>
            <a:ext cx="2971800" cy="457200"/>
          </a:xfrm>
          <a:prstGeom prst="rect">
            <a:avLst/>
          </a:prstGeom>
          <a:noFill/>
        </p:spPr>
        <p:txBody>
          <a:bodyPr/>
          <a:lstStyle/>
          <a:p>
            <a:pPr fontAlgn="auto">
              <a:spcBef>
                <a:spcPts val="0"/>
              </a:spcBef>
              <a:spcAft>
                <a:spcPts val="0"/>
              </a:spcAft>
              <a:defRPr/>
            </a:pPr>
            <a:r>
              <a:rPr lang="da-DK">
                <a:latin typeface="+mn-lt"/>
                <a:cs typeface="+mn-cs"/>
              </a:rPr>
              <a:t>Art.6(1) din Regulamentul UE 1291/2013 </a:t>
            </a:r>
            <a:endParaRPr lang="en-US">
              <a:latin typeface="+mn-lt"/>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p:spPr>
      </p:sp>
      <p:sp>
        <p:nvSpPr>
          <p:cNvPr id="98307"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GB" smtClean="0"/>
          </a:p>
        </p:txBody>
      </p:sp>
      <p:sp>
        <p:nvSpPr>
          <p:cNvPr id="14339" name="Rectangle 4"/>
          <p:cNvSpPr txBox="1">
            <a:spLocks noGrp="1"/>
          </p:cNvSpPr>
          <p:nvPr/>
        </p:nvSpPr>
        <p:spPr bwMode="auto">
          <a:xfrm>
            <a:off x="3884613" y="0"/>
            <a:ext cx="2971800" cy="457200"/>
          </a:xfrm>
          <a:prstGeom prst="rect">
            <a:avLst/>
          </a:prstGeom>
          <a:noFill/>
          <a:ln>
            <a:miter lim="800000"/>
            <a:headEnd/>
            <a:tailEnd/>
          </a:ln>
        </p:spPr>
        <p:txBody>
          <a:bodyPr/>
          <a:lstStyle/>
          <a:p>
            <a:pPr>
              <a:defRPr/>
            </a:pPr>
            <a:fld id="{762735F5-F2A3-4526-B1EC-F3F99EB76628}" type="datetime1">
              <a:rPr lang="en-US">
                <a:latin typeface="+mn-lt"/>
              </a:rPr>
              <a:pPr>
                <a:defRPr/>
              </a:pPr>
              <a:t>6/5/2014</a:t>
            </a:fld>
            <a:endParaRPr lang="en-US">
              <a:latin typeface="+mn-lt"/>
            </a:endParaRPr>
          </a:p>
        </p:txBody>
      </p:sp>
      <p:sp>
        <p:nvSpPr>
          <p:cNvPr id="14340" name="Rectangle 5"/>
          <p:cNvSpPr txBox="1">
            <a:spLocks noGrp="1"/>
          </p:cNvSpPr>
          <p:nvPr/>
        </p:nvSpPr>
        <p:spPr bwMode="auto">
          <a:xfrm>
            <a:off x="0" y="8685213"/>
            <a:ext cx="2971800" cy="457200"/>
          </a:xfrm>
          <a:prstGeom prst="rect">
            <a:avLst/>
          </a:prstGeom>
          <a:noFill/>
          <a:ln>
            <a:miter lim="800000"/>
            <a:headEnd/>
            <a:tailEnd/>
          </a:ln>
        </p:spPr>
        <p:txBody>
          <a:bodyPr/>
          <a:lstStyle/>
          <a:p>
            <a:pPr>
              <a:defRPr/>
            </a:pPr>
            <a:endParaRPr lang="en-GB">
              <a:latin typeface="+mn-lt"/>
            </a:endParaRPr>
          </a:p>
        </p:txBody>
      </p:sp>
      <p:sp>
        <p:nvSpPr>
          <p:cNvPr id="14341" name="Rectangle 6"/>
          <p:cNvSpPr txBox="1">
            <a:spLocks noGrp="1"/>
          </p:cNvSpPr>
          <p:nvPr/>
        </p:nvSpPr>
        <p:spPr bwMode="auto">
          <a:xfrm>
            <a:off x="3884613" y="8685213"/>
            <a:ext cx="2971800" cy="457200"/>
          </a:xfrm>
          <a:prstGeom prst="rect">
            <a:avLst/>
          </a:prstGeom>
          <a:noFill/>
          <a:ln>
            <a:miter lim="800000"/>
            <a:headEnd/>
            <a:tailEnd/>
          </a:ln>
        </p:spPr>
        <p:txBody>
          <a:bodyPr/>
          <a:lstStyle/>
          <a:p>
            <a:pPr>
              <a:defRPr/>
            </a:pPr>
            <a:fld id="{F2FCFDDE-EBE4-427A-9CA5-A18A19A75DCB}" type="slidenum">
              <a:rPr lang="en-US">
                <a:latin typeface="+mn-lt"/>
              </a:rPr>
              <a:pPr>
                <a:defRPr/>
              </a:pPr>
              <a:t>10</a:t>
            </a:fld>
            <a:endParaRPr lang="en-US">
              <a:latin typeface="+mn-lt"/>
            </a:endParaRPr>
          </a:p>
        </p:txBody>
      </p:sp>
      <p:sp>
        <p:nvSpPr>
          <p:cNvPr id="14342" name="Rectangle 7"/>
          <p:cNvSpPr txBox="1">
            <a:spLocks noGrp="1"/>
          </p:cNvSpPr>
          <p:nvPr/>
        </p:nvSpPr>
        <p:spPr bwMode="auto">
          <a:xfrm>
            <a:off x="0" y="0"/>
            <a:ext cx="2971800" cy="457200"/>
          </a:xfrm>
          <a:prstGeom prst="rect">
            <a:avLst/>
          </a:prstGeom>
          <a:noFill/>
          <a:ln>
            <a:miter lim="800000"/>
            <a:headEnd/>
            <a:tailEnd/>
          </a:ln>
        </p:spPr>
        <p:txBody>
          <a:bodyPr/>
          <a:lstStyle/>
          <a:p>
            <a:pPr>
              <a:defRPr/>
            </a:pPr>
            <a:endParaRPr lang="en-GB">
              <a:latin typeface="+mn-lt"/>
            </a:endParaRPr>
          </a:p>
        </p:txBody>
      </p:sp>
      <p:sp>
        <p:nvSpPr>
          <p:cNvPr id="2" name="Footer Placeholder 1"/>
          <p:cNvSpPr txBox="1">
            <a:spLocks noGrp="1"/>
          </p:cNvSpPr>
          <p:nvPr/>
        </p:nvSpPr>
        <p:spPr>
          <a:xfrm>
            <a:off x="0" y="8685213"/>
            <a:ext cx="2971800" cy="457200"/>
          </a:xfrm>
          <a:prstGeom prst="rect">
            <a:avLst/>
          </a:prstGeom>
          <a:noFill/>
        </p:spPr>
        <p:txBody>
          <a:bodyPr/>
          <a:lstStyle/>
          <a:p>
            <a:pPr fontAlgn="auto">
              <a:spcBef>
                <a:spcPts val="0"/>
              </a:spcBef>
              <a:spcAft>
                <a:spcPts val="0"/>
              </a:spcAft>
              <a:defRPr/>
            </a:pPr>
            <a:r>
              <a:rPr lang="da-DK">
                <a:latin typeface="+mn-lt"/>
                <a:cs typeface="+mn-cs"/>
              </a:rPr>
              <a:t>Art.6(1) din Regulamentul UE 1291/2013 </a:t>
            </a:r>
            <a:endParaRPr lang="en-US">
              <a:latin typeface="+mn-lt"/>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dirty="0"/>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5" name="Date Placeholder 15"/>
          <p:cNvSpPr>
            <a:spLocks noGrp="1"/>
          </p:cNvSpPr>
          <p:nvPr>
            <p:ph type="dt" sz="half" idx="10"/>
          </p:nvPr>
        </p:nvSpPr>
        <p:spPr/>
        <p:txBody>
          <a:bodyPr/>
          <a:lstStyle>
            <a:lvl1pPr>
              <a:defRPr/>
            </a:lvl1pPr>
          </a:lstStyle>
          <a:p>
            <a:pPr>
              <a:defRPr/>
            </a:pPr>
            <a:fld id="{14CF0B04-B8E2-479C-875D-52433A9A379F}" type="datetime2">
              <a:rPr lang="en-US"/>
              <a:pPr>
                <a:defRPr/>
              </a:pPr>
              <a:t>Thursday, June 05, 2014</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764897EC-A727-4ABE-8B57-27442EDA5EE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dirty="0"/>
          </a:p>
        </p:txBody>
      </p:sp>
      <p:sp>
        <p:nvSpPr>
          <p:cNvPr id="3" name="Date Placeholder 10"/>
          <p:cNvSpPr>
            <a:spLocks noGrp="1"/>
          </p:cNvSpPr>
          <p:nvPr>
            <p:ph type="dt" sz="half" idx="10"/>
          </p:nvPr>
        </p:nvSpPr>
        <p:spPr/>
        <p:txBody>
          <a:bodyPr/>
          <a:lstStyle>
            <a:lvl1pPr>
              <a:defRPr/>
            </a:lvl1pPr>
          </a:lstStyle>
          <a:p>
            <a:pPr>
              <a:defRPr/>
            </a:pPr>
            <a:fld id="{6AA2E32B-222B-4FDE-B229-8E0D2D089304}" type="datetime2">
              <a:rPr lang="en-US"/>
              <a:pPr>
                <a:defRPr/>
              </a:pPr>
              <a:t>Thursday, June 05, 2014</a:t>
            </a:fld>
            <a:endParaRPr lang="en-US" dirty="0"/>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00A2EB2-72B0-4D92-BBEB-5EFF893FABC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0"/>
          <p:cNvSpPr>
            <a:spLocks noGrp="1"/>
          </p:cNvSpPr>
          <p:nvPr>
            <p:ph type="dt" sz="half" idx="10"/>
          </p:nvPr>
        </p:nvSpPr>
        <p:spPr/>
        <p:txBody>
          <a:bodyPr/>
          <a:lstStyle>
            <a:lvl1pPr>
              <a:defRPr/>
            </a:lvl1pPr>
          </a:lstStyle>
          <a:p>
            <a:pPr>
              <a:defRPr/>
            </a:pPr>
            <a:fld id="{4439E0C7-1CA0-4896-9BDB-AAB5DF603FD9}" type="datetime2">
              <a:rPr lang="en-US"/>
              <a:pPr>
                <a:defRPr/>
              </a:pPr>
              <a:t>Thursday, June 05, 2014</a:t>
            </a:fld>
            <a:endParaRPr lang="en-US" dirty="0"/>
          </a:p>
        </p:txBody>
      </p:sp>
      <p:sp>
        <p:nvSpPr>
          <p:cNvPr id="3" name="Footer Placeholder 27"/>
          <p:cNvSpPr>
            <a:spLocks noGrp="1"/>
          </p:cNvSpPr>
          <p:nvPr>
            <p:ph type="ftr" sz="quarter" idx="11"/>
          </p:nvPr>
        </p:nvSpPr>
        <p:spPr/>
        <p:txBody>
          <a:bodyPr/>
          <a:lstStyle>
            <a:lvl1pPr>
              <a:defRPr/>
            </a:lvl1pPr>
          </a:lstStyle>
          <a:p>
            <a:pPr>
              <a:defRPr/>
            </a:pPr>
            <a:endParaRPr lang="en-US"/>
          </a:p>
        </p:txBody>
      </p:sp>
      <p:sp>
        <p:nvSpPr>
          <p:cNvPr id="4" name="Slide Number Placeholder 4"/>
          <p:cNvSpPr>
            <a:spLocks noGrp="1"/>
          </p:cNvSpPr>
          <p:nvPr>
            <p:ph type="sldNum" sz="quarter" idx="12"/>
          </p:nvPr>
        </p:nvSpPr>
        <p:spPr/>
        <p:txBody>
          <a:bodyPr/>
          <a:lstStyle>
            <a:lvl1pPr>
              <a:defRPr/>
            </a:lvl1pPr>
          </a:lstStyle>
          <a:p>
            <a:pPr>
              <a:defRPr/>
            </a:pPr>
            <a:fld id="{E7C06D01-84BD-4B5C-8EEC-D874D8EC2B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and 2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l">
              <a:defRPr/>
            </a:lvl1pPr>
          </a:lstStyle>
          <a:p>
            <a:r>
              <a:rPr lang="en-US" noProof="1" smtClean="0"/>
              <a:t>Click to edit Master title style</a:t>
            </a:r>
            <a:endParaRPr lang="en-US" dirty="0"/>
          </a:p>
        </p:txBody>
      </p:sp>
      <p:sp>
        <p:nvSpPr>
          <p:cNvPr id="3" name="Rectangle 3"/>
          <p:cNvSpPr>
            <a:spLocks noGrp="1"/>
          </p:cNvSpPr>
          <p:nvPr>
            <p:ph sz="half" idx="1"/>
          </p:nvPr>
        </p:nvSpPr>
        <p:spPr>
          <a:xfrm>
            <a:off x="457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Rectangle 4"/>
          <p:cNvSpPr>
            <a:spLocks noGrp="1"/>
          </p:cNvSpPr>
          <p:nvPr>
            <p:ph sz="half" idx="2"/>
          </p:nvPr>
        </p:nvSpPr>
        <p:spPr>
          <a:xfrm>
            <a:off x="4648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663A0DEF-FE61-45FA-AF34-904738848A0D}" type="datetime2">
              <a:rPr lang="en-US"/>
              <a:pPr>
                <a:defRPr/>
              </a:pPr>
              <a:t>Thursday, June 05, 2014</a:t>
            </a:fld>
            <a:endParaRPr lang="en-US" dirty="0"/>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41D3E9B5-4DF1-4D96-9234-88880587641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l">
              <a:defRPr/>
            </a:lvl1pPr>
          </a:lstStyle>
          <a:p>
            <a:r>
              <a:rPr lang="en-US" noProof="1" smtClean="0"/>
              <a:t>Click to edit Master title style</a:t>
            </a:r>
            <a:endParaRPr lang="en-US" dirty="0"/>
          </a:p>
        </p:txBody>
      </p:sp>
      <p:sp>
        <p:nvSpPr>
          <p:cNvPr id="3" name="Rectangle 3"/>
          <p:cNvSpPr>
            <a:spLocks noGrp="1"/>
          </p:cNvSpPr>
          <p:nvPr>
            <p:ph type="body"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49975F19-ABB5-4ED8-917D-72AD75FEAB43}" type="datetime2">
              <a:rPr lang="en-US"/>
              <a:pPr>
                <a:defRPr/>
              </a:pPr>
              <a:t>Thursday, June 05, 2014</a:t>
            </a:fld>
            <a:endParaRPr lang="en-US" dirty="0"/>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BACF1A09-88D0-4012-B909-BAAF9D45906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Title and 2-Column Tex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l">
              <a:defRPr/>
            </a:lvl1pPr>
          </a:lstStyle>
          <a:p>
            <a:r>
              <a:rPr lang="en-US" noProof="1" smtClean="0"/>
              <a:t>Click to edit Master title style</a:t>
            </a:r>
            <a:endParaRPr lang="en-US" dirty="0"/>
          </a:p>
        </p:txBody>
      </p:sp>
      <p:sp>
        <p:nvSpPr>
          <p:cNvPr id="3" name="Rectangle 3"/>
          <p:cNvSpPr>
            <a:spLocks noGrp="1"/>
          </p:cNvSpPr>
          <p:nvPr>
            <p:ph type="body" sz="half" idx="1"/>
          </p:nvPr>
        </p:nvSpPr>
        <p:spPr>
          <a:xfrm>
            <a:off x="457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Rectangle 4"/>
          <p:cNvSpPr>
            <a:spLocks noGrp="1"/>
          </p:cNvSpPr>
          <p:nvPr>
            <p:ph type="body" sz="half" idx="2"/>
          </p:nvPr>
        </p:nvSpPr>
        <p:spPr>
          <a:xfrm>
            <a:off x="4648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D03E1E6D-A418-41E8-82C3-14A089A501F1}" type="datetime2">
              <a:rPr lang="en-US"/>
              <a:pPr>
                <a:defRPr/>
              </a:pPr>
              <a:t>Thursday, June 05, 2014</a:t>
            </a:fld>
            <a:endParaRPr lang="en-US" dirty="0"/>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E776B6EC-18AA-40B1-B275-96F805AF952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alphaModFix amt="67000"/>
            <a:duotone>
              <a:schemeClr val="bg1">
                <a:shade val="30000"/>
                <a:satMod val="455000"/>
              </a:schemeClr>
              <a:schemeClr val="bg1">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fontAlgn="auto">
              <a:spcBef>
                <a:spcPts val="0"/>
              </a:spcBef>
              <a:spcAft>
                <a:spcPts val="0"/>
              </a:spcAft>
              <a:defRPr sz="1200">
                <a:solidFill>
                  <a:schemeClr val="accent1">
                    <a:shade val="75000"/>
                  </a:schemeClr>
                </a:solidFill>
                <a:latin typeface="+mn-lt"/>
                <a:cs typeface="+mn-cs"/>
              </a:defRPr>
            </a:lvl1pPr>
          </a:lstStyle>
          <a:p>
            <a:pPr>
              <a:defRPr/>
            </a:pPr>
            <a:fld id="{DEDD949D-19CB-4897-9D66-84DFCE800BD9}" type="datetime2">
              <a:rPr lang="en-US"/>
              <a:pPr>
                <a:defRPr/>
              </a:pPr>
              <a:t>Thursday, June 05, 2014</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fontAlgn="auto">
              <a:spcBef>
                <a:spcPts val="0"/>
              </a:spcBef>
              <a:spcAft>
                <a:spcPts val="0"/>
              </a:spcAft>
              <a:defRPr sz="1200">
                <a:solidFill>
                  <a:schemeClr val="accent1">
                    <a:shade val="75000"/>
                  </a:schemeClr>
                </a:solidFill>
                <a:latin typeface="+mn-lt"/>
                <a:cs typeface="+mn-cs"/>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fontAlgn="auto">
              <a:spcBef>
                <a:spcPts val="0"/>
              </a:spcBef>
              <a:spcAft>
                <a:spcPts val="0"/>
              </a:spcAft>
              <a:defRPr sz="1200">
                <a:solidFill>
                  <a:schemeClr val="accent1">
                    <a:shade val="75000"/>
                  </a:schemeClr>
                </a:solidFill>
                <a:latin typeface="+mn-lt"/>
                <a:cs typeface="+mn-cs"/>
              </a:defRPr>
            </a:lvl1pPr>
          </a:lstStyle>
          <a:p>
            <a:pPr>
              <a:defRPr/>
            </a:pPr>
            <a:fld id="{A1A44DC3-DA2E-41DC-B10C-06329D8A7B43}" type="slidenum">
              <a:rPr lang="en-US"/>
              <a:pPr>
                <a:defRPr/>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dirty="0"/>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notesSlide" Target="../notesSlides/notesSlide11.xml"/><Relationship Id="rId4"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notesSlide" Target="../notesSlides/notesSlide13.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slideLayout" Target="../slideLayouts/slideLayout3.xml"/><Relationship Id="rId5" Type="http://schemas.openxmlformats.org/officeDocument/2006/relationships/tags" Target="../tags/tag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4"/>
          <p:cNvPicPr>
            <a:picLocks noChangeAspect="1" noChangeArrowheads="1"/>
          </p:cNvPicPr>
          <p:nvPr/>
        </p:nvPicPr>
        <p:blipFill>
          <a:blip r:embed="rId3"/>
          <a:srcRect/>
          <a:stretch>
            <a:fillRect/>
          </a:stretch>
        </p:blipFill>
        <p:spPr bwMode="auto">
          <a:xfrm>
            <a:off x="0" y="-14288"/>
            <a:ext cx="9448800" cy="6872288"/>
          </a:xfrm>
          <a:prstGeom prst="rect">
            <a:avLst/>
          </a:prstGeom>
          <a:noFill/>
          <a:ln w="9525">
            <a:noFill/>
            <a:miter lim="800000"/>
            <a:headEnd/>
            <a:tailEnd/>
          </a:ln>
        </p:spPr>
      </p:pic>
      <p:sp>
        <p:nvSpPr>
          <p:cNvPr id="10" name="TextBox 9"/>
          <p:cNvSpPr txBox="1"/>
          <p:nvPr/>
        </p:nvSpPr>
        <p:spPr>
          <a:xfrm>
            <a:off x="609600" y="685800"/>
            <a:ext cx="7924800" cy="1200150"/>
          </a:xfrm>
          <a:prstGeom prst="rect">
            <a:avLst/>
          </a:prstGeom>
          <a:noFill/>
        </p:spPr>
        <p:txBody>
          <a:bodyPr>
            <a:spAutoFit/>
          </a:bodyPr>
          <a:lstStyle/>
          <a:p>
            <a:pPr algn="ctr" fontAlgn="auto">
              <a:spcBef>
                <a:spcPts val="0"/>
              </a:spcBef>
              <a:spcAft>
                <a:spcPts val="0"/>
              </a:spcAft>
              <a:defRPr/>
            </a:pPr>
            <a:r>
              <a:rPr lang="en-US" sz="7200" b="1" dirty="0">
                <a:solidFill>
                  <a:schemeClr val="bg1"/>
                </a:solidFill>
                <a:effectLst>
                  <a:outerShdw blurRad="38100" dist="38100" dir="2700000" algn="tl">
                    <a:srgbClr val="000000">
                      <a:alpha val="43137"/>
                    </a:srgbClr>
                  </a:outerShdw>
                </a:effectLst>
                <a:latin typeface="Antique Olive" pitchFamily="34" charset="0"/>
                <a:cs typeface="+mn-cs"/>
              </a:rPr>
              <a:t>ORIZONT  2020</a:t>
            </a:r>
          </a:p>
        </p:txBody>
      </p:sp>
      <p:sp>
        <p:nvSpPr>
          <p:cNvPr id="11" name="TextBox 10"/>
          <p:cNvSpPr txBox="1"/>
          <p:nvPr/>
        </p:nvSpPr>
        <p:spPr>
          <a:xfrm>
            <a:off x="4191000" y="2743200"/>
            <a:ext cx="4648200" cy="1077913"/>
          </a:xfrm>
          <a:prstGeom prst="rect">
            <a:avLst/>
          </a:prstGeom>
          <a:noFill/>
        </p:spPr>
        <p:txBody>
          <a:bodyPr>
            <a:spAutoFit/>
          </a:bodyPr>
          <a:lstStyle/>
          <a:p>
            <a:pPr>
              <a:defRPr/>
            </a:pPr>
            <a:r>
              <a:rPr lang="en-US" sz="3200" dirty="0">
                <a:solidFill>
                  <a:schemeClr val="bg1"/>
                </a:solidFill>
                <a:effectLst>
                  <a:outerShdw blurRad="38100" dist="38100" dir="2700000" algn="tl">
                    <a:srgbClr val="C0C0C0"/>
                  </a:outerShdw>
                </a:effectLst>
                <a:latin typeface="Franklin Gothic Book"/>
              </a:rPr>
              <a:t>S</a:t>
            </a:r>
            <a:r>
              <a:rPr lang="ro-RO" sz="3200" dirty="0">
                <a:solidFill>
                  <a:schemeClr val="bg1"/>
                </a:solidFill>
                <a:effectLst>
                  <a:outerShdw blurRad="38100" dist="38100" dir="2700000" algn="tl">
                    <a:srgbClr val="C0C0C0"/>
                  </a:outerShdw>
                </a:effectLst>
                <a:latin typeface="Franklin Gothic Book"/>
              </a:rPr>
              <a:t>ă</a:t>
            </a:r>
            <a:r>
              <a:rPr lang="en-US" sz="3200" dirty="0">
                <a:solidFill>
                  <a:schemeClr val="bg1"/>
                </a:solidFill>
                <a:effectLst>
                  <a:outerShdw blurRad="38100" dist="38100" dir="2700000" algn="tl">
                    <a:srgbClr val="C0C0C0"/>
                  </a:outerShdw>
                </a:effectLst>
                <a:latin typeface="Franklin Gothic Book"/>
              </a:rPr>
              <a:t>n</a:t>
            </a:r>
            <a:r>
              <a:rPr lang="ro-RO" sz="3200" dirty="0">
                <a:solidFill>
                  <a:schemeClr val="bg1"/>
                </a:solidFill>
                <a:effectLst>
                  <a:outerShdw blurRad="38100" dist="38100" dir="2700000" algn="tl">
                    <a:srgbClr val="C0C0C0"/>
                  </a:outerShdw>
                </a:effectLst>
                <a:latin typeface="Franklin Gothic Book"/>
              </a:rPr>
              <a:t>ă</a:t>
            </a:r>
            <a:r>
              <a:rPr lang="en-US" sz="3200" dirty="0" err="1">
                <a:solidFill>
                  <a:schemeClr val="bg1"/>
                </a:solidFill>
                <a:effectLst>
                  <a:outerShdw blurRad="38100" dist="38100" dir="2700000" algn="tl">
                    <a:srgbClr val="C0C0C0"/>
                  </a:outerShdw>
                </a:effectLst>
                <a:latin typeface="Franklin Gothic Book"/>
              </a:rPr>
              <a:t>tate,schimb</a:t>
            </a:r>
            <a:r>
              <a:rPr lang="ro-RO" sz="3200" dirty="0">
                <a:solidFill>
                  <a:schemeClr val="bg1"/>
                </a:solidFill>
                <a:effectLst>
                  <a:outerShdw blurRad="38100" dist="38100" dir="2700000" algn="tl">
                    <a:srgbClr val="C0C0C0"/>
                  </a:outerShdw>
                </a:effectLst>
                <a:latin typeface="Franklin Gothic Book"/>
              </a:rPr>
              <a:t>ă</a:t>
            </a:r>
            <a:r>
              <a:rPr lang="en-US" sz="3200" dirty="0" err="1">
                <a:solidFill>
                  <a:schemeClr val="bg1"/>
                </a:solidFill>
                <a:effectLst>
                  <a:outerShdw blurRad="38100" dist="38100" dir="2700000" algn="tl">
                    <a:srgbClr val="C0C0C0"/>
                  </a:outerShdw>
                </a:effectLst>
                <a:latin typeface="Franklin Gothic Book"/>
              </a:rPr>
              <a:t>ri</a:t>
            </a:r>
            <a:r>
              <a:rPr lang="en-US" sz="3200" dirty="0">
                <a:solidFill>
                  <a:schemeClr val="bg1"/>
                </a:solidFill>
                <a:effectLst>
                  <a:outerShdw blurRad="38100" dist="38100" dir="2700000" algn="tl">
                    <a:srgbClr val="C0C0C0"/>
                  </a:outerShdw>
                </a:effectLst>
                <a:latin typeface="Franklin Gothic Book"/>
              </a:rPr>
              <a:t> </a:t>
            </a:r>
            <a:r>
              <a:rPr lang="en-US" sz="3200" dirty="0" err="1">
                <a:solidFill>
                  <a:schemeClr val="bg1"/>
                </a:solidFill>
                <a:effectLst>
                  <a:outerShdw blurRad="38100" dist="38100" dir="2700000" algn="tl">
                    <a:srgbClr val="C0C0C0"/>
                  </a:outerShdw>
                </a:effectLst>
                <a:latin typeface="Franklin Gothic Book"/>
              </a:rPr>
              <a:t>demografice</a:t>
            </a:r>
            <a:r>
              <a:rPr lang="en-US" sz="3200" dirty="0">
                <a:solidFill>
                  <a:schemeClr val="bg1"/>
                </a:solidFill>
                <a:effectLst>
                  <a:outerShdw blurRad="38100" dist="38100" dir="2700000" algn="tl">
                    <a:srgbClr val="C0C0C0"/>
                  </a:outerShdw>
                </a:effectLst>
                <a:latin typeface="Franklin Gothic Book"/>
              </a:rPr>
              <a:t> </a:t>
            </a:r>
            <a:r>
              <a:rPr lang="ro-RO" sz="3200" dirty="0">
                <a:solidFill>
                  <a:schemeClr val="bg1"/>
                </a:solidFill>
                <a:effectLst>
                  <a:outerShdw blurRad="38100" dist="38100" dir="2700000" algn="tl">
                    <a:srgbClr val="C0C0C0"/>
                  </a:outerShdw>
                </a:effectLst>
                <a:latin typeface="Franklin Gothic Book"/>
              </a:rPr>
              <a:t>ș</a:t>
            </a:r>
            <a:r>
              <a:rPr lang="en-US" sz="3200" dirty="0" err="1">
                <a:solidFill>
                  <a:schemeClr val="bg1"/>
                </a:solidFill>
                <a:effectLst>
                  <a:outerShdw blurRad="38100" dist="38100" dir="2700000" algn="tl">
                    <a:srgbClr val="C0C0C0"/>
                  </a:outerShdw>
                </a:effectLst>
                <a:latin typeface="Franklin Gothic Book"/>
              </a:rPr>
              <a:t>i</a:t>
            </a:r>
            <a:r>
              <a:rPr lang="en-US" sz="3200" dirty="0">
                <a:solidFill>
                  <a:schemeClr val="bg1"/>
                </a:solidFill>
                <a:effectLst>
                  <a:outerShdw blurRad="38100" dist="38100" dir="2700000" algn="tl">
                    <a:srgbClr val="C0C0C0"/>
                  </a:outerShdw>
                </a:effectLst>
                <a:latin typeface="Franklin Gothic Book"/>
              </a:rPr>
              <a:t> bun</a:t>
            </a:r>
            <a:r>
              <a:rPr lang="ro-RO" sz="3200" dirty="0">
                <a:solidFill>
                  <a:schemeClr val="bg1"/>
                </a:solidFill>
                <a:effectLst>
                  <a:outerShdw blurRad="38100" dist="38100" dir="2700000" algn="tl">
                    <a:srgbClr val="C0C0C0"/>
                  </a:outerShdw>
                </a:effectLst>
                <a:latin typeface="Franklin Gothic Book"/>
              </a:rPr>
              <a:t>ă</a:t>
            </a:r>
            <a:r>
              <a:rPr lang="en-US" sz="3200" dirty="0">
                <a:solidFill>
                  <a:schemeClr val="bg1"/>
                </a:solidFill>
                <a:effectLst>
                  <a:outerShdw blurRad="38100" dist="38100" dir="2700000" algn="tl">
                    <a:srgbClr val="C0C0C0"/>
                  </a:outerShdw>
                </a:effectLst>
                <a:latin typeface="Franklin Gothic Book"/>
              </a:rPr>
              <a:t>stare</a:t>
            </a:r>
            <a:endParaRPr lang="en-US" sz="3200" dirty="0">
              <a:solidFill>
                <a:schemeClr val="bg1"/>
              </a:solidFill>
              <a:effectLst>
                <a:outerShdw blurRad="38100" dist="38100" dir="2700000" algn="tl">
                  <a:srgbClr val="C0C0C0"/>
                </a:outerShdw>
              </a:effectLst>
              <a:latin typeface="Franklin Gothic Book"/>
            </a:endParaRPr>
          </a:p>
        </p:txBody>
      </p:sp>
      <p:sp>
        <p:nvSpPr>
          <p:cNvPr id="13" name="TextBox 12"/>
          <p:cNvSpPr txBox="1"/>
          <p:nvPr/>
        </p:nvSpPr>
        <p:spPr>
          <a:xfrm>
            <a:off x="5808663" y="5049838"/>
            <a:ext cx="3581400" cy="366712"/>
          </a:xfrm>
          <a:prstGeom prst="rect">
            <a:avLst/>
          </a:prstGeom>
          <a:noFill/>
        </p:spPr>
        <p:txBody>
          <a:bodyPr>
            <a:spAutoFit/>
          </a:bodyPr>
          <a:lstStyle/>
          <a:p>
            <a:pPr>
              <a:defRPr/>
            </a:pPr>
            <a:r>
              <a:rPr lang="ro-RO" b="1" dirty="0">
                <a:solidFill>
                  <a:schemeClr val="bg1"/>
                </a:solidFill>
                <a:effectLst>
                  <a:outerShdw blurRad="38100" dist="38100" dir="2700000" algn="tl">
                    <a:srgbClr val="C0C0C0"/>
                  </a:outerShdw>
                </a:effectLst>
                <a:latin typeface="Franklin Gothic Book"/>
              </a:rPr>
              <a:t>Craiova  6  iunie 2014 </a:t>
            </a:r>
            <a:endParaRPr lang="ro-RO" b="1" dirty="0">
              <a:solidFill>
                <a:schemeClr val="bg1"/>
              </a:solidFill>
              <a:effectLst>
                <a:outerShdw blurRad="38100" dist="38100" dir="2700000" algn="tl">
                  <a:srgbClr val="C0C0C0"/>
                </a:outerShdw>
              </a:effectLst>
              <a:latin typeface="Franklin Gothic Book"/>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txBox="1">
            <a:spLocks noChangeArrowheads="1"/>
          </p:cNvSpPr>
          <p:nvPr/>
        </p:nvSpPr>
        <p:spPr bwMode="auto">
          <a:xfrm>
            <a:off x="457200" y="6096000"/>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97283" name="Picture 4" descr="Sigla MEN2.jpg"/>
          <p:cNvPicPr>
            <a:picLocks noChangeAspect="1"/>
          </p:cNvPicPr>
          <p:nvPr/>
        </p:nvPicPr>
        <p:blipFill>
          <a:blip r:embed="rId3"/>
          <a:srcRect/>
          <a:stretch>
            <a:fillRect/>
          </a:stretch>
        </p:blipFill>
        <p:spPr bwMode="auto">
          <a:xfrm>
            <a:off x="1524000" y="103188"/>
            <a:ext cx="1447800" cy="841375"/>
          </a:xfrm>
          <a:prstGeom prst="rect">
            <a:avLst/>
          </a:prstGeom>
          <a:noFill/>
          <a:ln w="9525">
            <a:noFill/>
            <a:miter lim="800000"/>
            <a:headEnd/>
            <a:tailEnd/>
          </a:ln>
        </p:spPr>
      </p:pic>
      <p:pic>
        <p:nvPicPr>
          <p:cNvPr id="97284" name="Picture 6" descr="drap_cmyk.jpg"/>
          <p:cNvPicPr>
            <a:picLocks noChangeAspect="1"/>
          </p:cNvPicPr>
          <p:nvPr/>
        </p:nvPicPr>
        <p:blipFill>
          <a:blip r:embed="rId4"/>
          <a:srcRect/>
          <a:stretch>
            <a:fillRect/>
          </a:stretch>
        </p:blipFill>
        <p:spPr bwMode="auto">
          <a:xfrm>
            <a:off x="152400" y="152400"/>
            <a:ext cx="1143000" cy="758825"/>
          </a:xfrm>
          <a:prstGeom prst="rect">
            <a:avLst/>
          </a:prstGeom>
          <a:noFill/>
          <a:ln w="9525">
            <a:noFill/>
            <a:miter lim="800000"/>
            <a:headEnd/>
            <a:tailEnd/>
          </a:ln>
        </p:spPr>
      </p:pic>
      <p:sp>
        <p:nvSpPr>
          <p:cNvPr id="97285" name="Rectangle 6"/>
          <p:cNvSpPr>
            <a:spLocks noChangeArrowheads="1"/>
          </p:cNvSpPr>
          <p:nvPr/>
        </p:nvSpPr>
        <p:spPr bwMode="auto">
          <a:xfrm>
            <a:off x="1143000" y="2514600"/>
            <a:ext cx="7696200" cy="420688"/>
          </a:xfrm>
          <a:prstGeom prst="rect">
            <a:avLst/>
          </a:prstGeom>
          <a:noFill/>
          <a:ln w="9525">
            <a:noFill/>
            <a:miter lim="800000"/>
            <a:headEnd/>
            <a:tailEnd/>
          </a:ln>
        </p:spPr>
        <p:txBody>
          <a:bodyPr>
            <a:spAutoFit/>
          </a:bodyPr>
          <a:lstStyle/>
          <a:p>
            <a:pPr>
              <a:lnSpc>
                <a:spcPct val="90000"/>
              </a:lnSpc>
              <a:spcBef>
                <a:spcPct val="20000"/>
              </a:spcBef>
              <a:buFont typeface="Wingdings" pitchFamily="2" charset="2"/>
              <a:buNone/>
            </a:pPr>
            <a:endParaRPr lang="ro-RO" altLang="en-US" sz="2400">
              <a:latin typeface="Franklin Gothic Book"/>
            </a:endParaRPr>
          </a:p>
        </p:txBody>
      </p:sp>
      <p:sp>
        <p:nvSpPr>
          <p:cNvPr id="2" name="Title 1"/>
          <p:cNvSpPr>
            <a:spLocks noGrp="1"/>
          </p:cNvSpPr>
          <p:nvPr>
            <p:ph type="title" idx="4294967295"/>
          </p:nvPr>
        </p:nvSpPr>
        <p:spPr>
          <a:xfrm>
            <a:off x="304800" y="911225"/>
            <a:ext cx="8686800" cy="838200"/>
          </a:xfrm>
        </p:spPr>
        <p:txBody>
          <a:bodyPr>
            <a:normAutofit fontScale="90000"/>
          </a:bodyPr>
          <a:lstStyle/>
          <a:p>
            <a:pPr>
              <a:defRPr/>
            </a:pPr>
            <a:r>
              <a:rPr lang="ro-RO" altLang="en-US" dirty="0" smtClean="0">
                <a:solidFill>
                  <a:schemeClr val="accent2"/>
                </a:solidFill>
              </a:rPr>
              <a:t>                           Ce inseamnĂ </a:t>
            </a:r>
            <a:r>
              <a:rPr lang="ro-RO" altLang="en-US" dirty="0">
                <a:solidFill>
                  <a:schemeClr val="accent2"/>
                </a:solidFill>
              </a:rPr>
              <a:t>proiecte FET ? </a:t>
            </a:r>
            <a:r>
              <a:rPr lang="ro-RO" altLang="en-US" dirty="0" smtClean="0">
                <a:solidFill>
                  <a:schemeClr val="accent2"/>
                </a:solidFill>
              </a:rPr>
              <a:t>CÂteva </a:t>
            </a:r>
            <a:r>
              <a:rPr lang="ro-RO" altLang="en-US" dirty="0">
                <a:solidFill>
                  <a:schemeClr val="accent2"/>
                </a:solidFill>
              </a:rPr>
              <a:t>exemple din  PC7....</a:t>
            </a:r>
            <a:r>
              <a:rPr lang="en-GB" dirty="0">
                <a:solidFill>
                  <a:schemeClr val="accent2"/>
                </a:solidFill>
              </a:rPr>
              <a:t/>
            </a:r>
            <a:br>
              <a:rPr lang="en-GB" dirty="0">
                <a:solidFill>
                  <a:schemeClr val="accent2"/>
                </a:solidFill>
              </a:rPr>
            </a:br>
            <a:endParaRPr lang="en-US" dirty="0"/>
          </a:p>
        </p:txBody>
      </p:sp>
      <p:sp>
        <p:nvSpPr>
          <p:cNvPr id="97287" name="Text Placeholder 2"/>
          <p:cNvSpPr>
            <a:spLocks noGrp="1"/>
          </p:cNvSpPr>
          <p:nvPr>
            <p:ph type="body" sz="half" idx="4294967295"/>
          </p:nvPr>
        </p:nvSpPr>
        <p:spPr>
          <a:xfrm>
            <a:off x="504825" y="1905000"/>
            <a:ext cx="4038600" cy="4525963"/>
          </a:xfrm>
        </p:spPr>
        <p:txBody>
          <a:bodyPr/>
          <a:lstStyle/>
          <a:p>
            <a:pPr algn="just"/>
            <a:r>
              <a:rPr lang="en-US" sz="2000" b="1" i="1" smtClean="0">
                <a:latin typeface="Arial" charset="0"/>
                <a:cs typeface="Arial" charset="0"/>
              </a:rPr>
              <a:t>BRAIN-I-NETS</a:t>
            </a:r>
            <a:r>
              <a:rPr lang="en-US" sz="2000" smtClean="0">
                <a:latin typeface="Arial" charset="0"/>
                <a:cs typeface="Arial" charset="0"/>
              </a:rPr>
              <a:t>: studiul transformărilor suferite de creier în timpul procesului de învăţare, în scopul dezvoltării de sisteme de calcul neuromorfice</a:t>
            </a:r>
            <a:r>
              <a:rPr lang="ro-RO" sz="2000" smtClean="0">
                <a:latin typeface="Arial" charset="0"/>
                <a:cs typeface="Arial" charset="0"/>
              </a:rPr>
              <a:t>.</a:t>
            </a:r>
          </a:p>
          <a:p>
            <a:pPr algn="just"/>
            <a:r>
              <a:rPr lang="en-US" sz="2000" b="1" i="1" smtClean="0">
                <a:latin typeface="Arial" charset="0"/>
                <a:cs typeface="Arial" charset="0"/>
              </a:rPr>
              <a:t>DYNANETS</a:t>
            </a:r>
            <a:r>
              <a:rPr lang="en-US" sz="2000" b="1" smtClean="0">
                <a:latin typeface="Arial" charset="0"/>
                <a:cs typeface="Arial" charset="0"/>
              </a:rPr>
              <a:t>:</a:t>
            </a:r>
            <a:r>
              <a:rPr lang="en-US" sz="2000" smtClean="0">
                <a:latin typeface="Arial" charset="0"/>
                <a:cs typeface="Arial" charset="0"/>
              </a:rPr>
              <a:t> studiul reţelelor complexe care reproduc modul în care natura prelucrează informaţia, în scopul cercetării dinamicii virusului HIV şi al epidemiilor de gripă;</a:t>
            </a:r>
          </a:p>
          <a:p>
            <a:endParaRPr lang="en-US" smtClean="0"/>
          </a:p>
        </p:txBody>
      </p:sp>
      <p:sp>
        <p:nvSpPr>
          <p:cNvPr id="4" name="Text Placeholder 3"/>
          <p:cNvSpPr>
            <a:spLocks noGrp="1"/>
          </p:cNvSpPr>
          <p:nvPr>
            <p:ph type="body" sz="half" idx="4294967295"/>
          </p:nvPr>
        </p:nvSpPr>
        <p:spPr>
          <a:xfrm>
            <a:off x="4648200" y="1905000"/>
            <a:ext cx="4038600" cy="4525963"/>
          </a:xfrm>
        </p:spPr>
        <p:txBody>
          <a:bodyPr/>
          <a:lstStyle/>
          <a:p>
            <a:pPr algn="just">
              <a:defRPr/>
            </a:pPr>
            <a:r>
              <a:rPr lang="en-US" sz="2000" b="1" i="1" dirty="0" smtClean="0">
                <a:latin typeface="Arial" panose="020B0604020202020204" pitchFamily="34" charset="0"/>
                <a:cs typeface="Arial" panose="020B0604020202020204" pitchFamily="34" charset="0"/>
              </a:rPr>
              <a:t>CLONS</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dezvoltarea</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circuite</a:t>
            </a:r>
            <a:r>
              <a:rPr lang="en-US" sz="2000" dirty="0">
                <a:latin typeface="Arial" panose="020B0604020202020204" pitchFamily="34" charset="0"/>
                <a:cs typeface="Arial" panose="020B0604020202020204" pitchFamily="34" charset="0"/>
              </a:rPr>
              <a:t> care permit </a:t>
            </a:r>
            <a:r>
              <a:rPr lang="en-US" sz="2000" dirty="0" err="1">
                <a:latin typeface="Arial" panose="020B0604020202020204" pitchFamily="34" charset="0"/>
                <a:cs typeface="Arial" panose="020B0604020202020204" pitchFamily="34" charset="0"/>
              </a:rPr>
              <a:t>conectarea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şi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stimularea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neuronilor</a:t>
            </a:r>
            <a:r>
              <a:rPr lang="en-US" sz="2000" dirty="0">
                <a:latin typeface="Arial" panose="020B0604020202020204" pitchFamily="34" charset="0"/>
                <a:cs typeface="Arial" panose="020B0604020202020204" pitchFamily="34" charset="0"/>
              </a:rPr>
              <a:t> din </a:t>
            </a:r>
            <a:r>
              <a:rPr lang="en-US" sz="2000" dirty="0" err="1">
                <a:latin typeface="Arial" panose="020B0604020202020204" pitchFamily="34" charset="0"/>
                <a:cs typeface="Arial" panose="020B0604020202020204" pitchFamily="34" charset="0"/>
              </a:rPr>
              <a:t>interiorul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urechii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scopul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creşterii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calităţii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vieţii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persoanelor</a:t>
            </a:r>
            <a:r>
              <a:rPr lang="en-US" sz="2000" dirty="0">
                <a:latin typeface="Arial" panose="020B0604020202020204" pitchFamily="34" charset="0"/>
                <a:cs typeface="Arial" panose="020B0604020202020204" pitchFamily="34" charset="0"/>
              </a:rPr>
              <a:t> cu </a:t>
            </a:r>
            <a:r>
              <a:rPr lang="en-US" sz="2000" dirty="0" err="1">
                <a:latin typeface="Arial" panose="020B0604020202020204" pitchFamily="34" charset="0"/>
                <a:cs typeface="Arial" panose="020B0604020202020204" pitchFamily="34" charset="0"/>
              </a:rPr>
              <a:t>afecţiuni</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vestibulare</a:t>
            </a:r>
            <a:r>
              <a:rPr lang="ro-RO"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0" indent="0">
              <a:buFont typeface="Wingdings 2" pitchFamily="18" charset="2"/>
              <a:buNone/>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4"/>
          <p:cNvSpPr txBox="1">
            <a:spLocks noChangeArrowheads="1"/>
          </p:cNvSpPr>
          <p:nvPr/>
        </p:nvSpPr>
        <p:spPr bwMode="auto">
          <a:xfrm>
            <a:off x="457200" y="6096000"/>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99331" name="Picture 4" descr="Sigla MEN2.jpg"/>
          <p:cNvPicPr>
            <a:picLocks noChangeAspect="1"/>
          </p:cNvPicPr>
          <p:nvPr/>
        </p:nvPicPr>
        <p:blipFill>
          <a:blip r:embed="rId3"/>
          <a:srcRect/>
          <a:stretch>
            <a:fillRect/>
          </a:stretch>
        </p:blipFill>
        <p:spPr bwMode="auto">
          <a:xfrm>
            <a:off x="1524000" y="103188"/>
            <a:ext cx="1447800" cy="841375"/>
          </a:xfrm>
          <a:prstGeom prst="rect">
            <a:avLst/>
          </a:prstGeom>
          <a:noFill/>
          <a:ln w="9525">
            <a:noFill/>
            <a:miter lim="800000"/>
            <a:headEnd/>
            <a:tailEnd/>
          </a:ln>
        </p:spPr>
      </p:pic>
      <p:pic>
        <p:nvPicPr>
          <p:cNvPr id="99332" name="Picture 6" descr="drap_cmyk.jpg"/>
          <p:cNvPicPr>
            <a:picLocks noChangeAspect="1"/>
          </p:cNvPicPr>
          <p:nvPr/>
        </p:nvPicPr>
        <p:blipFill>
          <a:blip r:embed="rId4"/>
          <a:srcRect/>
          <a:stretch>
            <a:fillRect/>
          </a:stretch>
        </p:blipFill>
        <p:spPr bwMode="auto">
          <a:xfrm>
            <a:off x="152400" y="152400"/>
            <a:ext cx="1143000" cy="758825"/>
          </a:xfrm>
          <a:prstGeom prst="rect">
            <a:avLst/>
          </a:prstGeom>
          <a:noFill/>
          <a:ln w="9525">
            <a:noFill/>
            <a:miter lim="800000"/>
            <a:headEnd/>
            <a:tailEnd/>
          </a:ln>
        </p:spPr>
      </p:pic>
      <p:sp>
        <p:nvSpPr>
          <p:cNvPr id="99333" name="Rectangle 5"/>
          <p:cNvSpPr>
            <a:spLocks noChangeArrowheads="1"/>
          </p:cNvSpPr>
          <p:nvPr/>
        </p:nvSpPr>
        <p:spPr bwMode="auto">
          <a:xfrm>
            <a:off x="1219200" y="1295400"/>
            <a:ext cx="6400800" cy="519113"/>
          </a:xfrm>
          <a:prstGeom prst="rect">
            <a:avLst/>
          </a:prstGeom>
          <a:noFill/>
          <a:ln w="9525">
            <a:noFill/>
            <a:miter lim="800000"/>
            <a:headEnd/>
            <a:tailEnd/>
          </a:ln>
        </p:spPr>
        <p:txBody>
          <a:bodyPr>
            <a:spAutoFit/>
          </a:bodyPr>
          <a:lstStyle/>
          <a:p>
            <a:r>
              <a:rPr lang="en-US" sz="2800">
                <a:solidFill>
                  <a:schemeClr val="accent2"/>
                </a:solidFill>
                <a:latin typeface="Franklin Gothic Book"/>
              </a:rPr>
              <a:t>Nou ! Terminologie Orizont 2020</a:t>
            </a:r>
            <a:endParaRPr lang="en-GB" sz="2800">
              <a:solidFill>
                <a:schemeClr val="accent2"/>
              </a:solidFill>
              <a:latin typeface="Franklin Gothic Book"/>
            </a:endParaRPr>
          </a:p>
        </p:txBody>
      </p:sp>
      <p:sp>
        <p:nvSpPr>
          <p:cNvPr id="99334" name="Rectangle 6"/>
          <p:cNvSpPr>
            <a:spLocks noChangeArrowheads="1"/>
          </p:cNvSpPr>
          <p:nvPr/>
        </p:nvSpPr>
        <p:spPr bwMode="auto">
          <a:xfrm>
            <a:off x="1143000" y="2514600"/>
            <a:ext cx="7696200" cy="420688"/>
          </a:xfrm>
          <a:prstGeom prst="rect">
            <a:avLst/>
          </a:prstGeom>
          <a:noFill/>
          <a:ln w="9525">
            <a:noFill/>
            <a:miter lim="800000"/>
            <a:headEnd/>
            <a:tailEnd/>
          </a:ln>
        </p:spPr>
        <p:txBody>
          <a:bodyPr>
            <a:spAutoFit/>
          </a:bodyPr>
          <a:lstStyle/>
          <a:p>
            <a:pPr>
              <a:lnSpc>
                <a:spcPct val="90000"/>
              </a:lnSpc>
              <a:spcBef>
                <a:spcPct val="20000"/>
              </a:spcBef>
              <a:buFont typeface="Wingdings" pitchFamily="2" charset="2"/>
              <a:buNone/>
            </a:pPr>
            <a:endParaRPr lang="ro-RO" altLang="en-US" sz="2400">
              <a:latin typeface="Franklin Gothic Book"/>
            </a:endParaRPr>
          </a:p>
        </p:txBody>
      </p:sp>
      <p:sp>
        <p:nvSpPr>
          <p:cNvPr id="99335" name="Rectangle 8"/>
          <p:cNvSpPr>
            <a:spLocks noChangeArrowheads="1"/>
          </p:cNvSpPr>
          <p:nvPr/>
        </p:nvSpPr>
        <p:spPr bwMode="auto">
          <a:xfrm>
            <a:off x="1143000" y="2133600"/>
            <a:ext cx="7467600" cy="3616325"/>
          </a:xfrm>
          <a:prstGeom prst="rect">
            <a:avLst/>
          </a:prstGeom>
          <a:noFill/>
          <a:ln w="9525">
            <a:noFill/>
            <a:miter lim="800000"/>
            <a:headEnd/>
            <a:tailEnd/>
          </a:ln>
        </p:spPr>
        <p:txBody>
          <a:bodyPr>
            <a:spAutoFit/>
          </a:bodyPr>
          <a:lstStyle/>
          <a:p>
            <a:r>
              <a:rPr lang="en-GB" b="1"/>
              <a:t>Tipuri de proiecte</a:t>
            </a:r>
          </a:p>
          <a:p>
            <a:endParaRPr lang="en-GB" b="1"/>
          </a:p>
          <a:p>
            <a:r>
              <a:rPr lang="en-GB" altLang="en-US" b="1"/>
              <a:t>Research and innovation action </a:t>
            </a:r>
            <a:r>
              <a:rPr lang="en-GB" altLang="en-US"/>
              <a:t>( PC7: proiecte </a:t>
            </a:r>
            <a:r>
              <a:rPr lang="ro-RO" altLang="en-US"/>
              <a:t>î</a:t>
            </a:r>
            <a:r>
              <a:rPr lang="en-GB" altLang="en-US"/>
              <a:t>n colaborare)</a:t>
            </a:r>
          </a:p>
          <a:p>
            <a:r>
              <a:rPr lang="en-GB" altLang="en-US" b="1"/>
              <a:t>SME instrument </a:t>
            </a:r>
            <a:endParaRPr lang="ro-RO" altLang="en-US" b="1"/>
          </a:p>
          <a:p>
            <a:r>
              <a:rPr lang="ro-RO" altLang="en-US" b="1"/>
              <a:t>-</a:t>
            </a:r>
            <a:r>
              <a:rPr lang="en-GB" altLang="en-US"/>
              <a:t>diferite tipuri de sprijin financiar strict individualizate pentru IMM-uri</a:t>
            </a:r>
          </a:p>
          <a:p>
            <a:r>
              <a:rPr lang="en-GB" altLang="en-US" b="1"/>
              <a:t>Financial instrument </a:t>
            </a:r>
          </a:p>
          <a:p>
            <a:r>
              <a:rPr lang="en-GB" altLang="en-US" b="1"/>
              <a:t>Innovation action </a:t>
            </a:r>
          </a:p>
          <a:p>
            <a:r>
              <a:rPr lang="en-GB" altLang="en-US" b="1"/>
              <a:t>ERA NET  Cofund </a:t>
            </a:r>
          </a:p>
          <a:p>
            <a:r>
              <a:rPr lang="en-GB" altLang="en-US" b="1"/>
              <a:t>Coordination action -Public procurement of innovative solutions</a:t>
            </a:r>
          </a:p>
          <a:p>
            <a:r>
              <a:rPr lang="en-GB" altLang="en-US" b="1"/>
              <a:t>Coordination action-Support to pre-comercial procurement </a:t>
            </a:r>
          </a:p>
          <a:p>
            <a:r>
              <a:rPr lang="en-GB" altLang="en-US" b="1"/>
              <a:t>Fast track to innovation pilot scheme </a:t>
            </a:r>
          </a:p>
          <a:p>
            <a:pPr>
              <a:spcBef>
                <a:spcPct val="50000"/>
              </a:spcBef>
              <a:buFont typeface="Arial" charset="0"/>
              <a:buNone/>
            </a:pPr>
            <a:endParaRPr lang="en-GB" altLang="en-US" sz="2200" b="1">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idx="4294967295"/>
          </p:nvPr>
        </p:nvSpPr>
        <p:spPr bwMode="auto">
          <a:xfrm>
            <a:off x="457200" y="990600"/>
            <a:ext cx="8686800" cy="838200"/>
          </a:xfrm>
          <a:noFill/>
        </p:spPr>
        <p:txBody>
          <a:bodyPr wrap="square" lIns="91440" tIns="45720" rIns="91440" bIns="45720" numCol="1" anchorCtr="0" compatLnSpc="1">
            <a:prstTxWarp prst="textNoShape">
              <a:avLst/>
            </a:prstTxWarp>
          </a:bodyPr>
          <a:lstStyle/>
          <a:p>
            <a:pPr eaLnBrk="1" hangingPunct="1"/>
            <a:r>
              <a:rPr lang="ro-RO" sz="3200" cap="none" smtClean="0">
                <a:solidFill>
                  <a:schemeClr val="accent2"/>
                </a:solidFill>
                <a:effectLst/>
              </a:rPr>
              <a:t> Tipuri de acțiuni – instrument de finanțare</a:t>
            </a:r>
            <a:endParaRPr lang="en-US" sz="3200" cap="none" smtClean="0">
              <a:effectLst/>
            </a:endParaRPr>
          </a:p>
        </p:txBody>
      </p:sp>
      <p:sp>
        <p:nvSpPr>
          <p:cNvPr id="46082" name="Content Placeholder 2"/>
          <p:cNvSpPr>
            <a:spLocks noGrp="1"/>
          </p:cNvSpPr>
          <p:nvPr>
            <p:ph idx="4294967295"/>
          </p:nvPr>
        </p:nvSpPr>
        <p:spPr>
          <a:xfrm>
            <a:off x="304800" y="1550988"/>
            <a:ext cx="8686800" cy="4297362"/>
          </a:xfrm>
        </p:spPr>
        <p:txBody>
          <a:bodyPr/>
          <a:lstStyle/>
          <a:p>
            <a:pPr eaLnBrk="1" hangingPunct="1">
              <a:lnSpc>
                <a:spcPct val="80000"/>
              </a:lnSpc>
              <a:defRPr/>
            </a:pPr>
            <a:endParaRPr lang="en-GB" sz="2000" dirty="0" smtClean="0"/>
          </a:p>
          <a:p>
            <a:pPr marL="0" indent="0" eaLnBrk="1" hangingPunct="1">
              <a:lnSpc>
                <a:spcPct val="80000"/>
              </a:lnSpc>
              <a:buFont typeface="Wingdings 2" pitchFamily="18" charset="2"/>
              <a:buNone/>
              <a:defRPr/>
            </a:pPr>
            <a:endParaRPr lang="en-US" sz="2000" dirty="0"/>
          </a:p>
          <a:p>
            <a:pPr marL="0" indent="0" eaLnBrk="1" hangingPunct="1">
              <a:lnSpc>
                <a:spcPct val="80000"/>
              </a:lnSpc>
              <a:buFont typeface="Wingdings 2" pitchFamily="18" charset="2"/>
              <a:buNone/>
              <a:defRPr/>
            </a:pPr>
            <a:endParaRPr lang="en-US" sz="2000" dirty="0" smtClean="0"/>
          </a:p>
          <a:p>
            <a:pPr marL="0" indent="0" eaLnBrk="1" hangingPunct="1">
              <a:lnSpc>
                <a:spcPct val="80000"/>
              </a:lnSpc>
              <a:buFont typeface="Wingdings 2" pitchFamily="18" charset="2"/>
              <a:buNone/>
              <a:defRPr/>
            </a:pPr>
            <a:endParaRPr lang="en-GB" sz="2000" dirty="0" smtClean="0"/>
          </a:p>
        </p:txBody>
      </p:sp>
      <p:pic>
        <p:nvPicPr>
          <p:cNvPr id="101380" name="Picture 4" descr="Sigla MEN2.jpg"/>
          <p:cNvPicPr>
            <a:picLocks noChangeAspect="1"/>
          </p:cNvPicPr>
          <p:nvPr/>
        </p:nvPicPr>
        <p:blipFill>
          <a:blip r:embed="rId2"/>
          <a:srcRect/>
          <a:stretch>
            <a:fillRect/>
          </a:stretch>
        </p:blipFill>
        <p:spPr bwMode="auto">
          <a:xfrm>
            <a:off x="1524000" y="0"/>
            <a:ext cx="1447800" cy="841375"/>
          </a:xfrm>
          <a:prstGeom prst="rect">
            <a:avLst/>
          </a:prstGeom>
          <a:noFill/>
          <a:ln w="9525">
            <a:noFill/>
            <a:miter lim="800000"/>
            <a:headEnd/>
            <a:tailEnd/>
          </a:ln>
        </p:spPr>
      </p:pic>
      <p:pic>
        <p:nvPicPr>
          <p:cNvPr id="101381" name="Picture 6" descr="drap_cmyk.jpg"/>
          <p:cNvPicPr>
            <a:picLocks noChangeAspect="1"/>
          </p:cNvPicPr>
          <p:nvPr/>
        </p:nvPicPr>
        <p:blipFill>
          <a:blip r:embed="rId3"/>
          <a:srcRect/>
          <a:stretch>
            <a:fillRect/>
          </a:stretch>
        </p:blipFill>
        <p:spPr bwMode="auto">
          <a:xfrm>
            <a:off x="0" y="0"/>
            <a:ext cx="1143000" cy="758825"/>
          </a:xfrm>
          <a:prstGeom prst="rect">
            <a:avLst/>
          </a:prstGeom>
          <a:noFill/>
          <a:ln w="9525">
            <a:noFill/>
            <a:miter lim="800000"/>
            <a:headEnd/>
            <a:tailEnd/>
          </a:ln>
        </p:spPr>
      </p:pic>
      <p:graphicFrame>
        <p:nvGraphicFramePr>
          <p:cNvPr id="2" name="Table 1"/>
          <p:cNvGraphicFramePr>
            <a:graphicFrameLocks noGrp="1"/>
          </p:cNvGraphicFramePr>
          <p:nvPr/>
        </p:nvGraphicFramePr>
        <p:xfrm>
          <a:off x="838200" y="1828800"/>
          <a:ext cx="7467600" cy="5051425"/>
        </p:xfrm>
        <a:graphic>
          <a:graphicData uri="http://schemas.openxmlformats.org/drawingml/2006/table">
            <a:tbl>
              <a:tblPr firstRow="1" bandRow="1">
                <a:tableStyleId>{B301B821-A1FF-4177-AEE7-76D212191A09}</a:tableStyleId>
              </a:tblPr>
              <a:tblGrid>
                <a:gridCol w="3733800"/>
                <a:gridCol w="3733800"/>
              </a:tblGrid>
              <a:tr h="985173">
                <a:tc>
                  <a:txBody>
                    <a:bodyPr/>
                    <a:lstStyle/>
                    <a:p>
                      <a:r>
                        <a:rPr lang="ro-RO" dirty="0" smtClean="0"/>
                        <a:t>Tipul de</a:t>
                      </a:r>
                      <a:r>
                        <a:rPr lang="ro-RO" baseline="0" dirty="0" smtClean="0"/>
                        <a:t> instrument /acțiune </a:t>
                      </a:r>
                      <a:endParaRPr lang="en-US" dirty="0"/>
                    </a:p>
                  </a:txBody>
                  <a:tcPr/>
                </a:tc>
                <a:tc>
                  <a:txBody>
                    <a:bodyPr/>
                    <a:lstStyle/>
                    <a:p>
                      <a:r>
                        <a:rPr lang="ro-RO" dirty="0" smtClean="0"/>
                        <a:t>Condiții</a:t>
                      </a:r>
                      <a:r>
                        <a:rPr lang="ro-RO" baseline="0" dirty="0" smtClean="0"/>
                        <a:t> referitoare la consorțiu/aplicant – minim </a:t>
                      </a:r>
                      <a:endParaRPr lang="en-US" dirty="0"/>
                    </a:p>
                  </a:txBody>
                  <a:tcPr/>
                </a:tc>
              </a:tr>
              <a:tr h="1223163">
                <a:tc>
                  <a:txBody>
                    <a:bodyPr/>
                    <a:lstStyle/>
                    <a:p>
                      <a:r>
                        <a:rPr lang="ro-RO" dirty="0" smtClean="0"/>
                        <a:t>Acțiune</a:t>
                      </a:r>
                      <a:r>
                        <a:rPr lang="ro-RO" baseline="0" dirty="0" smtClean="0"/>
                        <a:t> de cercetare și inovare (RIA) si Acțiuni de inovare</a:t>
                      </a:r>
                      <a:endParaRPr lang="en-US" dirty="0"/>
                    </a:p>
                  </a:txBody>
                  <a:tcPr/>
                </a:tc>
                <a:tc>
                  <a:txBody>
                    <a:bodyPr/>
                    <a:lstStyle/>
                    <a:p>
                      <a:r>
                        <a:rPr lang="ro-RO" dirty="0" smtClean="0"/>
                        <a:t>3 parteneri din 3 țări</a:t>
                      </a:r>
                      <a:r>
                        <a:rPr lang="ro-RO" baseline="0" dirty="0" smtClean="0"/>
                        <a:t> diferite UE si/sau Asociate, independente una de cealaltă </a:t>
                      </a:r>
                      <a:endParaRPr lang="en-US" dirty="0"/>
                    </a:p>
                  </a:txBody>
                  <a:tcPr/>
                </a:tc>
              </a:tr>
              <a:tr h="827546">
                <a:tc>
                  <a:txBody>
                    <a:bodyPr/>
                    <a:lstStyle/>
                    <a:p>
                      <a:r>
                        <a:rPr lang="ro-RO" dirty="0" smtClean="0"/>
                        <a:t>Acțiune de coordonare</a:t>
                      </a:r>
                      <a:r>
                        <a:rPr lang="ro-RO" baseline="0" dirty="0" smtClean="0"/>
                        <a:t> și suport(CSA)</a:t>
                      </a:r>
                      <a:endParaRPr lang="en-US" dirty="0"/>
                    </a:p>
                  </a:txBody>
                  <a:tcPr/>
                </a:tc>
                <a:tc>
                  <a:txBody>
                    <a:bodyPr/>
                    <a:lstStyle/>
                    <a:p>
                      <a:r>
                        <a:rPr lang="ro-RO" dirty="0" smtClean="0"/>
                        <a:t>1 partener din țări</a:t>
                      </a:r>
                      <a:r>
                        <a:rPr lang="ro-RO" baseline="0" dirty="0" smtClean="0"/>
                        <a:t> UE sau Asociate </a:t>
                      </a:r>
                      <a:endParaRPr lang="en-US" dirty="0"/>
                    </a:p>
                  </a:txBody>
                  <a:tcPr/>
                </a:tc>
              </a:tr>
              <a:tr h="827546">
                <a:tc>
                  <a:txBody>
                    <a:bodyPr/>
                    <a:lstStyle/>
                    <a:p>
                      <a:r>
                        <a:rPr lang="ro-RO" dirty="0" smtClean="0"/>
                        <a:t>Instrumentul</a:t>
                      </a:r>
                      <a:r>
                        <a:rPr lang="ro-RO" baseline="0" dirty="0" smtClean="0"/>
                        <a:t> pentru IMM-uri</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dirty="0" smtClean="0"/>
                        <a:t>1 IMM din țări</a:t>
                      </a:r>
                      <a:r>
                        <a:rPr lang="ro-RO" baseline="0" dirty="0" smtClean="0"/>
                        <a:t> UE sau Asociate </a:t>
                      </a:r>
                      <a:endParaRPr lang="en-US" dirty="0" smtClean="0"/>
                    </a:p>
                    <a:p>
                      <a:endParaRPr lang="en-US" dirty="0"/>
                    </a:p>
                  </a:txBody>
                  <a:tcPr/>
                </a:tc>
              </a:tr>
              <a:tr h="1182209">
                <a:tc>
                  <a:txBody>
                    <a:bodyPr/>
                    <a:lstStyle/>
                    <a:p>
                      <a:r>
                        <a:rPr lang="ro-RO" dirty="0" smtClean="0"/>
                        <a:t>Acțiuni</a:t>
                      </a:r>
                      <a:r>
                        <a:rPr lang="ro-RO" baseline="0" dirty="0" smtClean="0"/>
                        <a:t> de cofinanțare PCP  (precommercial procurement)/achiziții publice de soluții inovative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dirty="0" smtClean="0"/>
                        <a:t>Mi</a:t>
                      </a:r>
                      <a:r>
                        <a:rPr lang="ro-RO" baseline="0" dirty="0" smtClean="0"/>
                        <a:t>nim 3 parteneri, </a:t>
                      </a:r>
                      <a:endParaRPr lang="en-US" dirty="0" smtClean="0"/>
                    </a:p>
                    <a:p>
                      <a:r>
                        <a:rPr lang="ro-RO" dirty="0" smtClean="0"/>
                        <a:t>minim 2 achizitori publici,</a:t>
                      </a:r>
                      <a:r>
                        <a:rPr lang="ro-RO" baseline="0" dirty="0" smtClean="0"/>
                        <a:t> din </a:t>
                      </a:r>
                      <a:r>
                        <a:rPr lang="ro-RO" dirty="0" smtClean="0"/>
                        <a:t>țări</a:t>
                      </a:r>
                      <a:r>
                        <a:rPr lang="ro-RO" baseline="0" dirty="0" smtClean="0"/>
                        <a:t> UE sau Asociate </a:t>
                      </a:r>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idx="4294967295"/>
          </p:nvPr>
        </p:nvSpPr>
        <p:spPr bwMode="auto">
          <a:xfrm>
            <a:off x="4572000" y="3048000"/>
            <a:ext cx="4343400" cy="1362075"/>
          </a:xfrm>
          <a:noFill/>
        </p:spPr>
        <p:txBody>
          <a:bodyPr wrap="square" lIns="91440" tIns="45720" rIns="91440" bIns="45720" numCol="1" anchor="b" anchorCtr="0" compatLnSpc="1">
            <a:prstTxWarp prst="textNoShape">
              <a:avLst/>
            </a:prstTxWarp>
          </a:bodyPr>
          <a:lstStyle/>
          <a:p>
            <a:pPr eaLnBrk="1" hangingPunct="1"/>
            <a:r>
              <a:rPr lang="ro-RO" sz="2800" b="1" cap="none" smtClean="0">
                <a:solidFill>
                  <a:srgbClr val="003300"/>
                </a:solidFill>
                <a:effectLst/>
              </a:rPr>
              <a:t>MI-AM ALES PROGRAMUL, CUM APLIC?</a:t>
            </a:r>
            <a:endParaRPr lang="en-US" sz="2800" b="1" cap="none" smtClean="0">
              <a:solidFill>
                <a:srgbClr val="003300"/>
              </a:solidFill>
              <a:effectLst/>
            </a:endParaRPr>
          </a:p>
        </p:txBody>
      </p:sp>
      <p:sp>
        <p:nvSpPr>
          <p:cNvPr id="102403" name="Picture Placeholder 2"/>
          <p:cNvSpPr txBox="1">
            <a:spLocks/>
          </p:cNvSpPr>
          <p:nvPr/>
        </p:nvSpPr>
        <p:spPr bwMode="auto">
          <a:xfrm>
            <a:off x="6934200" y="5486400"/>
            <a:ext cx="2133600" cy="990600"/>
          </a:xfrm>
          <a:prstGeom prst="rect">
            <a:avLst/>
          </a:prstGeom>
          <a:noFill/>
          <a:ln w="9525">
            <a:noFill/>
            <a:miter lim="800000"/>
            <a:headEnd/>
            <a:tailEnd/>
          </a:ln>
        </p:spPr>
        <p:txBody>
          <a:bodyPr/>
          <a:lstStyle/>
          <a:p>
            <a:endParaRPr lang="en-GB"/>
          </a:p>
        </p:txBody>
      </p:sp>
      <p:pic>
        <p:nvPicPr>
          <p:cNvPr id="102404" name="Picture 6" descr="drap_cmyk.jpg"/>
          <p:cNvPicPr>
            <a:picLocks noChangeAspect="1"/>
          </p:cNvPicPr>
          <p:nvPr/>
        </p:nvPicPr>
        <p:blipFill>
          <a:blip r:embed="rId2"/>
          <a:srcRect/>
          <a:stretch>
            <a:fillRect/>
          </a:stretch>
        </p:blipFill>
        <p:spPr bwMode="auto">
          <a:xfrm>
            <a:off x="0" y="152400"/>
            <a:ext cx="1143000" cy="758825"/>
          </a:xfrm>
          <a:prstGeom prst="rect">
            <a:avLst/>
          </a:prstGeom>
          <a:noFill/>
          <a:ln w="9525">
            <a:noFill/>
            <a:miter lim="800000"/>
            <a:headEnd/>
            <a:tailEnd/>
          </a:ln>
        </p:spPr>
      </p:pic>
      <p:pic>
        <p:nvPicPr>
          <p:cNvPr id="102405" name="Picture 4" descr="Sigla MEN2.jpg"/>
          <p:cNvPicPr>
            <a:picLocks noChangeAspect="1"/>
          </p:cNvPicPr>
          <p:nvPr/>
        </p:nvPicPr>
        <p:blipFill>
          <a:blip r:embed="rId3"/>
          <a:srcRect/>
          <a:stretch>
            <a:fillRect/>
          </a:stretch>
        </p:blipFill>
        <p:spPr bwMode="auto">
          <a:xfrm>
            <a:off x="1371600" y="0"/>
            <a:ext cx="1447800" cy="841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idx="4294967295"/>
            <p:custDataLst>
              <p:tags r:id="rId2"/>
            </p:custDataLst>
          </p:nvPr>
        </p:nvSpPr>
        <p:spPr bwMode="auto">
          <a:xfrm>
            <a:off x="457200" y="758825"/>
            <a:ext cx="8686800" cy="838200"/>
          </a:xfrm>
        </p:spPr>
        <p:txBody>
          <a:bodyPr wrap="square" lIns="91440" tIns="45720" rIns="91440" bIns="45720" numCol="1" anchorCtr="0" compatLnSpc="1">
            <a:prstTxWarp prst="textNoShape">
              <a:avLst/>
            </a:prstTxWarp>
            <a:normAutofit fontScale="90000"/>
          </a:bodyPr>
          <a:lstStyle/>
          <a:p>
            <a:pPr eaLnBrk="1" hangingPunct="1">
              <a:defRPr/>
            </a:pPr>
            <a:r>
              <a:rPr lang="en-GB" sz="3200" cap="none" dirty="0" smtClean="0">
                <a:effectLst/>
              </a:rPr>
              <a:t/>
            </a:r>
            <a:br>
              <a:rPr lang="en-GB" sz="3200" cap="none" dirty="0" smtClean="0">
                <a:effectLst/>
              </a:rPr>
            </a:br>
            <a:r>
              <a:rPr lang="ro-RO" sz="3200" cap="none" dirty="0" smtClean="0">
                <a:solidFill>
                  <a:schemeClr val="accent2"/>
                </a:solidFill>
                <a:effectLst/>
              </a:rPr>
              <a:t>Să aplicăm la prima competiție</a:t>
            </a:r>
            <a:r>
              <a:rPr lang="ro-RO" sz="3200" cap="none" dirty="0" smtClean="0">
                <a:effectLst/>
              </a:rPr>
              <a:t> .....</a:t>
            </a:r>
            <a:endParaRPr lang="en-US" sz="3200" cap="none" dirty="0" smtClean="0">
              <a:effectLst/>
            </a:endParaRPr>
          </a:p>
        </p:txBody>
      </p:sp>
      <p:sp>
        <p:nvSpPr>
          <p:cNvPr id="103427" name="Content Placeholder 4"/>
          <p:cNvSpPr>
            <a:spLocks noGrp="1"/>
          </p:cNvSpPr>
          <p:nvPr>
            <p:ph idx="4294967295"/>
            <p:custDataLst>
              <p:tags r:id="rId3"/>
            </p:custDataLst>
          </p:nvPr>
        </p:nvSpPr>
        <p:spPr>
          <a:xfrm>
            <a:off x="304800" y="1371600"/>
            <a:ext cx="8686800" cy="4297363"/>
          </a:xfrm>
        </p:spPr>
        <p:txBody>
          <a:bodyPr/>
          <a:lstStyle/>
          <a:p>
            <a:pPr marL="0" indent="0" eaLnBrk="1" hangingPunct="1">
              <a:buFont typeface="Wingdings 2" pitchFamily="18" charset="2"/>
              <a:buNone/>
            </a:pPr>
            <a:endParaRPr lang="en-GB" altLang="en-US" sz="2000" smtClean="0"/>
          </a:p>
          <a:p>
            <a:pPr marL="0" indent="0" eaLnBrk="1" hangingPunct="1">
              <a:buFont typeface="Wingdings 2" pitchFamily="18" charset="2"/>
              <a:buNone/>
            </a:pPr>
            <a:endParaRPr lang="en-GB" altLang="en-US" sz="2000" smtClean="0"/>
          </a:p>
          <a:p>
            <a:pPr marL="0" indent="0" eaLnBrk="1" hangingPunct="1">
              <a:buFont typeface="Wingdings 2" pitchFamily="18" charset="2"/>
              <a:buNone/>
            </a:pPr>
            <a:r>
              <a:rPr lang="ro-RO" altLang="en-US" sz="2000" smtClean="0"/>
              <a:t>Tema</a:t>
            </a:r>
          </a:p>
          <a:p>
            <a:pPr marL="0" indent="0" eaLnBrk="1" hangingPunct="1">
              <a:buFont typeface="Wingdings 2" pitchFamily="18" charset="2"/>
              <a:buNone/>
            </a:pPr>
            <a:r>
              <a:rPr lang="ro-RO" altLang="en-US" sz="2000" smtClean="0"/>
              <a:t>Parteneri </a:t>
            </a:r>
          </a:p>
          <a:p>
            <a:pPr marL="0" indent="0" eaLnBrk="1" hangingPunct="1">
              <a:buFont typeface="Wingdings 2" pitchFamily="18" charset="2"/>
              <a:buNone/>
            </a:pPr>
            <a:r>
              <a:rPr lang="ro-RO" altLang="en-US" sz="2000" smtClean="0"/>
              <a:t>Buget ( costuri directe și indirecte)</a:t>
            </a:r>
          </a:p>
          <a:p>
            <a:pPr marL="0" indent="0" eaLnBrk="1" hangingPunct="1">
              <a:buFont typeface="Wingdings 2" pitchFamily="18" charset="2"/>
              <a:buNone/>
            </a:pPr>
            <a:r>
              <a:rPr lang="ro-RO" altLang="en-US" sz="2000" smtClean="0"/>
              <a:t>Criterii de evaluare </a:t>
            </a:r>
          </a:p>
          <a:p>
            <a:pPr marL="0" indent="0" eaLnBrk="1" hangingPunct="1">
              <a:buFont typeface="Wingdings 2" pitchFamily="18" charset="2"/>
              <a:buNone/>
            </a:pPr>
            <a:r>
              <a:rPr lang="ro-RO" altLang="en-US" sz="2000" smtClean="0"/>
              <a:t>Deadline pentru depunerea aplicației ( I sau II etape)</a:t>
            </a:r>
          </a:p>
          <a:p>
            <a:pPr marL="0" indent="0" eaLnBrk="1" hangingPunct="1">
              <a:buFont typeface="Wingdings 2" pitchFamily="18" charset="2"/>
              <a:buNone/>
            </a:pPr>
            <a:endParaRPr lang="ro-RO" altLang="en-US" sz="2000" smtClean="0"/>
          </a:p>
          <a:p>
            <a:pPr marL="0" indent="0" eaLnBrk="1" hangingPunct="1">
              <a:buFont typeface="Wingdings 2" pitchFamily="18" charset="2"/>
              <a:buNone/>
            </a:pPr>
            <a:endParaRPr lang="ro-RO" altLang="en-US" sz="2000" smtClean="0"/>
          </a:p>
          <a:p>
            <a:pPr marL="0" indent="0" eaLnBrk="1" hangingPunct="1">
              <a:buFont typeface="Wingdings 2" pitchFamily="18" charset="2"/>
              <a:buNone/>
            </a:pPr>
            <a:endParaRPr lang="en-US" altLang="en-US" sz="2000" smtClean="0"/>
          </a:p>
        </p:txBody>
      </p:sp>
      <p:sp>
        <p:nvSpPr>
          <p:cNvPr id="3" name="Rectangle 2"/>
          <p:cNvSpPr/>
          <p:nvPr/>
        </p:nvSpPr>
        <p:spPr>
          <a:xfrm rot="10800000" flipV="1">
            <a:off x="1524000" y="6082099"/>
            <a:ext cx="7162800" cy="369332"/>
          </a:xfrm>
          <a:prstGeom prst="rect">
            <a:avLst/>
          </a:prstGeom>
        </p:spPr>
        <p:txBody>
          <a:bodyPr>
            <a:spAutoFit/>
          </a:bodyPr>
          <a:lstStyle/>
          <a:p>
            <a:pPr fontAlgn="auto">
              <a:spcBef>
                <a:spcPts val="0"/>
              </a:spcBef>
              <a:spcAft>
                <a:spcPts val="0"/>
              </a:spcAft>
              <a:defRPr/>
            </a:pPr>
            <a:r>
              <a:rPr lang="en-US"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Reteaua</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 NCP  </a:t>
            </a:r>
            <a:r>
              <a:rPr lang="en-US"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Orizont</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 2020 – </a:t>
            </a:r>
            <a:r>
              <a:rPr lang="en-US"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intotdeauna</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  </a:t>
            </a:r>
            <a:r>
              <a:rPr lang="en-US"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alaturi</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 de </a:t>
            </a:r>
            <a:r>
              <a:rPr lang="en-US"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dumneavoastra</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 ! </a:t>
            </a:r>
          </a:p>
        </p:txBody>
      </p:sp>
      <p:pic>
        <p:nvPicPr>
          <p:cNvPr id="103429" name="Picture 6" descr="drap_cmyk.jpg"/>
          <p:cNvPicPr>
            <a:picLocks noChangeAspect="1"/>
          </p:cNvPicPr>
          <p:nvPr/>
        </p:nvPicPr>
        <p:blipFill>
          <a:blip r:embed="rId6"/>
          <a:srcRect/>
          <a:stretch>
            <a:fillRect/>
          </a:stretch>
        </p:blipFill>
        <p:spPr bwMode="auto">
          <a:xfrm>
            <a:off x="0" y="0"/>
            <a:ext cx="1143000" cy="758825"/>
          </a:xfrm>
          <a:prstGeom prst="rect">
            <a:avLst/>
          </a:prstGeom>
          <a:noFill/>
          <a:ln w="9525">
            <a:noFill/>
            <a:miter lim="800000"/>
            <a:headEnd/>
            <a:tailEnd/>
          </a:ln>
        </p:spPr>
      </p:pic>
      <p:pic>
        <p:nvPicPr>
          <p:cNvPr id="103430" name="Picture 4" descr="Sigla MEN2.jpg"/>
          <p:cNvPicPr>
            <a:picLocks noChangeAspect="1"/>
          </p:cNvPicPr>
          <p:nvPr/>
        </p:nvPicPr>
        <p:blipFill>
          <a:blip r:embed="rId7"/>
          <a:srcRect/>
          <a:stretch>
            <a:fillRect/>
          </a:stretch>
        </p:blipFill>
        <p:spPr bwMode="auto">
          <a:xfrm>
            <a:off x="1371600" y="0"/>
            <a:ext cx="1447800" cy="84137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idx="4294967295"/>
          </p:nvPr>
        </p:nvSpPr>
        <p:spPr bwMode="auto">
          <a:xfrm>
            <a:off x="457200" y="990600"/>
            <a:ext cx="8686800" cy="838200"/>
          </a:xfrm>
          <a:noFill/>
        </p:spPr>
        <p:txBody>
          <a:bodyPr wrap="square" lIns="91440" tIns="45720" rIns="91440" bIns="45720" numCol="1" anchorCtr="0" compatLnSpc="1">
            <a:prstTxWarp prst="textNoShape">
              <a:avLst/>
            </a:prstTxWarp>
          </a:bodyPr>
          <a:lstStyle/>
          <a:p>
            <a:pPr eaLnBrk="1" hangingPunct="1"/>
            <a:r>
              <a:rPr lang="ro-RO" sz="3200" cap="none" smtClean="0">
                <a:solidFill>
                  <a:schemeClr val="accent2"/>
                </a:solidFill>
                <a:effectLst/>
              </a:rPr>
              <a:t>Erori frecvente </a:t>
            </a:r>
            <a:r>
              <a:rPr lang="ro-RO" sz="3200" cap="none" smtClean="0">
                <a:effectLst/>
              </a:rPr>
              <a:t>...</a:t>
            </a:r>
            <a:r>
              <a:rPr lang="ro-RO" sz="3200" cap="none" smtClean="0">
                <a:solidFill>
                  <a:schemeClr val="accent2"/>
                </a:solidFill>
                <a:effectLst/>
              </a:rPr>
              <a:t>cum să le evităm?</a:t>
            </a:r>
            <a:endParaRPr lang="en-US" sz="3200" cap="none" smtClean="0">
              <a:solidFill>
                <a:schemeClr val="accent2"/>
              </a:solidFill>
              <a:effectLst/>
            </a:endParaRPr>
          </a:p>
        </p:txBody>
      </p:sp>
      <p:sp>
        <p:nvSpPr>
          <p:cNvPr id="105475" name="Content Placeholder 2"/>
          <p:cNvSpPr>
            <a:spLocks noGrp="1"/>
          </p:cNvSpPr>
          <p:nvPr>
            <p:ph idx="4294967295"/>
          </p:nvPr>
        </p:nvSpPr>
        <p:spPr>
          <a:xfrm>
            <a:off x="304800" y="1550988"/>
            <a:ext cx="8686800" cy="4297362"/>
          </a:xfrm>
        </p:spPr>
        <p:txBody>
          <a:bodyPr/>
          <a:lstStyle/>
          <a:p>
            <a:pPr eaLnBrk="1" hangingPunct="1">
              <a:lnSpc>
                <a:spcPct val="80000"/>
              </a:lnSpc>
            </a:pPr>
            <a:endParaRPr lang="en-GB" sz="2000" smtClean="0"/>
          </a:p>
          <a:p>
            <a:pPr eaLnBrk="1" hangingPunct="1">
              <a:lnSpc>
                <a:spcPct val="80000"/>
              </a:lnSpc>
            </a:pPr>
            <a:endParaRPr lang="en-GB" sz="2000" smtClean="0"/>
          </a:p>
          <a:p>
            <a:pPr eaLnBrk="1" hangingPunct="1">
              <a:lnSpc>
                <a:spcPct val="80000"/>
              </a:lnSpc>
            </a:pPr>
            <a:r>
              <a:rPr lang="ro-RO" sz="2000" b="1" smtClean="0"/>
              <a:t>Temele/topicile sunt multidisciplinare- </a:t>
            </a:r>
            <a:r>
              <a:rPr lang="ro-RO" sz="2000" smtClean="0"/>
              <a:t>nu incercați sa rezolvați totul în proiectul dvs. ! De regulă sunt prevăzute pentru finanțare mai multe proiecte ....citiți cu atenție programul de lucru !</a:t>
            </a:r>
          </a:p>
          <a:p>
            <a:pPr eaLnBrk="1" hangingPunct="1">
              <a:lnSpc>
                <a:spcPct val="80000"/>
              </a:lnSpc>
            </a:pPr>
            <a:r>
              <a:rPr lang="ro-RO" sz="2000" smtClean="0"/>
              <a:t>Propunerile se scriu cu fișa de evaluare in față! </a:t>
            </a:r>
          </a:p>
          <a:p>
            <a:pPr eaLnBrk="1" hangingPunct="1">
              <a:lnSpc>
                <a:spcPct val="80000"/>
              </a:lnSpc>
            </a:pPr>
            <a:r>
              <a:rPr lang="ro-RO" sz="2000" b="1" smtClean="0"/>
              <a:t>Propunerile se depun online</a:t>
            </a:r>
            <a:r>
              <a:rPr lang="ro-RO" sz="2000" smtClean="0"/>
              <a:t>, nu incercați să atașați diverse documente,care nu sunt solicitate in mod expres-sistemul este creat pentru a permite atașarea unui </a:t>
            </a:r>
            <a:r>
              <a:rPr lang="ro-RO" sz="2000" b="1" smtClean="0"/>
              <a:t>singur</a:t>
            </a:r>
            <a:r>
              <a:rPr lang="ro-RO" sz="2000" smtClean="0"/>
              <a:t> document- ultimul pe care il incarcați ! </a:t>
            </a:r>
          </a:p>
          <a:p>
            <a:pPr eaLnBrk="1" hangingPunct="1">
              <a:lnSpc>
                <a:spcPct val="80000"/>
              </a:lnSpc>
            </a:pPr>
            <a:r>
              <a:rPr lang="ro-RO" sz="2000" b="1" smtClean="0"/>
              <a:t>Deadline-ul  este fix- ora 17 a zilei menționate in apel</a:t>
            </a:r>
            <a:r>
              <a:rPr lang="ro-RO" sz="2000" smtClean="0"/>
              <a:t>. Daca depășiți chiar și o secundă, propunerea nu este eligibila! Dacă depuneți in ultimele clipe, din cauza supraincărcării,riscați sa pierdeți deadline-ul:....</a:t>
            </a:r>
          </a:p>
          <a:p>
            <a:pPr eaLnBrk="1" hangingPunct="1">
              <a:lnSpc>
                <a:spcPct val="80000"/>
              </a:lnSpc>
            </a:pPr>
            <a:endParaRPr lang="ro-RO" sz="2000" smtClean="0"/>
          </a:p>
          <a:p>
            <a:pPr eaLnBrk="1" hangingPunct="1">
              <a:lnSpc>
                <a:spcPct val="80000"/>
              </a:lnSpc>
            </a:pPr>
            <a:endParaRPr lang="ro-RO" sz="2000" smtClean="0">
              <a:solidFill>
                <a:srgbClr val="FF0000"/>
              </a:solidFill>
            </a:endParaRPr>
          </a:p>
        </p:txBody>
      </p:sp>
      <p:pic>
        <p:nvPicPr>
          <p:cNvPr id="105476" name="Picture 4" descr="Sigla MEN2.jpg"/>
          <p:cNvPicPr>
            <a:picLocks noChangeAspect="1"/>
          </p:cNvPicPr>
          <p:nvPr/>
        </p:nvPicPr>
        <p:blipFill>
          <a:blip r:embed="rId2"/>
          <a:srcRect/>
          <a:stretch>
            <a:fillRect/>
          </a:stretch>
        </p:blipFill>
        <p:spPr bwMode="auto">
          <a:xfrm>
            <a:off x="1524000" y="0"/>
            <a:ext cx="1447800" cy="841375"/>
          </a:xfrm>
          <a:prstGeom prst="rect">
            <a:avLst/>
          </a:prstGeom>
          <a:noFill/>
          <a:ln w="9525">
            <a:noFill/>
            <a:miter lim="800000"/>
            <a:headEnd/>
            <a:tailEnd/>
          </a:ln>
        </p:spPr>
      </p:pic>
      <p:pic>
        <p:nvPicPr>
          <p:cNvPr id="105477" name="Picture 6" descr="drap_cmyk.jpg"/>
          <p:cNvPicPr>
            <a:picLocks noChangeAspect="1"/>
          </p:cNvPicPr>
          <p:nvPr/>
        </p:nvPicPr>
        <p:blipFill>
          <a:blip r:embed="rId3"/>
          <a:srcRect/>
          <a:stretch>
            <a:fillRect/>
          </a:stretch>
        </p:blipFill>
        <p:spPr bwMode="auto">
          <a:xfrm>
            <a:off x="0" y="0"/>
            <a:ext cx="1143000" cy="758825"/>
          </a:xfrm>
          <a:prstGeom prst="rect">
            <a:avLst/>
          </a:prstGeom>
          <a:noFill/>
          <a:ln w="9525">
            <a:noFill/>
            <a:miter lim="800000"/>
            <a:headEnd/>
            <a:tailEnd/>
          </a:ln>
        </p:spPr>
      </p:pic>
      <p:sp>
        <p:nvSpPr>
          <p:cNvPr id="2" name="Rectangle 1"/>
          <p:cNvSpPr/>
          <p:nvPr/>
        </p:nvSpPr>
        <p:spPr>
          <a:xfrm>
            <a:off x="914400" y="5943600"/>
            <a:ext cx="7848600" cy="369332"/>
          </a:xfrm>
          <a:prstGeom prst="rect">
            <a:avLst/>
          </a:prstGeom>
        </p:spPr>
        <p:txBody>
          <a:bodyPr>
            <a:spAutoFit/>
          </a:bodyPr>
          <a:lstStyle/>
          <a:p>
            <a:pPr>
              <a:defRPr/>
            </a:pPr>
            <a:r>
              <a:rPr lang="en-US"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Reteaua</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NCP  </a:t>
            </a:r>
            <a:r>
              <a:rPr lang="en-US"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Orizont</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2020 – </a:t>
            </a:r>
            <a:r>
              <a:rPr lang="en-US"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intotdeauna</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alaturi</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de </a:t>
            </a:r>
            <a:r>
              <a:rPr lang="en-US"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dumneavoastra</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idx="4294967295"/>
          </p:nvPr>
        </p:nvSpPr>
        <p:spPr bwMode="auto">
          <a:xfrm>
            <a:off x="4419600" y="2133600"/>
            <a:ext cx="4495800" cy="2276475"/>
          </a:xfrm>
          <a:noFill/>
        </p:spPr>
        <p:txBody>
          <a:bodyPr wrap="square" lIns="91440" tIns="45720" rIns="91440" bIns="45720" numCol="1" anchor="b" anchorCtr="0" compatLnSpc="1">
            <a:prstTxWarp prst="textNoShape">
              <a:avLst/>
            </a:prstTxWarp>
          </a:bodyPr>
          <a:lstStyle/>
          <a:p>
            <a:pPr eaLnBrk="1" hangingPunct="1"/>
            <a:r>
              <a:rPr lang="ro-RO" sz="2800" b="1" cap="none" smtClean="0">
                <a:solidFill>
                  <a:srgbClr val="003300"/>
                </a:solidFill>
                <a:effectLst/>
              </a:rPr>
              <a:t>AS VREA CA TEMA MEA SĂ FIE ÎN ORIZONT 2020, DAR NU ESTE! </a:t>
            </a:r>
            <a:r>
              <a:rPr lang="en-GB" sz="2800" b="1" cap="none" smtClean="0">
                <a:solidFill>
                  <a:srgbClr val="003300"/>
                </a:solidFill>
                <a:effectLst/>
              </a:rPr>
              <a:t/>
            </a:r>
            <a:br>
              <a:rPr lang="en-GB" sz="2800" b="1" cap="none" smtClean="0">
                <a:solidFill>
                  <a:srgbClr val="003300"/>
                </a:solidFill>
                <a:effectLst/>
              </a:rPr>
            </a:br>
            <a:r>
              <a:rPr lang="ro-RO" sz="2800" b="1" cap="none" smtClean="0">
                <a:solidFill>
                  <a:srgbClr val="003300"/>
                </a:solidFill>
                <a:effectLst/>
              </a:rPr>
              <a:t>CE POT FACE ?</a:t>
            </a:r>
            <a:endParaRPr lang="en-US" sz="2800" b="1" cap="none" smtClean="0">
              <a:solidFill>
                <a:srgbClr val="003300"/>
              </a:solidFill>
              <a:effectLst/>
            </a:endParaRPr>
          </a:p>
        </p:txBody>
      </p:sp>
      <p:sp>
        <p:nvSpPr>
          <p:cNvPr id="106499" name="Picture Placeholder 2"/>
          <p:cNvSpPr txBox="1">
            <a:spLocks/>
          </p:cNvSpPr>
          <p:nvPr/>
        </p:nvSpPr>
        <p:spPr bwMode="auto">
          <a:xfrm>
            <a:off x="6934200" y="5486400"/>
            <a:ext cx="2133600" cy="990600"/>
          </a:xfrm>
          <a:prstGeom prst="rect">
            <a:avLst/>
          </a:prstGeom>
          <a:noFill/>
          <a:ln w="9525">
            <a:noFill/>
            <a:miter lim="800000"/>
            <a:headEnd/>
            <a:tailEnd/>
          </a:ln>
        </p:spPr>
        <p:txBody>
          <a:bodyPr/>
          <a:lstStyle/>
          <a:p>
            <a:endParaRPr lang="en-GB"/>
          </a:p>
        </p:txBody>
      </p:sp>
      <p:pic>
        <p:nvPicPr>
          <p:cNvPr id="106500" name="Picture 6" descr="drap_cmyk.jpg"/>
          <p:cNvPicPr>
            <a:picLocks noChangeAspect="1"/>
          </p:cNvPicPr>
          <p:nvPr/>
        </p:nvPicPr>
        <p:blipFill>
          <a:blip r:embed="rId2"/>
          <a:srcRect/>
          <a:stretch>
            <a:fillRect/>
          </a:stretch>
        </p:blipFill>
        <p:spPr bwMode="auto">
          <a:xfrm>
            <a:off x="0" y="0"/>
            <a:ext cx="1143000" cy="758825"/>
          </a:xfrm>
          <a:prstGeom prst="rect">
            <a:avLst/>
          </a:prstGeom>
          <a:noFill/>
          <a:ln w="9525">
            <a:noFill/>
            <a:miter lim="800000"/>
            <a:headEnd/>
            <a:tailEnd/>
          </a:ln>
        </p:spPr>
      </p:pic>
      <p:pic>
        <p:nvPicPr>
          <p:cNvPr id="106501" name="Picture 4" descr="Sigla MEN2.jpg"/>
          <p:cNvPicPr>
            <a:picLocks noChangeAspect="1"/>
          </p:cNvPicPr>
          <p:nvPr/>
        </p:nvPicPr>
        <p:blipFill>
          <a:blip r:embed="rId3"/>
          <a:srcRect/>
          <a:stretch>
            <a:fillRect/>
          </a:stretch>
        </p:blipFill>
        <p:spPr bwMode="auto">
          <a:xfrm>
            <a:off x="1524000" y="0"/>
            <a:ext cx="1447800" cy="841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txBox="1">
            <a:spLocks noChangeArrowheads="1"/>
          </p:cNvSpPr>
          <p:nvPr/>
        </p:nvSpPr>
        <p:spPr bwMode="auto">
          <a:xfrm>
            <a:off x="457200" y="6096000"/>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107523" name="Picture 4" descr="Sigla MEN2.jpg"/>
          <p:cNvPicPr>
            <a:picLocks noChangeAspect="1"/>
          </p:cNvPicPr>
          <p:nvPr/>
        </p:nvPicPr>
        <p:blipFill>
          <a:blip r:embed="rId3"/>
          <a:srcRect/>
          <a:stretch>
            <a:fillRect/>
          </a:stretch>
        </p:blipFill>
        <p:spPr bwMode="auto">
          <a:xfrm>
            <a:off x="1524000" y="103188"/>
            <a:ext cx="1447800" cy="841375"/>
          </a:xfrm>
          <a:prstGeom prst="rect">
            <a:avLst/>
          </a:prstGeom>
          <a:noFill/>
          <a:ln w="9525">
            <a:noFill/>
            <a:miter lim="800000"/>
            <a:headEnd/>
            <a:tailEnd/>
          </a:ln>
        </p:spPr>
      </p:pic>
      <p:pic>
        <p:nvPicPr>
          <p:cNvPr id="107524" name="Picture 6" descr="drap_cmyk.jpg"/>
          <p:cNvPicPr>
            <a:picLocks noChangeAspect="1"/>
          </p:cNvPicPr>
          <p:nvPr/>
        </p:nvPicPr>
        <p:blipFill>
          <a:blip r:embed="rId4"/>
          <a:srcRect/>
          <a:stretch>
            <a:fillRect/>
          </a:stretch>
        </p:blipFill>
        <p:spPr bwMode="auto">
          <a:xfrm>
            <a:off x="0" y="152400"/>
            <a:ext cx="1143000" cy="758825"/>
          </a:xfrm>
          <a:prstGeom prst="rect">
            <a:avLst/>
          </a:prstGeom>
          <a:noFill/>
          <a:ln w="9525">
            <a:noFill/>
            <a:miter lim="800000"/>
            <a:headEnd/>
            <a:tailEnd/>
          </a:ln>
        </p:spPr>
      </p:pic>
      <p:sp>
        <p:nvSpPr>
          <p:cNvPr id="107525" name="Rectangle 5"/>
          <p:cNvSpPr>
            <a:spLocks noChangeArrowheads="1"/>
          </p:cNvSpPr>
          <p:nvPr/>
        </p:nvSpPr>
        <p:spPr bwMode="auto">
          <a:xfrm>
            <a:off x="1143000" y="2514600"/>
            <a:ext cx="7696200" cy="420688"/>
          </a:xfrm>
          <a:prstGeom prst="rect">
            <a:avLst/>
          </a:prstGeom>
          <a:noFill/>
          <a:ln w="9525">
            <a:noFill/>
            <a:miter lim="800000"/>
            <a:headEnd/>
            <a:tailEnd/>
          </a:ln>
        </p:spPr>
        <p:txBody>
          <a:bodyPr>
            <a:spAutoFit/>
          </a:bodyPr>
          <a:lstStyle/>
          <a:p>
            <a:pPr>
              <a:lnSpc>
                <a:spcPct val="90000"/>
              </a:lnSpc>
              <a:spcBef>
                <a:spcPct val="20000"/>
              </a:spcBef>
              <a:buFont typeface="Wingdings" pitchFamily="2" charset="2"/>
              <a:buNone/>
            </a:pPr>
            <a:endParaRPr lang="ro-RO" altLang="en-US" sz="2400">
              <a:latin typeface="Franklin Gothic Book"/>
            </a:endParaRPr>
          </a:p>
        </p:txBody>
      </p:sp>
      <p:sp>
        <p:nvSpPr>
          <p:cNvPr id="107526" name="Rectangle 6"/>
          <p:cNvSpPr>
            <a:spLocks noChangeArrowheads="1"/>
          </p:cNvSpPr>
          <p:nvPr/>
        </p:nvSpPr>
        <p:spPr bwMode="auto">
          <a:xfrm>
            <a:off x="4572000" y="2057400"/>
            <a:ext cx="4038600" cy="4359275"/>
          </a:xfrm>
          <a:prstGeom prst="rect">
            <a:avLst/>
          </a:prstGeom>
          <a:noFill/>
          <a:ln w="9525">
            <a:noFill/>
            <a:miter lim="800000"/>
            <a:headEnd/>
            <a:tailEnd/>
          </a:ln>
        </p:spPr>
        <p:txBody>
          <a:bodyPr>
            <a:spAutoFit/>
          </a:bodyPr>
          <a:lstStyle/>
          <a:p>
            <a:endParaRPr lang="en-US" altLang="en-US" sz="2000">
              <a:latin typeface="Franklin Gothic Book"/>
            </a:endParaRPr>
          </a:p>
          <a:p>
            <a:r>
              <a:rPr lang="en-US" sz="2000">
                <a:latin typeface="Franklin Gothic Book"/>
              </a:rPr>
              <a:t>Grupul consultativ de exper</a:t>
            </a:r>
            <a:r>
              <a:rPr lang="ro-RO" sz="2000">
                <a:latin typeface="Franklin Gothic Book"/>
              </a:rPr>
              <a:t>ț</a:t>
            </a:r>
            <a:r>
              <a:rPr lang="en-US" sz="2000">
                <a:latin typeface="Franklin Gothic Book"/>
              </a:rPr>
              <a:t>i al Comisiei Europene</a:t>
            </a:r>
          </a:p>
          <a:p>
            <a:endParaRPr lang="en-US" sz="2000">
              <a:latin typeface="Franklin Gothic Book"/>
            </a:endParaRPr>
          </a:p>
          <a:p>
            <a:r>
              <a:rPr lang="en-US" sz="2000">
                <a:latin typeface="Franklin Gothic Book"/>
              </a:rPr>
              <a:t>Comitetul de Program </a:t>
            </a:r>
          </a:p>
          <a:p>
            <a:endParaRPr lang="en-US" sz="2000">
              <a:latin typeface="Franklin Gothic Book"/>
            </a:endParaRPr>
          </a:p>
          <a:p>
            <a:r>
              <a:rPr lang="en-US" sz="2000">
                <a:latin typeface="Franklin Gothic Book"/>
              </a:rPr>
              <a:t>Platformele Tehnologice Europene</a:t>
            </a:r>
          </a:p>
          <a:p>
            <a:endParaRPr lang="en-US" sz="2000">
              <a:latin typeface="Franklin Gothic Book"/>
            </a:endParaRPr>
          </a:p>
          <a:p>
            <a:r>
              <a:rPr lang="en-US" sz="2000">
                <a:latin typeface="Franklin Gothic Book"/>
              </a:rPr>
              <a:t>Ini</a:t>
            </a:r>
            <a:r>
              <a:rPr lang="ro-RO" sz="2000">
                <a:latin typeface="Franklin Gothic Book"/>
              </a:rPr>
              <a:t>ț</a:t>
            </a:r>
            <a:r>
              <a:rPr lang="en-US" sz="2000">
                <a:latin typeface="Franklin Gothic Book"/>
              </a:rPr>
              <a:t>iative de Programare  Comun</a:t>
            </a:r>
            <a:r>
              <a:rPr lang="ro-RO" sz="2000">
                <a:latin typeface="Franklin Gothic Book"/>
              </a:rPr>
              <a:t>ă</a:t>
            </a:r>
            <a:endParaRPr lang="en-GB" sz="2000">
              <a:latin typeface="Franklin Gothic Book"/>
            </a:endParaRPr>
          </a:p>
          <a:p>
            <a:endParaRPr lang="en-US" sz="2000">
              <a:latin typeface="Franklin Gothic Book"/>
            </a:endParaRPr>
          </a:p>
          <a:p>
            <a:r>
              <a:rPr lang="en-US" sz="2000">
                <a:latin typeface="Franklin Gothic Book"/>
              </a:rPr>
              <a:t>Parteneriatele Europene pentru Inovare </a:t>
            </a:r>
          </a:p>
          <a:p>
            <a:pPr algn="just">
              <a:lnSpc>
                <a:spcPct val="80000"/>
              </a:lnSpc>
              <a:spcBef>
                <a:spcPct val="20000"/>
              </a:spcBef>
              <a:buFont typeface="Arial" charset="0"/>
              <a:buChar char="•"/>
            </a:pPr>
            <a:endParaRPr lang="en-US" altLang="en-US" sz="2000">
              <a:latin typeface="Franklin Gothic Book"/>
            </a:endParaRPr>
          </a:p>
        </p:txBody>
      </p:sp>
      <p:pic>
        <p:nvPicPr>
          <p:cNvPr id="107527" name="Content Placeholder 3"/>
          <p:cNvPicPr>
            <a:picLocks noChangeAspect="1" noChangeArrowheads="1"/>
          </p:cNvPicPr>
          <p:nvPr/>
        </p:nvPicPr>
        <p:blipFill>
          <a:blip r:embed="rId5"/>
          <a:srcRect/>
          <a:stretch>
            <a:fillRect/>
          </a:stretch>
        </p:blipFill>
        <p:spPr bwMode="auto">
          <a:xfrm>
            <a:off x="914400" y="1895475"/>
            <a:ext cx="3670300" cy="4962525"/>
          </a:xfrm>
          <a:prstGeom prst="rect">
            <a:avLst/>
          </a:prstGeom>
          <a:noFill/>
          <a:ln w="9525">
            <a:noFill/>
            <a:miter lim="800000"/>
            <a:headEnd/>
            <a:tailEnd/>
          </a:ln>
        </p:spPr>
      </p:pic>
      <p:sp>
        <p:nvSpPr>
          <p:cNvPr id="107528" name="Rectangle 8"/>
          <p:cNvSpPr>
            <a:spLocks noChangeArrowheads="1"/>
          </p:cNvSpPr>
          <p:nvPr/>
        </p:nvSpPr>
        <p:spPr bwMode="auto">
          <a:xfrm>
            <a:off x="1676400" y="1247775"/>
            <a:ext cx="7270750" cy="519113"/>
          </a:xfrm>
          <a:prstGeom prst="rect">
            <a:avLst/>
          </a:prstGeom>
          <a:noFill/>
          <a:ln w="9525">
            <a:noFill/>
            <a:miter lim="800000"/>
            <a:headEnd/>
            <a:tailEnd/>
          </a:ln>
        </p:spPr>
        <p:txBody>
          <a:bodyPr wrap="none">
            <a:spAutoFit/>
          </a:bodyPr>
          <a:lstStyle/>
          <a:p>
            <a:r>
              <a:rPr lang="en-US" sz="2800">
                <a:solidFill>
                  <a:schemeClr val="accent2"/>
                </a:solidFill>
                <a:latin typeface="Franklin Gothic Book"/>
              </a:rPr>
              <a:t>Cine influen</a:t>
            </a:r>
            <a:r>
              <a:rPr lang="ro-RO" sz="2800">
                <a:solidFill>
                  <a:schemeClr val="accent2"/>
                </a:solidFill>
                <a:latin typeface="Franklin Gothic Book"/>
              </a:rPr>
              <a:t>ț</a:t>
            </a:r>
            <a:r>
              <a:rPr lang="en-US" sz="2800">
                <a:solidFill>
                  <a:schemeClr val="accent2"/>
                </a:solidFill>
                <a:latin typeface="Franklin Gothic Book"/>
              </a:rPr>
              <a:t>eaz</a:t>
            </a:r>
            <a:r>
              <a:rPr lang="ro-RO" sz="2800">
                <a:solidFill>
                  <a:schemeClr val="accent2"/>
                </a:solidFill>
                <a:latin typeface="Franklin Gothic Book"/>
              </a:rPr>
              <a:t>ă</a:t>
            </a:r>
            <a:r>
              <a:rPr lang="en-US" sz="2800">
                <a:solidFill>
                  <a:schemeClr val="accent2"/>
                </a:solidFill>
                <a:latin typeface="Franklin Gothic Book"/>
              </a:rPr>
              <a:t> tematica ORIZONT 2020 ?</a:t>
            </a:r>
            <a:endParaRPr lang="en-GB" sz="2800">
              <a:solidFill>
                <a:schemeClr val="accent2"/>
              </a:solidFill>
              <a:latin typeface="Franklin Gothic Book"/>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re 1"/>
          <p:cNvSpPr txBox="1">
            <a:spLocks/>
          </p:cNvSpPr>
          <p:nvPr/>
        </p:nvSpPr>
        <p:spPr bwMode="auto">
          <a:xfrm>
            <a:off x="457200" y="379413"/>
            <a:ext cx="8229600" cy="1022350"/>
          </a:xfrm>
          <a:prstGeom prst="rect">
            <a:avLst/>
          </a:prstGeom>
          <a:noFill/>
          <a:ln w="9525">
            <a:noFill/>
            <a:miter lim="800000"/>
            <a:headEnd/>
            <a:tailEnd/>
          </a:ln>
        </p:spPr>
        <p:txBody>
          <a:bodyPr lIns="80147" tIns="40074" rIns="80147" bIns="40074"/>
          <a:lstStyle/>
          <a:p>
            <a:pPr defTabSz="449263" eaLnBrk="0" hangingPunct="0">
              <a:buSzPct val="100000"/>
            </a:pPr>
            <a:endParaRPr lang="en-US" sz="2300" b="1">
              <a:solidFill>
                <a:srgbClr val="0070C0"/>
              </a:solidFill>
              <a:latin typeface="Verdana" pitchFamily="34" charset="0"/>
            </a:endParaRPr>
          </a:p>
          <a:p>
            <a:pPr defTabSz="449263" eaLnBrk="0" hangingPunct="0">
              <a:buSzPct val="100000"/>
            </a:pPr>
            <a:r>
              <a:rPr lang="en-US" sz="2300" b="1">
                <a:solidFill>
                  <a:schemeClr val="accent2"/>
                </a:solidFill>
                <a:latin typeface="Verdana" pitchFamily="34" charset="0"/>
              </a:rPr>
              <a:t>Provocarile societale </a:t>
            </a:r>
          </a:p>
          <a:p>
            <a:pPr defTabSz="449263" eaLnBrk="0" hangingPunct="0">
              <a:buSzPct val="100000"/>
            </a:pPr>
            <a:r>
              <a:rPr lang="en-US" sz="2300" b="1">
                <a:solidFill>
                  <a:schemeClr val="accent2"/>
                </a:solidFill>
                <a:latin typeface="Verdana" pitchFamily="34" charset="0"/>
              </a:rPr>
              <a:t>Finanțare propusă</a:t>
            </a:r>
            <a:r>
              <a:rPr lang="en-US" sz="2300">
                <a:solidFill>
                  <a:schemeClr val="accent2"/>
                </a:solidFill>
                <a:latin typeface="Verdana" pitchFamily="34" charset="0"/>
              </a:rPr>
              <a:t> (milioane EUR, 2014-2020)*</a:t>
            </a:r>
          </a:p>
        </p:txBody>
      </p:sp>
      <p:sp>
        <p:nvSpPr>
          <p:cNvPr id="14338" name="Content Placeholder 4"/>
          <p:cNvSpPr txBox="1">
            <a:spLocks/>
          </p:cNvSpPr>
          <p:nvPr/>
        </p:nvSpPr>
        <p:spPr bwMode="auto">
          <a:xfrm>
            <a:off x="684213" y="5445125"/>
            <a:ext cx="8002587" cy="504825"/>
          </a:xfrm>
          <a:prstGeom prst="rect">
            <a:avLst/>
          </a:prstGeom>
          <a:noFill/>
          <a:ln w="9525">
            <a:noFill/>
            <a:miter lim="800000"/>
            <a:headEnd/>
            <a:tailEnd/>
          </a:ln>
        </p:spPr>
        <p:txBody>
          <a:bodyPr lIns="80147" tIns="40074" rIns="80147" bIns="40074"/>
          <a:lstStyle/>
          <a:p>
            <a:pPr marL="107950" indent="-107950" defTabSz="449263" eaLnBrk="0" hangingPunct="0">
              <a:spcBef>
                <a:spcPts val="600"/>
              </a:spcBef>
              <a:spcAft>
                <a:spcPts val="600"/>
              </a:spcAft>
              <a:buClr>
                <a:srgbClr val="7F7F7F"/>
              </a:buClr>
              <a:buSzPct val="95000"/>
              <a:buFont typeface="Verdana" pitchFamily="34" charset="0"/>
              <a:buChar char="⃰"/>
            </a:pPr>
            <a:r>
              <a:rPr lang="en-US" sz="1200">
                <a:solidFill>
                  <a:srgbClr val="7F7F7F"/>
                </a:solidFill>
                <a:latin typeface="Verdana" pitchFamily="34" charset="0"/>
              </a:rPr>
              <a:t>Fonduri suplimentare pentru siguranța și securitatea nucleară din cadrul activităților prevăzute în Tratatul Euratom (2014-2018)</a:t>
            </a:r>
          </a:p>
        </p:txBody>
      </p:sp>
      <p:graphicFrame>
        <p:nvGraphicFramePr>
          <p:cNvPr id="7" name="Group 40"/>
          <p:cNvGraphicFramePr>
            <a:graphicFrameLocks noGrp="1"/>
          </p:cNvGraphicFramePr>
          <p:nvPr/>
        </p:nvGraphicFramePr>
        <p:xfrm>
          <a:off x="539750" y="1628775"/>
          <a:ext cx="7993063" cy="3681413"/>
        </p:xfrm>
        <a:graphic>
          <a:graphicData uri="http://schemas.openxmlformats.org/drawingml/2006/table">
            <a:tbl>
              <a:tblPr/>
              <a:tblGrid>
                <a:gridCol w="6732588"/>
                <a:gridCol w="1260475"/>
              </a:tblGrid>
              <a:tr h="398463">
                <a:tc>
                  <a:txBody>
                    <a:bodyPr/>
                    <a:lstStyle/>
                    <a:p>
                      <a:pPr marL="71438" marR="0" lvl="0" indent="0" algn="l" defTabSz="512763" rtl="0" eaLnBrk="0" fontAlgn="base" latinLnBrk="0" hangingPunct="0">
                        <a:lnSpc>
                          <a:spcPct val="100000"/>
                        </a:lnSpc>
                        <a:spcBef>
                          <a:spcPct val="20000"/>
                        </a:spcBef>
                        <a:spcAft>
                          <a:spcPct val="0"/>
                        </a:spcAft>
                        <a:buClrTx/>
                        <a:buSzPct val="70000"/>
                        <a:buFontTx/>
                        <a:buNone/>
                        <a:tabLst/>
                      </a:pPr>
                      <a:r>
                        <a:rPr kumimoji="0" lang="en-US" sz="1400" b="1" i="0" u="none" strike="noStrike" cap="none" normalizeH="0" baseline="0" smtClean="0">
                          <a:ln>
                            <a:noFill/>
                          </a:ln>
                          <a:solidFill>
                            <a:schemeClr val="accent2"/>
                          </a:solidFill>
                          <a:effectLst/>
                          <a:latin typeface="Franklin Gothic Book"/>
                          <a:cs typeface="Arial" charset="0"/>
                        </a:rPr>
                        <a:t>Sănătate, schimbări demografice și bunăstare</a:t>
                      </a:r>
                    </a:p>
                  </a:txBody>
                  <a:tcPr marL="89999" marR="89999" marT="46795" marB="46795"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512763" rtl="0" eaLnBrk="0" fontAlgn="base" latinLnBrk="0" hangingPunct="0">
                        <a:lnSpc>
                          <a:spcPct val="100000"/>
                        </a:lnSpc>
                        <a:spcBef>
                          <a:spcPct val="20000"/>
                        </a:spcBef>
                        <a:spcAft>
                          <a:spcPct val="0"/>
                        </a:spcAft>
                        <a:buClrTx/>
                        <a:buSzPct val="70000"/>
                        <a:buFontTx/>
                        <a:buNone/>
                        <a:tabLst/>
                      </a:pPr>
                      <a:r>
                        <a:rPr kumimoji="0" lang="en-US" sz="1700" b="1" i="0" u="none" strike="noStrike" cap="none" normalizeH="0" baseline="0" smtClean="0">
                          <a:ln>
                            <a:noFill/>
                          </a:ln>
                          <a:solidFill>
                            <a:schemeClr val="accent2"/>
                          </a:solidFill>
                          <a:effectLst/>
                          <a:latin typeface="Franklin Gothic Book"/>
                          <a:cs typeface="Arial" charset="0"/>
                        </a:rPr>
                        <a:t>7 472</a:t>
                      </a:r>
                    </a:p>
                  </a:txBody>
                  <a:tcPr marL="89999" marR="89999" marT="46795" marB="46795"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r>
              <a:tr h="611188">
                <a:tc>
                  <a:txBody>
                    <a:bodyPr/>
                    <a:lstStyle/>
                    <a:p>
                      <a:pPr marL="71438" marR="0" lvl="0" indent="0" algn="l" defTabSz="512763" rtl="0" eaLnBrk="0" fontAlgn="base" latinLnBrk="0" hangingPunct="0">
                        <a:lnSpc>
                          <a:spcPct val="100000"/>
                        </a:lnSpc>
                        <a:spcBef>
                          <a:spcPct val="20000"/>
                        </a:spcBef>
                        <a:spcAft>
                          <a:spcPct val="0"/>
                        </a:spcAft>
                        <a:buClrTx/>
                        <a:buSzPct val="70000"/>
                        <a:buFontTx/>
                        <a:buNone/>
                        <a:tabLst/>
                      </a:pPr>
                      <a:r>
                        <a:rPr kumimoji="0" lang="en-US" sz="1400" b="1" i="0" u="none" strike="noStrike" cap="none" normalizeH="0" baseline="0" smtClean="0">
                          <a:ln>
                            <a:noFill/>
                          </a:ln>
                          <a:solidFill>
                            <a:srgbClr val="0070C0"/>
                          </a:solidFill>
                          <a:effectLst/>
                          <a:latin typeface="Franklin Gothic Book"/>
                          <a:cs typeface="Arial" charset="0"/>
                        </a:rPr>
                        <a:t>Securitate alimentară, agricultură durabilă, cercetare marină și maritimă și bioeconomie</a:t>
                      </a:r>
                    </a:p>
                  </a:txBody>
                  <a:tcPr marL="89999" marR="89999" marT="46795" marB="46795"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512763" rtl="0" eaLnBrk="0" fontAlgn="base" latinLnBrk="0" hangingPunct="0">
                        <a:lnSpc>
                          <a:spcPct val="100000"/>
                        </a:lnSpc>
                        <a:spcBef>
                          <a:spcPct val="20000"/>
                        </a:spcBef>
                        <a:spcAft>
                          <a:spcPct val="0"/>
                        </a:spcAft>
                        <a:buClrTx/>
                        <a:buSzPct val="70000"/>
                        <a:buFontTx/>
                        <a:buNone/>
                        <a:tabLst/>
                      </a:pPr>
                      <a:r>
                        <a:rPr kumimoji="0" lang="en-US" sz="1700" b="1" i="0" u="none" strike="noStrike" cap="none" normalizeH="0" baseline="0" smtClean="0">
                          <a:ln>
                            <a:noFill/>
                          </a:ln>
                          <a:solidFill>
                            <a:srgbClr val="0070C0"/>
                          </a:solidFill>
                          <a:effectLst/>
                          <a:latin typeface="Franklin Gothic Book"/>
                          <a:cs typeface="Arial" charset="0"/>
                        </a:rPr>
                        <a:t>3 851</a:t>
                      </a:r>
                    </a:p>
                  </a:txBody>
                  <a:tcPr marL="89999" marR="89999" marT="46795" marB="46795"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r>
              <a:tr h="357188">
                <a:tc>
                  <a:txBody>
                    <a:bodyPr/>
                    <a:lstStyle/>
                    <a:p>
                      <a:pPr marL="71438" marR="0" lvl="0" indent="0" algn="l" defTabSz="512763" rtl="0" eaLnBrk="0" fontAlgn="base" latinLnBrk="0" hangingPunct="0">
                        <a:lnSpc>
                          <a:spcPct val="100000"/>
                        </a:lnSpc>
                        <a:spcBef>
                          <a:spcPct val="20000"/>
                        </a:spcBef>
                        <a:spcAft>
                          <a:spcPct val="0"/>
                        </a:spcAft>
                        <a:buClrTx/>
                        <a:buSzPct val="70000"/>
                        <a:buFontTx/>
                        <a:buNone/>
                        <a:tabLst/>
                      </a:pPr>
                      <a:r>
                        <a:rPr kumimoji="0" lang="en-US" sz="1400" b="1" i="0" u="none" strike="noStrike" cap="none" normalizeH="0" baseline="0" smtClean="0">
                          <a:ln>
                            <a:noFill/>
                          </a:ln>
                          <a:solidFill>
                            <a:srgbClr val="0070C0"/>
                          </a:solidFill>
                          <a:effectLst/>
                          <a:latin typeface="Franklin Gothic Book"/>
                          <a:cs typeface="Arial" charset="0"/>
                        </a:rPr>
                        <a:t>Surse de energie sigure, ecologice și eficiente*</a:t>
                      </a:r>
                    </a:p>
                  </a:txBody>
                  <a:tcPr marL="89999" marR="89999" marT="46795" marB="46795"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512763" rtl="0" eaLnBrk="0" fontAlgn="base" latinLnBrk="0" hangingPunct="0">
                        <a:lnSpc>
                          <a:spcPct val="100000"/>
                        </a:lnSpc>
                        <a:spcBef>
                          <a:spcPct val="20000"/>
                        </a:spcBef>
                        <a:spcAft>
                          <a:spcPct val="0"/>
                        </a:spcAft>
                        <a:buClrTx/>
                        <a:buSzPct val="70000"/>
                        <a:buFontTx/>
                        <a:buNone/>
                        <a:tabLst/>
                      </a:pPr>
                      <a:r>
                        <a:rPr kumimoji="0" lang="en-US" sz="1700" b="1" i="0" u="none" strike="noStrike" cap="none" normalizeH="0" baseline="0" smtClean="0">
                          <a:ln>
                            <a:noFill/>
                          </a:ln>
                          <a:solidFill>
                            <a:srgbClr val="0070C0"/>
                          </a:solidFill>
                          <a:effectLst/>
                          <a:latin typeface="Franklin Gothic Book"/>
                          <a:cs typeface="Arial" charset="0"/>
                        </a:rPr>
                        <a:t>5 931</a:t>
                      </a:r>
                    </a:p>
                  </a:txBody>
                  <a:tcPr marL="89999" marR="89999" marT="46795" marB="46795"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r>
              <a:tr h="360363">
                <a:tc>
                  <a:txBody>
                    <a:bodyPr/>
                    <a:lstStyle/>
                    <a:p>
                      <a:pPr marL="71438" marR="0" lvl="0" indent="0" algn="l" defTabSz="512763" rtl="0" eaLnBrk="0" fontAlgn="base" latinLnBrk="0" hangingPunct="0">
                        <a:lnSpc>
                          <a:spcPct val="100000"/>
                        </a:lnSpc>
                        <a:spcBef>
                          <a:spcPct val="20000"/>
                        </a:spcBef>
                        <a:spcAft>
                          <a:spcPct val="0"/>
                        </a:spcAft>
                        <a:buClrTx/>
                        <a:buSzPct val="70000"/>
                        <a:buFontTx/>
                        <a:buNone/>
                        <a:tabLst/>
                      </a:pPr>
                      <a:r>
                        <a:rPr kumimoji="0" lang="en-US" sz="1400" b="1" i="0" u="none" strike="noStrike" cap="none" normalizeH="0" baseline="0" smtClean="0">
                          <a:ln>
                            <a:noFill/>
                          </a:ln>
                          <a:solidFill>
                            <a:srgbClr val="0070C0"/>
                          </a:solidFill>
                          <a:effectLst/>
                          <a:latin typeface="Franklin Gothic Book"/>
                          <a:cs typeface="Arial" charset="0"/>
                        </a:rPr>
                        <a:t>Mijloace de transport inteligente, ecologice și integrate</a:t>
                      </a:r>
                    </a:p>
                  </a:txBody>
                  <a:tcPr marL="89999" marR="89999" marT="46795" marB="46795"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512763" rtl="0" eaLnBrk="0" fontAlgn="base" latinLnBrk="0" hangingPunct="0">
                        <a:lnSpc>
                          <a:spcPct val="100000"/>
                        </a:lnSpc>
                        <a:spcBef>
                          <a:spcPct val="20000"/>
                        </a:spcBef>
                        <a:spcAft>
                          <a:spcPct val="0"/>
                        </a:spcAft>
                        <a:buClrTx/>
                        <a:buSzPct val="70000"/>
                        <a:buFontTx/>
                        <a:buNone/>
                        <a:tabLst/>
                      </a:pPr>
                      <a:r>
                        <a:rPr kumimoji="0" lang="en-US" sz="1700" b="1" i="0" u="none" strike="noStrike" cap="none" normalizeH="0" baseline="0" smtClean="0">
                          <a:ln>
                            <a:noFill/>
                          </a:ln>
                          <a:solidFill>
                            <a:srgbClr val="0070C0"/>
                          </a:solidFill>
                          <a:effectLst/>
                          <a:latin typeface="Franklin Gothic Book"/>
                          <a:cs typeface="Arial" charset="0"/>
                        </a:rPr>
                        <a:t>6 339</a:t>
                      </a:r>
                    </a:p>
                  </a:txBody>
                  <a:tcPr marL="89999" marR="89999" marT="46795" marB="46795"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r>
              <a:tr h="520700">
                <a:tc>
                  <a:txBody>
                    <a:bodyPr/>
                    <a:lstStyle/>
                    <a:p>
                      <a:pPr marL="71438" marR="0" lvl="0" indent="0" algn="l" defTabSz="512763" rtl="0" eaLnBrk="0" fontAlgn="base" latinLnBrk="0" hangingPunct="0">
                        <a:lnSpc>
                          <a:spcPct val="100000"/>
                        </a:lnSpc>
                        <a:spcBef>
                          <a:spcPct val="20000"/>
                        </a:spcBef>
                        <a:spcAft>
                          <a:spcPct val="0"/>
                        </a:spcAft>
                        <a:buClrTx/>
                        <a:buSzPct val="70000"/>
                        <a:buFontTx/>
                        <a:buNone/>
                        <a:tabLst/>
                      </a:pPr>
                      <a:r>
                        <a:rPr kumimoji="0" lang="en-US" sz="1400" b="1" i="0" u="none" strike="noStrike" cap="none" normalizeH="0" baseline="0" smtClean="0">
                          <a:ln>
                            <a:noFill/>
                          </a:ln>
                          <a:solidFill>
                            <a:srgbClr val="0070C0"/>
                          </a:solidFill>
                          <a:effectLst/>
                          <a:latin typeface="Franklin Gothic Book"/>
                          <a:cs typeface="Arial" charset="0"/>
                        </a:rPr>
                        <a:t>Combaterea schimbărilor climatice, utilizarea eficientă a resurselor și a materiilor prime</a:t>
                      </a:r>
                    </a:p>
                  </a:txBody>
                  <a:tcPr marL="89999" marR="89999" marT="46795" marB="46795"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512763" rtl="0" eaLnBrk="0" fontAlgn="base" latinLnBrk="0" hangingPunct="0">
                        <a:lnSpc>
                          <a:spcPct val="100000"/>
                        </a:lnSpc>
                        <a:spcBef>
                          <a:spcPct val="20000"/>
                        </a:spcBef>
                        <a:spcAft>
                          <a:spcPct val="0"/>
                        </a:spcAft>
                        <a:buClrTx/>
                        <a:buSzPct val="70000"/>
                        <a:buFontTx/>
                        <a:buNone/>
                        <a:tabLst/>
                      </a:pPr>
                      <a:r>
                        <a:rPr kumimoji="0" lang="en-US" sz="1700" b="1" i="0" u="none" strike="noStrike" cap="none" normalizeH="0" baseline="0" smtClean="0">
                          <a:ln>
                            <a:noFill/>
                          </a:ln>
                          <a:solidFill>
                            <a:srgbClr val="0070C0"/>
                          </a:solidFill>
                          <a:effectLst/>
                          <a:latin typeface="Franklin Gothic Book"/>
                          <a:cs typeface="Arial" charset="0"/>
                        </a:rPr>
                        <a:t>3 081</a:t>
                      </a:r>
                    </a:p>
                  </a:txBody>
                  <a:tcPr marL="89999" marR="89999" marT="46795" marB="46795"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r>
              <a:tr h="360363">
                <a:tc>
                  <a:txBody>
                    <a:bodyPr/>
                    <a:lstStyle/>
                    <a:p>
                      <a:pPr marL="71438" marR="0" lvl="0" indent="0" algn="l" defTabSz="512763" rtl="0" eaLnBrk="0" fontAlgn="base" latinLnBrk="0" hangingPunct="0">
                        <a:lnSpc>
                          <a:spcPct val="100000"/>
                        </a:lnSpc>
                        <a:spcBef>
                          <a:spcPct val="20000"/>
                        </a:spcBef>
                        <a:spcAft>
                          <a:spcPct val="0"/>
                        </a:spcAft>
                        <a:buClrTx/>
                        <a:buSzPct val="70000"/>
                        <a:buFontTx/>
                        <a:buNone/>
                        <a:tabLst/>
                      </a:pPr>
                      <a:r>
                        <a:rPr kumimoji="0" lang="en-US" sz="1400" b="1" i="0" u="none" strike="noStrike" cap="none" normalizeH="0" baseline="0" smtClean="0">
                          <a:ln>
                            <a:noFill/>
                          </a:ln>
                          <a:solidFill>
                            <a:srgbClr val="0070C0"/>
                          </a:solidFill>
                          <a:effectLst/>
                          <a:latin typeface="Franklin Gothic Book"/>
                          <a:cs typeface="Arial" charset="0"/>
                        </a:rPr>
                        <a:t>Societăți favorabile incluziunii și reflexive</a:t>
                      </a:r>
                    </a:p>
                  </a:txBody>
                  <a:tcPr marL="89999" marR="89999" marT="46795" marB="46795"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512763" rtl="0" eaLnBrk="0" fontAlgn="base" latinLnBrk="0" hangingPunct="0">
                        <a:lnSpc>
                          <a:spcPct val="100000"/>
                        </a:lnSpc>
                        <a:spcBef>
                          <a:spcPct val="20000"/>
                        </a:spcBef>
                        <a:spcAft>
                          <a:spcPct val="0"/>
                        </a:spcAft>
                        <a:buClrTx/>
                        <a:buSzPct val="70000"/>
                        <a:buFontTx/>
                        <a:buNone/>
                        <a:tabLst/>
                      </a:pPr>
                      <a:r>
                        <a:rPr kumimoji="0" lang="en-US" sz="1700" b="1" i="0" u="none" strike="noStrike" cap="none" normalizeH="0" baseline="0" smtClean="0">
                          <a:ln>
                            <a:noFill/>
                          </a:ln>
                          <a:solidFill>
                            <a:srgbClr val="0070C0"/>
                          </a:solidFill>
                          <a:effectLst/>
                          <a:latin typeface="Franklin Gothic Book"/>
                          <a:cs typeface="Arial" charset="0"/>
                        </a:rPr>
                        <a:t>1 309</a:t>
                      </a:r>
                    </a:p>
                  </a:txBody>
                  <a:tcPr marL="89999" marR="89999" marT="46795" marB="46795"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r>
              <a:tr h="360363">
                <a:tc>
                  <a:txBody>
                    <a:bodyPr/>
                    <a:lstStyle/>
                    <a:p>
                      <a:pPr marL="71438" marR="0" lvl="0" indent="0" algn="l" defTabSz="512763" rtl="0" eaLnBrk="0" fontAlgn="base" latinLnBrk="0" hangingPunct="0">
                        <a:lnSpc>
                          <a:spcPct val="100000"/>
                        </a:lnSpc>
                        <a:spcBef>
                          <a:spcPct val="20000"/>
                        </a:spcBef>
                        <a:spcAft>
                          <a:spcPct val="0"/>
                        </a:spcAft>
                        <a:buClrTx/>
                        <a:buSzPct val="70000"/>
                        <a:buFontTx/>
                        <a:buNone/>
                        <a:tabLst/>
                      </a:pPr>
                      <a:r>
                        <a:rPr kumimoji="0" lang="en-US" sz="1400" b="1" i="0" u="none" strike="noStrike" cap="none" normalizeH="0" baseline="0" smtClean="0">
                          <a:ln>
                            <a:noFill/>
                          </a:ln>
                          <a:solidFill>
                            <a:srgbClr val="0070C0"/>
                          </a:solidFill>
                          <a:effectLst/>
                          <a:latin typeface="Franklin Gothic Book"/>
                          <a:cs typeface="Arial" charset="0"/>
                        </a:rPr>
                        <a:t>Societăți sigure</a:t>
                      </a:r>
                    </a:p>
                  </a:txBody>
                  <a:tcPr marL="89999" marR="89999" marT="46795" marB="46795"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512763" rtl="0" eaLnBrk="0" fontAlgn="base" latinLnBrk="0" hangingPunct="0">
                        <a:lnSpc>
                          <a:spcPct val="100000"/>
                        </a:lnSpc>
                        <a:spcBef>
                          <a:spcPct val="20000"/>
                        </a:spcBef>
                        <a:spcAft>
                          <a:spcPct val="0"/>
                        </a:spcAft>
                        <a:buClrTx/>
                        <a:buSzPct val="70000"/>
                        <a:buFontTx/>
                        <a:buNone/>
                        <a:tabLst/>
                      </a:pPr>
                      <a:r>
                        <a:rPr kumimoji="0" lang="en-US" sz="1700" b="1" i="0" u="none" strike="noStrike" cap="none" normalizeH="0" baseline="0" smtClean="0">
                          <a:ln>
                            <a:noFill/>
                          </a:ln>
                          <a:solidFill>
                            <a:srgbClr val="0070C0"/>
                          </a:solidFill>
                          <a:effectLst/>
                          <a:latin typeface="Franklin Gothic Book"/>
                          <a:cs typeface="Arial" charset="0"/>
                        </a:rPr>
                        <a:t>1 695</a:t>
                      </a:r>
                    </a:p>
                  </a:txBody>
                  <a:tcPr marL="89999" marR="89999" marT="46795" marB="46795"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r>
              <a:tr h="360363">
                <a:tc>
                  <a:txBody>
                    <a:bodyPr/>
                    <a:lstStyle/>
                    <a:p>
                      <a:pPr marL="71438" marR="0" lvl="0" indent="0" algn="l" defTabSz="512763" rtl="0" eaLnBrk="0" fontAlgn="base" latinLnBrk="0" hangingPunct="0">
                        <a:lnSpc>
                          <a:spcPct val="100000"/>
                        </a:lnSpc>
                        <a:spcBef>
                          <a:spcPct val="20000"/>
                        </a:spcBef>
                        <a:spcAft>
                          <a:spcPct val="0"/>
                        </a:spcAft>
                        <a:buClrTx/>
                        <a:buSzPct val="70000"/>
                        <a:buFontTx/>
                        <a:buNone/>
                        <a:tabLst/>
                      </a:pPr>
                      <a:r>
                        <a:rPr kumimoji="0" lang="en-US" sz="1400" b="0" i="1" u="none" strike="noStrike" cap="none" normalizeH="0" baseline="0" smtClean="0">
                          <a:ln>
                            <a:noFill/>
                          </a:ln>
                          <a:solidFill>
                            <a:srgbClr val="0070C0"/>
                          </a:solidFill>
                          <a:effectLst/>
                          <a:latin typeface="Franklin Gothic Book"/>
                          <a:cs typeface="Arial" charset="0"/>
                        </a:rPr>
                        <a:t>Știință cu și pentru societate</a:t>
                      </a:r>
                    </a:p>
                  </a:txBody>
                  <a:tcPr marL="89999" marR="89999" marT="46795" marB="46795"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512763" rtl="0" eaLnBrk="0" fontAlgn="base" latinLnBrk="0" hangingPunct="0">
                        <a:lnSpc>
                          <a:spcPct val="100000"/>
                        </a:lnSpc>
                        <a:spcBef>
                          <a:spcPct val="20000"/>
                        </a:spcBef>
                        <a:spcAft>
                          <a:spcPct val="0"/>
                        </a:spcAft>
                        <a:buClrTx/>
                        <a:buSzPct val="70000"/>
                        <a:buFontTx/>
                        <a:buNone/>
                        <a:tabLst/>
                      </a:pPr>
                      <a:r>
                        <a:rPr kumimoji="0" lang="en-US" sz="1700" b="0" i="1" u="none" strike="noStrike" cap="none" normalizeH="0" baseline="0" smtClean="0">
                          <a:ln>
                            <a:noFill/>
                          </a:ln>
                          <a:solidFill>
                            <a:srgbClr val="0070C0"/>
                          </a:solidFill>
                          <a:effectLst/>
                          <a:latin typeface="Franklin Gothic Book"/>
                          <a:cs typeface="Arial" charset="0"/>
                        </a:rPr>
                        <a:t>462</a:t>
                      </a:r>
                    </a:p>
                  </a:txBody>
                  <a:tcPr marL="89999" marR="89999" marT="46795" marB="46795"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r>
              <a:tr h="352425">
                <a:tc>
                  <a:txBody>
                    <a:bodyPr/>
                    <a:lstStyle/>
                    <a:p>
                      <a:pPr marL="71438" marR="0" lvl="0" indent="0" algn="l" defTabSz="512763" rtl="0" eaLnBrk="0" fontAlgn="base" latinLnBrk="0" hangingPunct="0">
                        <a:lnSpc>
                          <a:spcPct val="100000"/>
                        </a:lnSpc>
                        <a:spcBef>
                          <a:spcPct val="20000"/>
                        </a:spcBef>
                        <a:spcAft>
                          <a:spcPct val="0"/>
                        </a:spcAft>
                        <a:buClrTx/>
                        <a:buSzPct val="70000"/>
                        <a:buFontTx/>
                        <a:buNone/>
                        <a:tabLst/>
                      </a:pPr>
                      <a:r>
                        <a:rPr kumimoji="0" lang="en-US" sz="1400" b="0" i="1" u="none" strike="noStrike" cap="none" normalizeH="0" baseline="0" smtClean="0">
                          <a:ln>
                            <a:noFill/>
                          </a:ln>
                          <a:solidFill>
                            <a:srgbClr val="0070C0"/>
                          </a:solidFill>
                          <a:effectLst/>
                          <a:latin typeface="Franklin Gothic Book"/>
                          <a:cs typeface="Arial" charset="0"/>
                        </a:rPr>
                        <a:t>Răspândirea excelenței și extinderea participării</a:t>
                      </a:r>
                    </a:p>
                  </a:txBody>
                  <a:tcPr marL="89999" marR="89999" marT="46795" marB="46795"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512763" rtl="0" eaLnBrk="0" fontAlgn="base" latinLnBrk="0" hangingPunct="0">
                        <a:lnSpc>
                          <a:spcPct val="100000"/>
                        </a:lnSpc>
                        <a:spcBef>
                          <a:spcPct val="20000"/>
                        </a:spcBef>
                        <a:spcAft>
                          <a:spcPct val="0"/>
                        </a:spcAft>
                        <a:buClrTx/>
                        <a:buSzPct val="70000"/>
                        <a:buFontTx/>
                        <a:buNone/>
                        <a:tabLst/>
                      </a:pPr>
                      <a:r>
                        <a:rPr kumimoji="0" lang="en-US" sz="1700" b="0" i="1" u="none" strike="noStrike" cap="none" normalizeH="0" baseline="0" smtClean="0">
                          <a:ln>
                            <a:noFill/>
                          </a:ln>
                          <a:solidFill>
                            <a:srgbClr val="0070C0"/>
                          </a:solidFill>
                          <a:effectLst/>
                          <a:latin typeface="Franklin Gothic Book"/>
                          <a:cs typeface="Arial" charset="0"/>
                        </a:rPr>
                        <a:t>816</a:t>
                      </a:r>
                    </a:p>
                  </a:txBody>
                  <a:tcPr marL="89999" marR="89999" marT="46795" marB="46795"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lnTlToBr>
                      <a:noFill/>
                    </a:lnTlToBr>
                    <a:lnBlToTr>
                      <a:noFill/>
                    </a:lnBlToTr>
                    <a:noFill/>
                  </a:tcPr>
                </a:tc>
              </a:tr>
            </a:tbl>
          </a:graphicData>
        </a:graphic>
      </p:graphicFrame>
      <p:pic>
        <p:nvPicPr>
          <p:cNvPr id="14371" name="Picture 6" descr="drap_cmyk.jpg"/>
          <p:cNvPicPr>
            <a:picLocks noChangeAspect="1"/>
          </p:cNvPicPr>
          <p:nvPr/>
        </p:nvPicPr>
        <p:blipFill>
          <a:blip r:embed="rId2"/>
          <a:srcRect/>
          <a:stretch>
            <a:fillRect/>
          </a:stretch>
        </p:blipFill>
        <p:spPr bwMode="auto">
          <a:xfrm>
            <a:off x="0" y="0"/>
            <a:ext cx="1143000" cy="758825"/>
          </a:xfrm>
          <a:prstGeom prst="rect">
            <a:avLst/>
          </a:prstGeom>
          <a:noFill/>
          <a:ln w="9525">
            <a:noFill/>
            <a:miter lim="800000"/>
            <a:headEnd/>
            <a:tailEnd/>
          </a:ln>
        </p:spPr>
      </p:pic>
      <p:pic>
        <p:nvPicPr>
          <p:cNvPr id="14372" name="Picture 4" descr="Sigla MEN2.jpg"/>
          <p:cNvPicPr>
            <a:picLocks noChangeAspect="1"/>
          </p:cNvPicPr>
          <p:nvPr/>
        </p:nvPicPr>
        <p:blipFill>
          <a:blip r:embed="rId3"/>
          <a:srcRect/>
          <a:stretch>
            <a:fillRect/>
          </a:stretch>
        </p:blipFill>
        <p:spPr bwMode="auto">
          <a:xfrm>
            <a:off x="1524000" y="0"/>
            <a:ext cx="1447800" cy="841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Line 2"/>
          <p:cNvSpPr>
            <a:spLocks noChangeShapeType="1"/>
          </p:cNvSpPr>
          <p:nvPr>
            <p:custDataLst>
              <p:tags r:id="rId2"/>
            </p:custDataLst>
          </p:nvPr>
        </p:nvSpPr>
        <p:spPr bwMode="auto">
          <a:xfrm>
            <a:off x="1249363" y="5799138"/>
            <a:ext cx="7208837" cy="0"/>
          </a:xfrm>
          <a:prstGeom prst="line">
            <a:avLst/>
          </a:prstGeom>
          <a:noFill/>
          <a:ln w="57150">
            <a:solidFill>
              <a:schemeClr val="tx2"/>
            </a:solidFill>
            <a:round/>
            <a:headEnd/>
            <a:tailEnd type="triangle" w="med" len="med"/>
          </a:ln>
        </p:spPr>
        <p:txBody>
          <a:bodyPr>
            <a:spAutoFit/>
          </a:bodyPr>
          <a:lstStyle/>
          <a:p>
            <a:endParaRPr lang="en-US"/>
          </a:p>
        </p:txBody>
      </p:sp>
      <p:sp>
        <p:nvSpPr>
          <p:cNvPr id="15362" name="Line 3"/>
          <p:cNvSpPr>
            <a:spLocks noChangeShapeType="1"/>
          </p:cNvSpPr>
          <p:nvPr>
            <p:custDataLst>
              <p:tags r:id="rId3"/>
            </p:custDataLst>
          </p:nvPr>
        </p:nvSpPr>
        <p:spPr bwMode="auto">
          <a:xfrm flipH="1" flipV="1">
            <a:off x="1243013" y="1898650"/>
            <a:ext cx="15875" cy="3916363"/>
          </a:xfrm>
          <a:prstGeom prst="line">
            <a:avLst/>
          </a:prstGeom>
          <a:noFill/>
          <a:ln w="57150">
            <a:solidFill>
              <a:schemeClr val="tx2"/>
            </a:solidFill>
            <a:round/>
            <a:headEnd/>
            <a:tailEnd type="triangle" w="med" len="med"/>
          </a:ln>
        </p:spPr>
        <p:txBody>
          <a:bodyPr>
            <a:spAutoFit/>
          </a:bodyPr>
          <a:lstStyle/>
          <a:p>
            <a:endParaRPr lang="en-US"/>
          </a:p>
        </p:txBody>
      </p:sp>
      <p:sp>
        <p:nvSpPr>
          <p:cNvPr id="15363" name="Text Box 4"/>
          <p:cNvSpPr txBox="1">
            <a:spLocks noChangeArrowheads="1"/>
          </p:cNvSpPr>
          <p:nvPr>
            <p:custDataLst>
              <p:tags r:id="rId4"/>
            </p:custDataLst>
          </p:nvPr>
        </p:nvSpPr>
        <p:spPr bwMode="auto">
          <a:xfrm>
            <a:off x="1447800" y="5862638"/>
            <a:ext cx="6781800" cy="369887"/>
          </a:xfrm>
          <a:prstGeom prst="rect">
            <a:avLst/>
          </a:prstGeom>
          <a:noFill/>
          <a:ln w="3175">
            <a:noFill/>
            <a:miter lim="800000"/>
            <a:headEnd/>
            <a:tailEnd/>
          </a:ln>
        </p:spPr>
        <p:txBody>
          <a:bodyPr/>
          <a:lstStyle/>
          <a:p>
            <a:pPr algn="ctr"/>
            <a:endParaRPr lang="en-GB">
              <a:latin typeface="Calibri" pitchFamily="34" charset="0"/>
            </a:endParaRPr>
          </a:p>
        </p:txBody>
      </p:sp>
      <p:sp>
        <p:nvSpPr>
          <p:cNvPr id="15364" name="Text Box 5"/>
          <p:cNvSpPr txBox="1">
            <a:spLocks noChangeArrowheads="1"/>
          </p:cNvSpPr>
          <p:nvPr>
            <p:custDataLst>
              <p:tags r:id="rId5"/>
            </p:custDataLst>
          </p:nvPr>
        </p:nvSpPr>
        <p:spPr bwMode="auto">
          <a:xfrm rot="-5400000">
            <a:off x="-908050" y="3671888"/>
            <a:ext cx="3709987" cy="369888"/>
          </a:xfrm>
          <a:prstGeom prst="rect">
            <a:avLst/>
          </a:prstGeom>
          <a:noFill/>
          <a:ln w="3175">
            <a:noFill/>
            <a:miter lim="800000"/>
            <a:headEnd/>
            <a:tailEnd/>
          </a:ln>
        </p:spPr>
        <p:txBody>
          <a:bodyPr/>
          <a:lstStyle/>
          <a:p>
            <a:pPr algn="ctr"/>
            <a:r>
              <a:rPr lang="en-US">
                <a:latin typeface="Calibri" pitchFamily="34" charset="0"/>
              </a:rPr>
              <a:t>Timp p</a:t>
            </a:r>
            <a:r>
              <a:rPr lang="ro-RO">
                <a:latin typeface="Calibri" pitchFamily="34" charset="0"/>
              </a:rPr>
              <a:t>â</a:t>
            </a:r>
            <a:r>
              <a:rPr lang="en-US">
                <a:latin typeface="Calibri" pitchFamily="34" charset="0"/>
              </a:rPr>
              <a:t>n</a:t>
            </a:r>
            <a:r>
              <a:rPr lang="ro-RO">
                <a:latin typeface="Calibri" pitchFamily="34" charset="0"/>
              </a:rPr>
              <a:t>ă</a:t>
            </a:r>
            <a:r>
              <a:rPr lang="en-US">
                <a:latin typeface="Calibri" pitchFamily="34" charset="0"/>
              </a:rPr>
              <a:t> la lansarea primului apel </a:t>
            </a:r>
          </a:p>
        </p:txBody>
      </p:sp>
      <p:sp>
        <p:nvSpPr>
          <p:cNvPr id="627722" name="AutoShape 10"/>
          <p:cNvSpPr>
            <a:spLocks noChangeArrowheads="1"/>
          </p:cNvSpPr>
          <p:nvPr>
            <p:custDataLst>
              <p:tags r:id="rId6"/>
            </p:custDataLst>
          </p:nvPr>
        </p:nvSpPr>
        <p:spPr bwMode="invGray">
          <a:xfrm>
            <a:off x="1755775" y="4329113"/>
            <a:ext cx="1754188" cy="1222375"/>
          </a:xfrm>
          <a:prstGeom prst="round2DiagRect">
            <a:avLst/>
          </a:prstGeom>
          <a:solidFill>
            <a:schemeClr val="bg1"/>
          </a:solidFill>
          <a:ln w="12700">
            <a:solidFill>
              <a:schemeClr val="tx2"/>
            </a:solidFill>
            <a:round/>
            <a:headEnd/>
            <a:tailEnd/>
          </a:ln>
          <a:effectLst>
            <a:outerShdw blurRad="50800" dist="38100" dir="2700000" algn="tl" rotWithShape="0">
              <a:prstClr val="black">
                <a:alpha val="40000"/>
              </a:prstClr>
            </a:outerShdw>
          </a:effectLst>
        </p:spPr>
        <p:txBody>
          <a:bodyPr lIns="45720" rIns="45720" anchor="ctr"/>
          <a:lstStyle/>
          <a:p>
            <a:pPr algn="ctr">
              <a:defRPr/>
            </a:pPr>
            <a:r>
              <a:rPr lang="en-US"/>
              <a:t>AAL </a:t>
            </a:r>
          </a:p>
          <a:p>
            <a:pPr algn="ctr">
              <a:defRPr/>
            </a:pPr>
            <a:r>
              <a:rPr lang="en-US"/>
              <a:t>175 milioane EUR</a:t>
            </a:r>
          </a:p>
        </p:txBody>
      </p:sp>
      <p:sp>
        <p:nvSpPr>
          <p:cNvPr id="627725" name="AutoShape 13"/>
          <p:cNvSpPr>
            <a:spLocks noChangeArrowheads="1"/>
          </p:cNvSpPr>
          <p:nvPr>
            <p:custDataLst>
              <p:tags r:id="rId7"/>
            </p:custDataLst>
          </p:nvPr>
        </p:nvSpPr>
        <p:spPr bwMode="invGray">
          <a:xfrm>
            <a:off x="6324600" y="2057400"/>
            <a:ext cx="1743075" cy="1212850"/>
          </a:xfrm>
          <a:prstGeom prst="round2DiagRect">
            <a:avLst/>
          </a:prstGeom>
          <a:solidFill>
            <a:schemeClr val="bg1"/>
          </a:solidFill>
          <a:ln w="12700">
            <a:solidFill>
              <a:schemeClr val="tx2"/>
            </a:solidFill>
            <a:round/>
            <a:headEnd/>
            <a:tailEnd/>
          </a:ln>
          <a:effectLst>
            <a:outerShdw blurRad="50800" dist="38100" dir="2700000" algn="tl" rotWithShape="0">
              <a:prstClr val="black">
                <a:alpha val="40000"/>
              </a:prstClr>
            </a:outerShdw>
          </a:effectLst>
        </p:spPr>
        <p:txBody>
          <a:bodyPr lIns="45720" rIns="45720" anchor="ctr"/>
          <a:lstStyle/>
          <a:p>
            <a:pPr algn="ctr">
              <a:defRPr/>
            </a:pPr>
            <a:r>
              <a:rPr lang="en-US"/>
              <a:t>JTi-IMI 2 </a:t>
            </a:r>
          </a:p>
          <a:p>
            <a:pPr algn="ctr">
              <a:defRPr/>
            </a:pPr>
            <a:r>
              <a:rPr lang="en-US"/>
              <a:t>1.7 miliarde EUR </a:t>
            </a:r>
          </a:p>
          <a:p>
            <a:pPr algn="ctr">
              <a:defRPr/>
            </a:pPr>
            <a:endParaRPr lang="en-US" sz="2000">
              <a:latin typeface="Segoe Semibold"/>
            </a:endParaRPr>
          </a:p>
        </p:txBody>
      </p:sp>
      <p:sp>
        <p:nvSpPr>
          <p:cNvPr id="15367" name="Rectangle 16"/>
          <p:cNvSpPr>
            <a:spLocks noGrp="1" noChangeArrowheads="1"/>
          </p:cNvSpPr>
          <p:nvPr>
            <p:ph type="title" idx="4294967295"/>
            <p:custDataLst>
              <p:tags r:id="rId8"/>
            </p:custDataLst>
          </p:nvPr>
        </p:nvSpPr>
        <p:spPr bwMode="auto">
          <a:xfrm>
            <a:off x="841375" y="301625"/>
            <a:ext cx="8077200" cy="1143000"/>
          </a:xfrm>
          <a:noFill/>
        </p:spPr>
        <p:txBody>
          <a:bodyPr wrap="square" lIns="91440" tIns="45720" rIns="91440" bIns="45720" numCol="1" anchorCtr="0" compatLnSpc="1">
            <a:prstTxWarp prst="textNoShape">
              <a:avLst/>
            </a:prstTxWarp>
          </a:bodyPr>
          <a:lstStyle/>
          <a:p>
            <a:r>
              <a:rPr lang="en-US" cap="none" smtClean="0">
                <a:effectLst/>
              </a:rPr>
              <a:t>Investi</a:t>
            </a:r>
            <a:r>
              <a:rPr lang="ro-RO" cap="none" smtClean="0">
                <a:effectLst/>
              </a:rPr>
              <a:t>ț</a:t>
            </a:r>
            <a:r>
              <a:rPr lang="en-US" cap="none" smtClean="0">
                <a:effectLst/>
              </a:rPr>
              <a:t>ia H 2020 S</a:t>
            </a:r>
            <a:r>
              <a:rPr lang="ro-RO" cap="none" smtClean="0">
                <a:effectLst/>
              </a:rPr>
              <a:t>ă</a:t>
            </a:r>
            <a:r>
              <a:rPr lang="en-US" cap="none" smtClean="0">
                <a:effectLst/>
              </a:rPr>
              <a:t>n</a:t>
            </a:r>
            <a:r>
              <a:rPr lang="ro-RO" cap="none" smtClean="0">
                <a:effectLst/>
              </a:rPr>
              <a:t>ă</a:t>
            </a:r>
            <a:r>
              <a:rPr lang="en-US" cap="none" smtClean="0">
                <a:effectLst/>
              </a:rPr>
              <a:t>tate</a:t>
            </a:r>
          </a:p>
        </p:txBody>
      </p:sp>
      <p:sp>
        <p:nvSpPr>
          <p:cNvPr id="17" name="AutoShape 10"/>
          <p:cNvSpPr>
            <a:spLocks noChangeArrowheads="1"/>
          </p:cNvSpPr>
          <p:nvPr>
            <p:custDataLst>
              <p:tags r:id="rId9"/>
            </p:custDataLst>
          </p:nvPr>
        </p:nvSpPr>
        <p:spPr bwMode="invGray">
          <a:xfrm>
            <a:off x="4191000" y="3276600"/>
            <a:ext cx="1754188" cy="1222375"/>
          </a:xfrm>
          <a:prstGeom prst="round2DiagRect">
            <a:avLst/>
          </a:prstGeom>
          <a:solidFill>
            <a:schemeClr val="bg1"/>
          </a:solidFill>
          <a:ln w="12700">
            <a:solidFill>
              <a:schemeClr val="tx2"/>
            </a:solidFill>
            <a:round/>
            <a:headEnd/>
            <a:tailEnd/>
          </a:ln>
          <a:effectLst>
            <a:outerShdw blurRad="50800" dist="38100" dir="2700000" algn="tl" rotWithShape="0">
              <a:prstClr val="black">
                <a:alpha val="40000"/>
              </a:prstClr>
            </a:outerShdw>
          </a:effectLst>
        </p:spPr>
        <p:txBody>
          <a:bodyPr lIns="45720" rIns="45720" anchor="ctr"/>
          <a:lstStyle/>
          <a:p>
            <a:pPr algn="ctr">
              <a:defRPr/>
            </a:pPr>
            <a:r>
              <a:rPr lang="en-US">
                <a:latin typeface="Segoe Semibold"/>
              </a:rPr>
              <a:t>EDCTP 2 </a:t>
            </a:r>
          </a:p>
          <a:p>
            <a:pPr algn="ctr">
              <a:defRPr/>
            </a:pPr>
            <a:r>
              <a:rPr lang="en-US">
                <a:latin typeface="Segoe Semibold"/>
              </a:rPr>
              <a:t>500 milioane EUR </a:t>
            </a:r>
            <a:endParaRPr lang="en-US" sz="2000">
              <a:latin typeface="Calibri" pitchFamily="34" charset="0"/>
            </a:endParaRPr>
          </a:p>
        </p:txBody>
      </p:sp>
      <p:sp>
        <p:nvSpPr>
          <p:cNvPr id="11" name="Freeform 15"/>
          <p:cNvSpPr>
            <a:spLocks/>
          </p:cNvSpPr>
          <p:nvPr>
            <p:custDataLst>
              <p:tags r:id="rId10"/>
            </p:custDataLst>
          </p:nvPr>
        </p:nvSpPr>
        <p:spPr bwMode="auto">
          <a:xfrm rot="21240482">
            <a:off x="2519363" y="1676400"/>
            <a:ext cx="3729037" cy="2312988"/>
          </a:xfrm>
          <a:custGeom>
            <a:avLst/>
            <a:gdLst/>
            <a:ahLst/>
            <a:cxnLst>
              <a:cxn ang="0">
                <a:pos x="0" y="1390"/>
              </a:cxn>
              <a:cxn ang="0">
                <a:pos x="1529" y="158"/>
              </a:cxn>
              <a:cxn ang="0">
                <a:pos x="1529" y="0"/>
              </a:cxn>
              <a:cxn ang="0">
                <a:pos x="2030" y="360"/>
              </a:cxn>
              <a:cxn ang="0">
                <a:pos x="1523" y="714"/>
              </a:cxn>
              <a:cxn ang="0">
                <a:pos x="1520" y="543"/>
              </a:cxn>
              <a:cxn ang="0">
                <a:pos x="0" y="1390"/>
              </a:cxn>
            </a:cxnLst>
            <a:rect l="0" t="0" r="r" b="b"/>
            <a:pathLst>
              <a:path w="2030" h="1390">
                <a:moveTo>
                  <a:pt x="0" y="1390"/>
                </a:moveTo>
                <a:cubicBezTo>
                  <a:pt x="131" y="796"/>
                  <a:pt x="676" y="220"/>
                  <a:pt x="1529" y="158"/>
                </a:cubicBezTo>
                <a:lnTo>
                  <a:pt x="1529" y="0"/>
                </a:lnTo>
                <a:lnTo>
                  <a:pt x="2030" y="360"/>
                </a:lnTo>
                <a:lnTo>
                  <a:pt x="1523" y="714"/>
                </a:lnTo>
                <a:lnTo>
                  <a:pt x="1520" y="543"/>
                </a:lnTo>
                <a:cubicBezTo>
                  <a:pt x="803" y="447"/>
                  <a:pt x="109" y="1123"/>
                  <a:pt x="0" y="1390"/>
                </a:cubicBezTo>
                <a:close/>
              </a:path>
            </a:pathLst>
          </a:custGeom>
          <a:gradFill rotWithShape="1">
            <a:gsLst>
              <a:gs pos="0">
                <a:schemeClr val="accent5"/>
              </a:gs>
              <a:gs pos="100000">
                <a:schemeClr val="accent4"/>
              </a:gs>
            </a:gsLst>
            <a:lin ang="18900000" scaled="1"/>
          </a:gradFill>
          <a:ln w="3175" cap="flat" cmpd="sng">
            <a:noFill/>
            <a:prstDash val="solid"/>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2" name="Oval 1"/>
          <p:cNvSpPr/>
          <p:nvPr/>
        </p:nvSpPr>
        <p:spPr>
          <a:xfrm>
            <a:off x="6359525" y="457200"/>
            <a:ext cx="2479675"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71" name="TextBox 2"/>
          <p:cNvSpPr txBox="1">
            <a:spLocks noChangeArrowheads="1"/>
          </p:cNvSpPr>
          <p:nvPr/>
        </p:nvSpPr>
        <p:spPr bwMode="auto">
          <a:xfrm>
            <a:off x="6781800" y="762000"/>
            <a:ext cx="2057400" cy="1006475"/>
          </a:xfrm>
          <a:prstGeom prst="rect">
            <a:avLst/>
          </a:prstGeom>
          <a:noFill/>
          <a:ln w="9525">
            <a:noFill/>
            <a:miter lim="800000"/>
            <a:headEnd/>
            <a:tailEnd/>
          </a:ln>
        </p:spPr>
        <p:txBody>
          <a:bodyPr>
            <a:spAutoFit/>
          </a:bodyPr>
          <a:lstStyle/>
          <a:p>
            <a:r>
              <a:rPr lang="en-US" sz="2000" b="1">
                <a:solidFill>
                  <a:schemeClr val="accent2"/>
                </a:solidFill>
                <a:latin typeface="Calibri" pitchFamily="34" charset="0"/>
              </a:rPr>
              <a:t>5 miliarde EUR pentru tematicile Sanatate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3"/>
          <p:cNvSpPr>
            <a:spLocks noGrp="1"/>
          </p:cNvSpPr>
          <p:nvPr>
            <p:ph type="body" idx="4294967295"/>
          </p:nvPr>
        </p:nvSpPr>
        <p:spPr>
          <a:xfrm>
            <a:off x="457200" y="2362200"/>
            <a:ext cx="8686800" cy="3094038"/>
          </a:xfrm>
        </p:spPr>
        <p:txBody>
          <a:bodyPr/>
          <a:lstStyle/>
          <a:p>
            <a:pPr>
              <a:buFontTx/>
              <a:buChar char="-"/>
            </a:pPr>
            <a:r>
              <a:rPr lang="en-US" sz="2400" smtClean="0">
                <a:latin typeface="Franklin Gothic Medium" pitchFamily="34" charset="0"/>
              </a:rPr>
              <a:t>De la PC7 la Orizont 2020 S</a:t>
            </a:r>
            <a:r>
              <a:rPr lang="ro-RO" sz="2400" smtClean="0">
                <a:latin typeface="Franklin Gothic Medium" pitchFamily="34" charset="0"/>
              </a:rPr>
              <a:t>ă</a:t>
            </a:r>
            <a:r>
              <a:rPr lang="en-US" sz="2400" smtClean="0">
                <a:latin typeface="Franklin Gothic Medium" pitchFamily="34" charset="0"/>
              </a:rPr>
              <a:t>n</a:t>
            </a:r>
            <a:r>
              <a:rPr lang="ro-RO" sz="2400" smtClean="0">
                <a:latin typeface="Franklin Gothic Medium" pitchFamily="34" charset="0"/>
              </a:rPr>
              <a:t>ă</a:t>
            </a:r>
            <a:r>
              <a:rPr lang="en-US" sz="2400" smtClean="0">
                <a:latin typeface="Franklin Gothic Medium" pitchFamily="34" charset="0"/>
              </a:rPr>
              <a:t>tate.</a:t>
            </a:r>
          </a:p>
          <a:p>
            <a:pPr>
              <a:buFontTx/>
              <a:buChar char="-"/>
            </a:pPr>
            <a:r>
              <a:rPr lang="en-US" sz="2400" smtClean="0">
                <a:latin typeface="Franklin Gothic Medium" pitchFamily="34" charset="0"/>
              </a:rPr>
              <a:t>Politica de formare de  parteneriate </a:t>
            </a:r>
            <a:r>
              <a:rPr lang="ro-RO" sz="2400" smtClean="0">
                <a:latin typeface="Franklin Gothic Medium" pitchFamily="34" charset="0"/>
              </a:rPr>
              <a:t>î</a:t>
            </a:r>
            <a:r>
              <a:rPr lang="en-US" sz="2400" smtClean="0">
                <a:latin typeface="Franklin Gothic Medium" pitchFamily="34" charset="0"/>
              </a:rPr>
              <a:t>n  Orizont 2020.</a:t>
            </a:r>
          </a:p>
          <a:p>
            <a:pPr>
              <a:buFontTx/>
              <a:buChar char="-"/>
            </a:pPr>
            <a:r>
              <a:rPr lang="en-US" sz="2400" smtClean="0">
                <a:latin typeface="Franklin Gothic Medium" pitchFamily="34" charset="0"/>
              </a:rPr>
              <a:t>Prezentare succint</a:t>
            </a:r>
            <a:r>
              <a:rPr lang="ro-RO" sz="2400" smtClean="0">
                <a:latin typeface="Franklin Gothic Medium" pitchFamily="34" charset="0"/>
              </a:rPr>
              <a:t>ă</a:t>
            </a:r>
            <a:r>
              <a:rPr lang="en-US" sz="2400" smtClean="0">
                <a:latin typeface="Franklin Gothic Medium" pitchFamily="34" charset="0"/>
              </a:rPr>
              <a:t> tematici program S</a:t>
            </a:r>
            <a:r>
              <a:rPr lang="ro-RO" sz="2400" smtClean="0">
                <a:latin typeface="Franklin Gothic Medium" pitchFamily="34" charset="0"/>
              </a:rPr>
              <a:t>ă</a:t>
            </a:r>
            <a:r>
              <a:rPr lang="en-US" sz="2400" smtClean="0">
                <a:latin typeface="Franklin Gothic Medium" pitchFamily="34" charset="0"/>
              </a:rPr>
              <a:t>n</a:t>
            </a:r>
            <a:r>
              <a:rPr lang="ro-RO" sz="2400" smtClean="0">
                <a:latin typeface="Franklin Gothic Medium" pitchFamily="34" charset="0"/>
              </a:rPr>
              <a:t>ă</a:t>
            </a:r>
            <a:r>
              <a:rPr lang="en-US" sz="2400" smtClean="0">
                <a:latin typeface="Franklin Gothic Medium" pitchFamily="34" charset="0"/>
              </a:rPr>
              <a:t>tate.  </a:t>
            </a:r>
            <a:endParaRPr lang="ro-RO" sz="2400" smtClean="0">
              <a:latin typeface="Franklin Gothic Medium" pitchFamily="34" charset="0"/>
            </a:endParaRPr>
          </a:p>
          <a:p>
            <a:pPr>
              <a:buFontTx/>
              <a:buChar char="-"/>
            </a:pPr>
            <a:r>
              <a:rPr lang="ro-RO" sz="2400" smtClean="0">
                <a:latin typeface="Franklin Gothic Medium" pitchFamily="34" charset="0"/>
              </a:rPr>
              <a:t>Oferte complementare de finanțare</a:t>
            </a:r>
            <a:r>
              <a:rPr lang="en-US" sz="2400" smtClean="0">
                <a:latin typeface="Franklin Gothic Medium" pitchFamily="34" charset="0"/>
              </a:rPr>
              <a:t>:</a:t>
            </a:r>
            <a:r>
              <a:rPr lang="ro-RO" sz="2400" smtClean="0">
                <a:latin typeface="Franklin Gothic Medium" pitchFamily="34" charset="0"/>
              </a:rPr>
              <a:t> HIVERA,IMI 2,IC. </a:t>
            </a:r>
            <a:endParaRPr lang="en-US" sz="2400" smtClean="0">
              <a:latin typeface="Franklin Gothic Medium" pitchFamily="34" charset="0"/>
            </a:endParaRPr>
          </a:p>
          <a:p>
            <a:pPr>
              <a:buFontTx/>
              <a:buChar char="-"/>
            </a:pPr>
            <a:r>
              <a:rPr lang="en-US" sz="2400" smtClean="0">
                <a:latin typeface="Franklin Gothic Medium" pitchFamily="34" charset="0"/>
              </a:rPr>
              <a:t>Link-uri utile.</a:t>
            </a:r>
          </a:p>
          <a:p>
            <a:pPr>
              <a:buFontTx/>
              <a:buChar char="-"/>
            </a:pPr>
            <a:endParaRPr lang="en-US" sz="2400" smtClean="0">
              <a:latin typeface="Franklin Gothic Medium" pitchFamily="34" charset="0"/>
            </a:endParaRPr>
          </a:p>
          <a:p>
            <a:pPr>
              <a:buFontTx/>
              <a:buChar char="-"/>
            </a:pPr>
            <a:r>
              <a:rPr lang="en-US" sz="2400" b="1" smtClean="0">
                <a:solidFill>
                  <a:schemeClr val="accent2"/>
                </a:solidFill>
                <a:latin typeface="Franklin Gothic Medium" pitchFamily="34" charset="0"/>
              </a:rPr>
              <a:t> </a:t>
            </a:r>
            <a:endParaRPr lang="en-US" sz="2400" smtClean="0">
              <a:solidFill>
                <a:schemeClr val="accent2"/>
              </a:solidFill>
              <a:latin typeface="Franklin Gothic Medium" pitchFamily="34" charset="0"/>
            </a:endParaRPr>
          </a:p>
          <a:p>
            <a:pPr eaLnBrk="1" hangingPunct="1"/>
            <a:endParaRPr lang="en-US" sz="2800" smtClean="0">
              <a:solidFill>
                <a:schemeClr val="accent2"/>
              </a:solidFill>
              <a:latin typeface="Franklin Gothic Medium" pitchFamily="34" charset="0"/>
            </a:endParaRPr>
          </a:p>
        </p:txBody>
      </p:sp>
      <p:sp>
        <p:nvSpPr>
          <p:cNvPr id="12290" name="Rectangle 4"/>
          <p:cNvSpPr txBox="1">
            <a:spLocks noChangeArrowheads="1"/>
          </p:cNvSpPr>
          <p:nvPr/>
        </p:nvSpPr>
        <p:spPr bwMode="auto">
          <a:xfrm>
            <a:off x="457200" y="6096000"/>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12291" name="Picture 4" descr="Sigla MEN2.jpg"/>
          <p:cNvPicPr>
            <a:picLocks noChangeAspect="1"/>
          </p:cNvPicPr>
          <p:nvPr/>
        </p:nvPicPr>
        <p:blipFill>
          <a:blip r:embed="rId3"/>
          <a:srcRect/>
          <a:stretch>
            <a:fillRect/>
          </a:stretch>
        </p:blipFill>
        <p:spPr bwMode="auto">
          <a:xfrm>
            <a:off x="1447800" y="152400"/>
            <a:ext cx="1447800" cy="841375"/>
          </a:xfrm>
          <a:prstGeom prst="rect">
            <a:avLst/>
          </a:prstGeom>
          <a:noFill/>
          <a:ln w="9525">
            <a:noFill/>
            <a:miter lim="800000"/>
            <a:headEnd/>
            <a:tailEnd/>
          </a:ln>
        </p:spPr>
      </p:pic>
      <p:pic>
        <p:nvPicPr>
          <p:cNvPr id="12292" name="Picture 6" descr="drap_cmyk.jpg"/>
          <p:cNvPicPr>
            <a:picLocks noChangeAspect="1"/>
          </p:cNvPicPr>
          <p:nvPr/>
        </p:nvPicPr>
        <p:blipFill>
          <a:blip r:embed="rId4"/>
          <a:srcRect/>
          <a:stretch>
            <a:fillRect/>
          </a:stretch>
        </p:blipFill>
        <p:spPr bwMode="auto">
          <a:xfrm>
            <a:off x="0" y="152400"/>
            <a:ext cx="1143000" cy="758825"/>
          </a:xfrm>
          <a:prstGeom prst="rect">
            <a:avLst/>
          </a:prstGeom>
          <a:noFill/>
          <a:ln w="9525">
            <a:noFill/>
            <a:miter lim="800000"/>
            <a:headEnd/>
            <a:tailEnd/>
          </a:ln>
        </p:spPr>
      </p:pic>
      <p:sp>
        <p:nvSpPr>
          <p:cNvPr id="12293" name="Rectangle 6"/>
          <p:cNvSpPr>
            <a:spLocks noChangeArrowheads="1"/>
          </p:cNvSpPr>
          <p:nvPr/>
        </p:nvSpPr>
        <p:spPr bwMode="auto">
          <a:xfrm flipV="1">
            <a:off x="228600" y="1524000"/>
            <a:ext cx="7918450" cy="366713"/>
          </a:xfrm>
          <a:prstGeom prst="rect">
            <a:avLst/>
          </a:prstGeom>
          <a:noFill/>
          <a:ln w="9525">
            <a:noFill/>
            <a:miter lim="800000"/>
            <a:headEnd/>
            <a:tailEnd/>
          </a:ln>
        </p:spPr>
        <p:txBody>
          <a:bodyPr rot="10800000">
            <a:spAutoFit/>
          </a:bodyPr>
          <a:lstStyle/>
          <a:p>
            <a:endParaRPr lang="en-GB">
              <a:solidFill>
                <a:srgbClr val="FFFFFF"/>
              </a:solidFill>
            </a:endParaRPr>
          </a:p>
        </p:txBody>
      </p:sp>
      <p:sp>
        <p:nvSpPr>
          <p:cNvPr id="12294" name="Rectangle 7"/>
          <p:cNvSpPr>
            <a:spLocks noChangeArrowheads="1"/>
          </p:cNvSpPr>
          <p:nvPr/>
        </p:nvSpPr>
        <p:spPr bwMode="auto">
          <a:xfrm>
            <a:off x="228600" y="1219200"/>
            <a:ext cx="8915400" cy="579438"/>
          </a:xfrm>
          <a:prstGeom prst="rect">
            <a:avLst/>
          </a:prstGeom>
          <a:noFill/>
          <a:ln w="9525">
            <a:noFill/>
            <a:miter lim="800000"/>
            <a:headEnd/>
            <a:tailEnd/>
          </a:ln>
        </p:spPr>
        <p:txBody>
          <a:bodyPr>
            <a:spAutoFit/>
          </a:bodyPr>
          <a:lstStyle/>
          <a:p>
            <a:pPr algn="ctr"/>
            <a:r>
              <a:rPr lang="ro-RO" sz="3200" b="1">
                <a:solidFill>
                  <a:schemeClr val="accent2"/>
                </a:solidFill>
              </a:rPr>
              <a:t>CONȚINUT </a:t>
            </a:r>
            <a:endParaRPr lang="en-GB" sz="3200" b="1">
              <a:solidFill>
                <a:schemeClr val="accent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p:cNvSpPr>
          <p:nvPr>
            <p:ph type="body" idx="4294967295"/>
          </p:nvPr>
        </p:nvSpPr>
        <p:spPr>
          <a:xfrm>
            <a:off x="457200" y="2362200"/>
            <a:ext cx="8686800" cy="3094038"/>
          </a:xfrm>
        </p:spPr>
        <p:txBody>
          <a:bodyPr/>
          <a:lstStyle/>
          <a:p>
            <a:pPr>
              <a:buFontTx/>
              <a:buChar char="-"/>
            </a:pPr>
            <a:r>
              <a:rPr lang="en-US" sz="2000" b="1" smtClean="0">
                <a:solidFill>
                  <a:schemeClr val="accent2"/>
                </a:solidFill>
                <a:latin typeface="Franklin Gothic Medium" pitchFamily="34" charset="0"/>
              </a:rPr>
              <a:t>Soluții inovatoare si cercetare multidisciplinar</a:t>
            </a:r>
            <a:r>
              <a:rPr lang="ro-RO" sz="2000" b="1" smtClean="0">
                <a:solidFill>
                  <a:schemeClr val="accent2"/>
                </a:solidFill>
                <a:latin typeface="Franklin Gothic Medium" pitchFamily="34" charset="0"/>
              </a:rPr>
              <a:t>ă</a:t>
            </a:r>
            <a:r>
              <a:rPr lang="en-US" sz="2000" smtClean="0">
                <a:latin typeface="Franklin Gothic Medium" pitchFamily="34" charset="0"/>
              </a:rPr>
              <a:t> </a:t>
            </a:r>
          </a:p>
          <a:p>
            <a:pPr>
              <a:buFontTx/>
              <a:buChar char="-"/>
            </a:pPr>
            <a:r>
              <a:rPr lang="en-US" sz="2000" smtClean="0">
                <a:latin typeface="Franklin Gothic Medium" pitchFamily="34" charset="0"/>
              </a:rPr>
              <a:t>Schimbare de paradigm</a:t>
            </a:r>
            <a:r>
              <a:rPr lang="ro-RO" sz="2000" smtClean="0">
                <a:latin typeface="Franklin Gothic Medium" pitchFamily="34" charset="0"/>
              </a:rPr>
              <a:t>ă</a:t>
            </a:r>
            <a:r>
              <a:rPr lang="en-US" sz="2000" smtClean="0">
                <a:latin typeface="Franklin Gothic Medium" pitchFamily="34" charset="0"/>
              </a:rPr>
              <a:t>: s</a:t>
            </a:r>
            <a:r>
              <a:rPr lang="ro-RO" sz="2000" smtClean="0">
                <a:latin typeface="Franklin Gothic Medium" pitchFamily="34" charset="0"/>
              </a:rPr>
              <a:t>ă</a:t>
            </a:r>
            <a:r>
              <a:rPr lang="en-US" sz="2000" smtClean="0">
                <a:latin typeface="Franklin Gothic Medium" pitchFamily="34" charset="0"/>
              </a:rPr>
              <a:t>n</a:t>
            </a:r>
            <a:r>
              <a:rPr lang="ro-RO" sz="2000" smtClean="0">
                <a:latin typeface="Franklin Gothic Medium" pitchFamily="34" charset="0"/>
              </a:rPr>
              <a:t>ă</a:t>
            </a:r>
            <a:r>
              <a:rPr lang="en-US" sz="2000" smtClean="0">
                <a:latin typeface="Franklin Gothic Medium" pitchFamily="34" charset="0"/>
              </a:rPr>
              <a:t>tate personalizat</a:t>
            </a:r>
            <a:r>
              <a:rPr lang="ro-RO" sz="2000" smtClean="0">
                <a:latin typeface="Franklin Gothic Medium" pitchFamily="34" charset="0"/>
              </a:rPr>
              <a:t>ă</a:t>
            </a:r>
            <a:endParaRPr lang="en-US" sz="2000" smtClean="0">
              <a:latin typeface="Franklin Gothic Medium" pitchFamily="34" charset="0"/>
            </a:endParaRPr>
          </a:p>
          <a:p>
            <a:pPr>
              <a:buFontTx/>
              <a:buChar char="-"/>
            </a:pPr>
            <a:r>
              <a:rPr lang="en-US" sz="2000" smtClean="0">
                <a:latin typeface="Franklin Gothic Medium" pitchFamily="34" charset="0"/>
              </a:rPr>
              <a:t>Tematica: PC7 Sanatate + </a:t>
            </a:r>
            <a:r>
              <a:rPr lang="en-US" sz="2000" smtClean="0">
                <a:solidFill>
                  <a:schemeClr val="accent2"/>
                </a:solidFill>
                <a:latin typeface="Franklin Gothic Medium" pitchFamily="34" charset="0"/>
              </a:rPr>
              <a:t>ICT – E-health</a:t>
            </a:r>
            <a:r>
              <a:rPr lang="en-US" sz="2000" smtClean="0">
                <a:latin typeface="Franklin Gothic Medium" pitchFamily="34" charset="0"/>
              </a:rPr>
              <a:t> </a:t>
            </a:r>
          </a:p>
          <a:p>
            <a:pPr>
              <a:buFontTx/>
              <a:buChar char="-"/>
            </a:pPr>
            <a:r>
              <a:rPr lang="en-US" sz="2000" smtClean="0">
                <a:latin typeface="Franklin Gothic Medium" pitchFamily="34" charset="0"/>
              </a:rPr>
              <a:t>Teme sub forma de </a:t>
            </a:r>
            <a:r>
              <a:rPr lang="en-US" sz="2000" smtClean="0">
                <a:solidFill>
                  <a:schemeClr val="accent2"/>
                </a:solidFill>
                <a:latin typeface="Franklin Gothic Medium" pitchFamily="34" charset="0"/>
              </a:rPr>
              <a:t>mini programe de cercetare ( problema, scop, impact estimat).</a:t>
            </a:r>
            <a:r>
              <a:rPr lang="en-US" sz="2000" smtClean="0">
                <a:latin typeface="Franklin Gothic Medium" pitchFamily="34" charset="0"/>
              </a:rPr>
              <a:t> 2 ani ( 2014-2015)</a:t>
            </a:r>
            <a:endParaRPr lang="en-US" sz="2000" smtClean="0">
              <a:solidFill>
                <a:schemeClr val="accent2"/>
              </a:solidFill>
              <a:latin typeface="Franklin Gothic Medium" pitchFamily="34" charset="0"/>
            </a:endParaRPr>
          </a:p>
          <a:p>
            <a:pPr>
              <a:buFontTx/>
              <a:buChar char="-"/>
            </a:pPr>
            <a:r>
              <a:rPr lang="en-US" sz="2000" smtClean="0">
                <a:latin typeface="Franklin Gothic Medium" pitchFamily="34" charset="0"/>
              </a:rPr>
              <a:t>Instrumente atractive ( inclusiv premii- aprox. 2 mil.EUR )</a:t>
            </a:r>
          </a:p>
          <a:p>
            <a:pPr>
              <a:buFontTx/>
              <a:buChar char="-"/>
            </a:pPr>
            <a:r>
              <a:rPr lang="en-US" sz="2000" smtClean="0">
                <a:latin typeface="Franklin Gothic Medium" pitchFamily="34" charset="0"/>
              </a:rPr>
              <a:t>Finan</a:t>
            </a:r>
            <a:r>
              <a:rPr lang="ro-RO" sz="2000" smtClean="0">
                <a:latin typeface="Franklin Gothic Medium" pitchFamily="34" charset="0"/>
              </a:rPr>
              <a:t>țare trialuri clinice ! </a:t>
            </a:r>
            <a:endParaRPr lang="en-US" sz="2000" smtClean="0">
              <a:latin typeface="Franklin Gothic Medium" pitchFamily="34" charset="0"/>
            </a:endParaRPr>
          </a:p>
          <a:p>
            <a:pPr>
              <a:buFontTx/>
              <a:buChar char="-"/>
            </a:pPr>
            <a:r>
              <a:rPr lang="en-US" sz="2000" smtClean="0">
                <a:solidFill>
                  <a:srgbClr val="0070C0"/>
                </a:solidFill>
                <a:latin typeface="Franklin Gothic Medium" pitchFamily="34" charset="0"/>
              </a:rPr>
              <a:t>Teme cu adresabilitate directa : IMM-uri si extinderea participării</a:t>
            </a:r>
            <a:endParaRPr lang="en-US" sz="2000" smtClean="0">
              <a:latin typeface="Franklin Gothic Medium" pitchFamily="34" charset="0"/>
            </a:endParaRPr>
          </a:p>
          <a:p>
            <a:pPr>
              <a:buFontTx/>
              <a:buChar char="-"/>
            </a:pPr>
            <a:endParaRPr lang="en-US" sz="2000" smtClean="0">
              <a:solidFill>
                <a:schemeClr val="accent2"/>
              </a:solidFill>
              <a:latin typeface="Franklin Gothic Medium" pitchFamily="34" charset="0"/>
            </a:endParaRPr>
          </a:p>
          <a:p>
            <a:pPr eaLnBrk="1" hangingPunct="1"/>
            <a:endParaRPr lang="en-US" sz="2800" smtClean="0">
              <a:solidFill>
                <a:schemeClr val="accent2"/>
              </a:solidFill>
              <a:latin typeface="Franklin Gothic Medium" pitchFamily="34" charset="0"/>
            </a:endParaRPr>
          </a:p>
        </p:txBody>
      </p:sp>
      <p:sp>
        <p:nvSpPr>
          <p:cNvPr id="17410" name="Rectangle 4"/>
          <p:cNvSpPr txBox="1">
            <a:spLocks noChangeArrowheads="1"/>
          </p:cNvSpPr>
          <p:nvPr/>
        </p:nvSpPr>
        <p:spPr bwMode="auto">
          <a:xfrm>
            <a:off x="457200" y="6096000"/>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17411" name="Picture 4" descr="Sigla MEN2.jpg"/>
          <p:cNvPicPr>
            <a:picLocks noChangeAspect="1"/>
          </p:cNvPicPr>
          <p:nvPr/>
        </p:nvPicPr>
        <p:blipFill>
          <a:blip r:embed="rId3"/>
          <a:srcRect/>
          <a:stretch>
            <a:fillRect/>
          </a:stretch>
        </p:blipFill>
        <p:spPr bwMode="auto">
          <a:xfrm>
            <a:off x="1447800" y="152400"/>
            <a:ext cx="1447800" cy="841375"/>
          </a:xfrm>
          <a:prstGeom prst="rect">
            <a:avLst/>
          </a:prstGeom>
          <a:noFill/>
          <a:ln w="9525">
            <a:noFill/>
            <a:miter lim="800000"/>
            <a:headEnd/>
            <a:tailEnd/>
          </a:ln>
        </p:spPr>
      </p:pic>
      <p:pic>
        <p:nvPicPr>
          <p:cNvPr id="17412" name="Picture 6" descr="drap_cmyk.jpg"/>
          <p:cNvPicPr>
            <a:picLocks noChangeAspect="1"/>
          </p:cNvPicPr>
          <p:nvPr/>
        </p:nvPicPr>
        <p:blipFill>
          <a:blip r:embed="rId4"/>
          <a:srcRect/>
          <a:stretch>
            <a:fillRect/>
          </a:stretch>
        </p:blipFill>
        <p:spPr bwMode="auto">
          <a:xfrm>
            <a:off x="0" y="152400"/>
            <a:ext cx="1143000" cy="758825"/>
          </a:xfrm>
          <a:prstGeom prst="rect">
            <a:avLst/>
          </a:prstGeom>
          <a:noFill/>
          <a:ln w="9525">
            <a:noFill/>
            <a:miter lim="800000"/>
            <a:headEnd/>
            <a:tailEnd/>
          </a:ln>
        </p:spPr>
      </p:pic>
      <p:sp>
        <p:nvSpPr>
          <p:cNvPr id="17413" name="Rectangle 6"/>
          <p:cNvSpPr>
            <a:spLocks noChangeArrowheads="1"/>
          </p:cNvSpPr>
          <p:nvPr/>
        </p:nvSpPr>
        <p:spPr bwMode="auto">
          <a:xfrm flipV="1">
            <a:off x="228600" y="1524000"/>
            <a:ext cx="7918450" cy="366713"/>
          </a:xfrm>
          <a:prstGeom prst="rect">
            <a:avLst/>
          </a:prstGeom>
          <a:noFill/>
          <a:ln w="9525">
            <a:noFill/>
            <a:miter lim="800000"/>
            <a:headEnd/>
            <a:tailEnd/>
          </a:ln>
        </p:spPr>
        <p:txBody>
          <a:bodyPr rot="10800000">
            <a:spAutoFit/>
          </a:bodyPr>
          <a:lstStyle/>
          <a:p>
            <a:endParaRPr lang="en-GB">
              <a:solidFill>
                <a:srgbClr val="FFFFFF"/>
              </a:solidFill>
            </a:endParaRPr>
          </a:p>
        </p:txBody>
      </p:sp>
      <p:sp>
        <p:nvSpPr>
          <p:cNvPr id="17414" name="Rectangle 7"/>
          <p:cNvSpPr>
            <a:spLocks noChangeArrowheads="1"/>
          </p:cNvSpPr>
          <p:nvPr/>
        </p:nvSpPr>
        <p:spPr bwMode="auto">
          <a:xfrm>
            <a:off x="228600" y="1219200"/>
            <a:ext cx="8915400" cy="579438"/>
          </a:xfrm>
          <a:prstGeom prst="rect">
            <a:avLst/>
          </a:prstGeom>
          <a:noFill/>
          <a:ln w="9525">
            <a:noFill/>
            <a:miter lim="800000"/>
            <a:headEnd/>
            <a:tailEnd/>
          </a:ln>
        </p:spPr>
        <p:txBody>
          <a:bodyPr>
            <a:spAutoFit/>
          </a:bodyPr>
          <a:lstStyle/>
          <a:p>
            <a:r>
              <a:rPr lang="en-GB" sz="3200" b="1">
                <a:solidFill>
                  <a:schemeClr val="accent2"/>
                </a:solidFill>
              </a:rPr>
              <a:t>De la PC7 </a:t>
            </a:r>
            <a:r>
              <a:rPr lang="en-GB" sz="3200">
                <a:solidFill>
                  <a:schemeClr val="accent2"/>
                </a:solidFill>
              </a:rPr>
              <a:t>S</a:t>
            </a:r>
            <a:r>
              <a:rPr lang="ro-RO" sz="3200">
                <a:solidFill>
                  <a:schemeClr val="accent2"/>
                </a:solidFill>
              </a:rPr>
              <a:t>ă</a:t>
            </a:r>
            <a:r>
              <a:rPr lang="en-GB" sz="3200">
                <a:solidFill>
                  <a:schemeClr val="accent2"/>
                </a:solidFill>
              </a:rPr>
              <a:t>n</a:t>
            </a:r>
            <a:r>
              <a:rPr lang="ro-RO" sz="3200">
                <a:solidFill>
                  <a:schemeClr val="accent2"/>
                </a:solidFill>
              </a:rPr>
              <a:t>ă</a:t>
            </a:r>
            <a:r>
              <a:rPr lang="en-GB" sz="3200">
                <a:solidFill>
                  <a:schemeClr val="accent2"/>
                </a:solidFill>
              </a:rPr>
              <a:t>tate</a:t>
            </a:r>
            <a:r>
              <a:rPr lang="en-GB" sz="3200" b="1">
                <a:solidFill>
                  <a:schemeClr val="accent2"/>
                </a:solidFill>
              </a:rPr>
              <a:t> la Orizont 2020 </a:t>
            </a:r>
            <a:r>
              <a:rPr lang="en-GB" sz="3200">
                <a:solidFill>
                  <a:schemeClr val="accent2"/>
                </a:solidFill>
              </a:rPr>
              <a:t>S</a:t>
            </a:r>
            <a:r>
              <a:rPr lang="ro-RO" sz="3200">
                <a:solidFill>
                  <a:schemeClr val="accent2"/>
                </a:solidFill>
              </a:rPr>
              <a:t>ă</a:t>
            </a:r>
            <a:r>
              <a:rPr lang="en-GB" sz="3200">
                <a:solidFill>
                  <a:schemeClr val="accent2"/>
                </a:solidFill>
              </a:rPr>
              <a:t>n</a:t>
            </a:r>
            <a:r>
              <a:rPr lang="ro-RO" sz="3200">
                <a:solidFill>
                  <a:schemeClr val="accent2"/>
                </a:solidFill>
              </a:rPr>
              <a:t>ă</a:t>
            </a:r>
            <a:r>
              <a:rPr lang="en-GB" sz="3200">
                <a:solidFill>
                  <a:schemeClr val="accent2"/>
                </a:solidFill>
              </a:rPr>
              <a:t>tate</a:t>
            </a:r>
            <a:r>
              <a:rPr lang="en-GB" sz="3200" b="1">
                <a:solidFill>
                  <a:schemeClr val="accent2"/>
                </a:solidFill>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p:cNvSpPr>
          <p:nvPr>
            <p:ph type="body" idx="4294967295"/>
          </p:nvPr>
        </p:nvSpPr>
        <p:spPr>
          <a:xfrm>
            <a:off x="457200" y="2362200"/>
            <a:ext cx="8686800" cy="3094038"/>
          </a:xfrm>
        </p:spPr>
        <p:txBody>
          <a:bodyPr/>
          <a:lstStyle/>
          <a:p>
            <a:pPr>
              <a:buFontTx/>
              <a:buChar char="-"/>
            </a:pPr>
            <a:r>
              <a:rPr lang="en-US" sz="2000" b="1" smtClean="0">
                <a:solidFill>
                  <a:schemeClr val="accent2"/>
                </a:solidFill>
                <a:latin typeface="Franklin Gothic Medium" pitchFamily="34" charset="0"/>
              </a:rPr>
              <a:t>Costurile aferente trialurilor clinice </a:t>
            </a:r>
            <a:r>
              <a:rPr lang="en-US" sz="2000" smtClean="0">
                <a:latin typeface="Franklin Gothic Medium" pitchFamily="34" charset="0"/>
              </a:rPr>
              <a:t> sunt eligibile ( sub form</a:t>
            </a:r>
            <a:r>
              <a:rPr lang="ro-RO" sz="2000" smtClean="0">
                <a:latin typeface="Franklin Gothic Medium" pitchFamily="34" charset="0"/>
              </a:rPr>
              <a:t>ă</a:t>
            </a:r>
            <a:r>
              <a:rPr lang="en-US" sz="2000" smtClean="0">
                <a:latin typeface="Franklin Gothic Medium" pitchFamily="34" charset="0"/>
              </a:rPr>
              <a:t> de unit</a:t>
            </a:r>
            <a:r>
              <a:rPr lang="ro-RO" sz="2000" smtClean="0">
                <a:latin typeface="Franklin Gothic Medium" pitchFamily="34" charset="0"/>
              </a:rPr>
              <a:t>ăț</a:t>
            </a:r>
            <a:r>
              <a:rPr lang="en-US" sz="2000" smtClean="0">
                <a:latin typeface="Franklin Gothic Medium" pitchFamily="34" charset="0"/>
              </a:rPr>
              <a:t>i de cost </a:t>
            </a:r>
            <a:r>
              <a:rPr lang="ro-RO" sz="2000" smtClean="0">
                <a:latin typeface="Franklin Gothic Medium" pitchFamily="34" charset="0"/>
              </a:rPr>
              <a:t>prin Decizia Comisiei Europene C(2014) 1393</a:t>
            </a:r>
            <a:r>
              <a:rPr lang="en-US" sz="2000" smtClean="0">
                <a:latin typeface="Franklin Gothic Medium" pitchFamily="34" charset="0"/>
              </a:rPr>
              <a:t>.</a:t>
            </a:r>
          </a:p>
          <a:p>
            <a:pPr>
              <a:buFontTx/>
              <a:buChar char="-"/>
            </a:pPr>
            <a:endParaRPr lang="en-US" sz="2000" smtClean="0">
              <a:latin typeface="Franklin Gothic Medium" pitchFamily="34" charset="0"/>
            </a:endParaRPr>
          </a:p>
          <a:p>
            <a:pPr>
              <a:buFontTx/>
              <a:buChar char="-"/>
            </a:pPr>
            <a:r>
              <a:rPr lang="en-US" sz="2000" b="1" smtClean="0">
                <a:solidFill>
                  <a:schemeClr val="accent2"/>
                </a:solidFill>
                <a:latin typeface="Franklin Gothic Medium" pitchFamily="34" charset="0"/>
              </a:rPr>
              <a:t>Entit</a:t>
            </a:r>
            <a:r>
              <a:rPr lang="ro-RO" sz="2000" b="1" smtClean="0">
                <a:solidFill>
                  <a:schemeClr val="accent2"/>
                </a:solidFill>
                <a:latin typeface="Franklin Gothic Medium" pitchFamily="34" charset="0"/>
              </a:rPr>
              <a:t>ăț</a:t>
            </a:r>
            <a:r>
              <a:rPr lang="en-US" sz="2000" b="1" smtClean="0">
                <a:solidFill>
                  <a:schemeClr val="accent2"/>
                </a:solidFill>
                <a:latin typeface="Franklin Gothic Medium" pitchFamily="34" charset="0"/>
              </a:rPr>
              <a:t>ile din SUA sunt eligibile pentru finan</a:t>
            </a:r>
            <a:r>
              <a:rPr lang="ro-RO" sz="2000" b="1" smtClean="0">
                <a:solidFill>
                  <a:schemeClr val="accent2"/>
                </a:solidFill>
                <a:latin typeface="Franklin Gothic Medium" pitchFamily="34" charset="0"/>
              </a:rPr>
              <a:t>ț</a:t>
            </a:r>
            <a:r>
              <a:rPr lang="en-US" sz="2000" b="1" smtClean="0">
                <a:solidFill>
                  <a:schemeClr val="accent2"/>
                </a:solidFill>
                <a:latin typeface="Franklin Gothic Medium" pitchFamily="34" charset="0"/>
              </a:rPr>
              <a:t>are</a:t>
            </a:r>
            <a:r>
              <a:rPr lang="en-US" sz="2000" smtClean="0">
                <a:latin typeface="Franklin Gothic Medium" pitchFamily="34" charset="0"/>
              </a:rPr>
              <a:t> in cadrul programului S</a:t>
            </a:r>
            <a:r>
              <a:rPr lang="ro-RO" sz="2000" smtClean="0">
                <a:latin typeface="Franklin Gothic Medium" pitchFamily="34" charset="0"/>
              </a:rPr>
              <a:t>ă</a:t>
            </a:r>
            <a:r>
              <a:rPr lang="en-US" sz="2000" smtClean="0">
                <a:latin typeface="Franklin Gothic Medium" pitchFamily="34" charset="0"/>
              </a:rPr>
              <a:t>n</a:t>
            </a:r>
            <a:r>
              <a:rPr lang="ro-RO" sz="2000" smtClean="0">
                <a:latin typeface="Franklin Gothic Medium" pitchFamily="34" charset="0"/>
              </a:rPr>
              <a:t>ă</a:t>
            </a:r>
            <a:r>
              <a:rPr lang="en-US" sz="2000" smtClean="0">
                <a:latin typeface="Franklin Gothic Medium" pitchFamily="34" charset="0"/>
              </a:rPr>
              <a:t>tate ( ca parte a acordului intre EC – Directia Sanatate si NIH ).</a:t>
            </a:r>
          </a:p>
          <a:p>
            <a:pPr>
              <a:buFontTx/>
              <a:buChar char="-"/>
            </a:pPr>
            <a:endParaRPr lang="en-US" sz="2000" smtClean="0">
              <a:latin typeface="Franklin Gothic Medium" pitchFamily="34" charset="0"/>
            </a:endParaRPr>
          </a:p>
          <a:p>
            <a:pPr>
              <a:buFontTx/>
              <a:buChar char="-"/>
            </a:pPr>
            <a:r>
              <a:rPr lang="en-US" sz="2000" smtClean="0">
                <a:latin typeface="Franklin Gothic Medium" pitchFamily="34" charset="0"/>
              </a:rPr>
              <a:t>Actiuni de cercetare si inovare si actiuni inovatoare -acord de consortiu preconditie a semnarii contractului cu EC !</a:t>
            </a:r>
          </a:p>
          <a:p>
            <a:pPr>
              <a:buFontTx/>
              <a:buChar char="-"/>
            </a:pPr>
            <a:endParaRPr lang="en-US" sz="2000" smtClean="0">
              <a:solidFill>
                <a:schemeClr val="accent2"/>
              </a:solidFill>
              <a:latin typeface="Franklin Gothic Medium" pitchFamily="34" charset="0"/>
            </a:endParaRPr>
          </a:p>
          <a:p>
            <a:pPr eaLnBrk="1" hangingPunct="1"/>
            <a:endParaRPr lang="en-US" sz="2000" smtClean="0">
              <a:solidFill>
                <a:schemeClr val="accent2"/>
              </a:solidFill>
              <a:latin typeface="Franklin Gothic Medium" pitchFamily="34" charset="0"/>
            </a:endParaRPr>
          </a:p>
        </p:txBody>
      </p:sp>
      <p:pic>
        <p:nvPicPr>
          <p:cNvPr id="19458" name="Picture 4" descr="Sigla MEN2.jpg"/>
          <p:cNvPicPr>
            <a:picLocks noChangeAspect="1"/>
          </p:cNvPicPr>
          <p:nvPr/>
        </p:nvPicPr>
        <p:blipFill>
          <a:blip r:embed="rId3"/>
          <a:srcRect/>
          <a:stretch>
            <a:fillRect/>
          </a:stretch>
        </p:blipFill>
        <p:spPr bwMode="auto">
          <a:xfrm>
            <a:off x="1447800" y="152400"/>
            <a:ext cx="1447800" cy="841375"/>
          </a:xfrm>
          <a:prstGeom prst="rect">
            <a:avLst/>
          </a:prstGeom>
          <a:noFill/>
          <a:ln w="9525">
            <a:noFill/>
            <a:miter lim="800000"/>
            <a:headEnd/>
            <a:tailEnd/>
          </a:ln>
        </p:spPr>
      </p:pic>
      <p:pic>
        <p:nvPicPr>
          <p:cNvPr id="19459" name="Picture 6" descr="drap_cmyk.jpg"/>
          <p:cNvPicPr>
            <a:picLocks noChangeAspect="1"/>
          </p:cNvPicPr>
          <p:nvPr/>
        </p:nvPicPr>
        <p:blipFill>
          <a:blip r:embed="rId4"/>
          <a:srcRect/>
          <a:stretch>
            <a:fillRect/>
          </a:stretch>
        </p:blipFill>
        <p:spPr bwMode="auto">
          <a:xfrm>
            <a:off x="0" y="152400"/>
            <a:ext cx="1143000" cy="758825"/>
          </a:xfrm>
          <a:prstGeom prst="rect">
            <a:avLst/>
          </a:prstGeom>
          <a:noFill/>
          <a:ln w="9525">
            <a:noFill/>
            <a:miter lim="800000"/>
            <a:headEnd/>
            <a:tailEnd/>
          </a:ln>
        </p:spPr>
      </p:pic>
      <p:sp>
        <p:nvSpPr>
          <p:cNvPr id="19460" name="Rectangle 6"/>
          <p:cNvSpPr>
            <a:spLocks noChangeArrowheads="1"/>
          </p:cNvSpPr>
          <p:nvPr/>
        </p:nvSpPr>
        <p:spPr bwMode="auto">
          <a:xfrm flipV="1">
            <a:off x="228600" y="1524000"/>
            <a:ext cx="7918450" cy="366713"/>
          </a:xfrm>
          <a:prstGeom prst="rect">
            <a:avLst/>
          </a:prstGeom>
          <a:noFill/>
          <a:ln w="9525">
            <a:noFill/>
            <a:miter lim="800000"/>
            <a:headEnd/>
            <a:tailEnd/>
          </a:ln>
        </p:spPr>
        <p:txBody>
          <a:bodyPr rot="10800000">
            <a:spAutoFit/>
          </a:bodyPr>
          <a:lstStyle/>
          <a:p>
            <a:endParaRPr lang="en-GB">
              <a:solidFill>
                <a:srgbClr val="FFFFFF"/>
              </a:solidFill>
            </a:endParaRPr>
          </a:p>
        </p:txBody>
      </p:sp>
      <p:sp>
        <p:nvSpPr>
          <p:cNvPr id="19461" name="Rectangle 7"/>
          <p:cNvSpPr>
            <a:spLocks noChangeArrowheads="1"/>
          </p:cNvSpPr>
          <p:nvPr/>
        </p:nvSpPr>
        <p:spPr bwMode="auto">
          <a:xfrm>
            <a:off x="228600" y="1219200"/>
            <a:ext cx="8915400" cy="579438"/>
          </a:xfrm>
          <a:prstGeom prst="rect">
            <a:avLst/>
          </a:prstGeom>
          <a:noFill/>
          <a:ln w="9525">
            <a:noFill/>
            <a:miter lim="800000"/>
            <a:headEnd/>
            <a:tailEnd/>
          </a:ln>
        </p:spPr>
        <p:txBody>
          <a:bodyPr>
            <a:spAutoFit/>
          </a:bodyPr>
          <a:lstStyle/>
          <a:p>
            <a:r>
              <a:rPr lang="en-GB" sz="3200" b="1">
                <a:solidFill>
                  <a:schemeClr val="accent2"/>
                </a:solidFill>
              </a:rPr>
              <a:t>Orizont 2020 </a:t>
            </a:r>
            <a:r>
              <a:rPr lang="en-GB" sz="3200">
                <a:solidFill>
                  <a:schemeClr val="accent2"/>
                </a:solidFill>
              </a:rPr>
              <a:t>S</a:t>
            </a:r>
            <a:r>
              <a:rPr lang="ro-RO" sz="3200">
                <a:solidFill>
                  <a:schemeClr val="accent2"/>
                </a:solidFill>
              </a:rPr>
              <a:t>ă</a:t>
            </a:r>
            <a:r>
              <a:rPr lang="en-GB" sz="3200">
                <a:solidFill>
                  <a:schemeClr val="accent2"/>
                </a:solidFill>
              </a:rPr>
              <a:t>n</a:t>
            </a:r>
            <a:r>
              <a:rPr lang="ro-RO" sz="3200">
                <a:solidFill>
                  <a:schemeClr val="accent2"/>
                </a:solidFill>
              </a:rPr>
              <a:t>ă</a:t>
            </a:r>
            <a:r>
              <a:rPr lang="en-GB" sz="3200">
                <a:solidFill>
                  <a:schemeClr val="accent2"/>
                </a:solidFill>
              </a:rPr>
              <a:t>tate</a:t>
            </a:r>
            <a:r>
              <a:rPr lang="en-GB" sz="3200" b="1">
                <a:solidFill>
                  <a:schemeClr val="accent2"/>
                </a:solidFill>
              </a:rPr>
              <a:t>  - particularit</a:t>
            </a:r>
            <a:r>
              <a:rPr lang="ro-RO" sz="3200" b="1">
                <a:solidFill>
                  <a:schemeClr val="accent2"/>
                </a:solidFill>
              </a:rPr>
              <a:t>ăț</a:t>
            </a:r>
            <a:r>
              <a:rPr lang="en-GB" sz="3200" b="1">
                <a:solidFill>
                  <a:schemeClr val="accent2"/>
                </a:solidFill>
              </a:rPr>
              <a:t>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p:cNvSpPr>
          <p:nvPr>
            <p:ph type="body" idx="4294967295"/>
          </p:nvPr>
        </p:nvSpPr>
        <p:spPr>
          <a:xfrm>
            <a:off x="457200" y="2362200"/>
            <a:ext cx="8686800" cy="3094038"/>
          </a:xfrm>
        </p:spPr>
        <p:txBody>
          <a:bodyPr/>
          <a:lstStyle/>
          <a:p>
            <a:pPr>
              <a:buFontTx/>
              <a:buChar char="-"/>
              <a:defRPr/>
            </a:pPr>
            <a:r>
              <a:rPr lang="ro-RO" sz="2000" dirty="0" smtClean="0">
                <a:solidFill>
                  <a:schemeClr val="accent2"/>
                </a:solidFill>
                <a:latin typeface="Franklin Gothic Medium" pitchFamily="34" charset="0"/>
              </a:rPr>
              <a:t>- finanțare pentru orice tip de studiu clinic- C(2014) 1393</a:t>
            </a:r>
            <a:r>
              <a:rPr lang="ro-RO" sz="2000" dirty="0" smtClean="0">
                <a:solidFill>
                  <a:schemeClr val="tx1"/>
                </a:solidFill>
                <a:latin typeface="Franklin Gothic Medium" pitchFamily="34" charset="0"/>
              </a:rPr>
              <a:t>–indiferent de </a:t>
            </a:r>
            <a:r>
              <a:rPr lang="en-US" sz="2000" dirty="0" smtClean="0">
                <a:solidFill>
                  <a:schemeClr val="tx1"/>
                </a:solidFill>
                <a:latin typeface="Franklin Gothic Medium" pitchFamily="34" charset="0"/>
              </a:rPr>
              <a:t>:</a:t>
            </a:r>
            <a:endParaRPr lang="ro-RO" sz="2000" dirty="0" smtClean="0">
              <a:solidFill>
                <a:schemeClr val="tx1"/>
              </a:solidFill>
              <a:latin typeface="Franklin Gothic Medium" pitchFamily="34" charset="0"/>
            </a:endParaRPr>
          </a:p>
          <a:p>
            <a:pPr>
              <a:buFontTx/>
              <a:buChar char="-"/>
              <a:defRPr/>
            </a:pPr>
            <a:r>
              <a:rPr lang="ro-RO" sz="2000" dirty="0" smtClean="0">
                <a:solidFill>
                  <a:schemeClr val="tx1"/>
                </a:solidFill>
                <a:latin typeface="Franklin Gothic Medium" pitchFamily="34" charset="0"/>
              </a:rPr>
              <a:t>  metodologie (studiu observațional, intervențional,randomizat etc.), </a:t>
            </a:r>
          </a:p>
          <a:p>
            <a:pPr>
              <a:buFontTx/>
              <a:buChar char="-"/>
              <a:defRPr/>
            </a:pPr>
            <a:r>
              <a:rPr lang="ro-RO" sz="2000" dirty="0" smtClean="0">
                <a:solidFill>
                  <a:schemeClr val="tx1"/>
                </a:solidFill>
                <a:latin typeface="Franklin Gothic Medium" pitchFamily="34" charset="0"/>
              </a:rPr>
              <a:t>  tip de intervenție,</a:t>
            </a:r>
          </a:p>
          <a:p>
            <a:pPr>
              <a:buFontTx/>
              <a:buChar char="-"/>
              <a:defRPr/>
            </a:pPr>
            <a:r>
              <a:rPr lang="ro-RO" sz="2000" dirty="0" smtClean="0">
                <a:solidFill>
                  <a:schemeClr val="tx1"/>
                </a:solidFill>
                <a:latin typeface="Franklin Gothic Medium" pitchFamily="34" charset="0"/>
              </a:rPr>
              <a:t> </a:t>
            </a:r>
            <a:r>
              <a:rPr lang="en-US" sz="2000" dirty="0" smtClean="0">
                <a:solidFill>
                  <a:schemeClr val="tx1"/>
                </a:solidFill>
                <a:latin typeface="Franklin Gothic Medium" pitchFamily="34" charset="0"/>
              </a:rPr>
              <a:t> </a:t>
            </a:r>
            <a:r>
              <a:rPr lang="ro-RO" sz="2000" dirty="0" smtClean="0">
                <a:solidFill>
                  <a:schemeClr val="tx1"/>
                </a:solidFill>
                <a:latin typeface="Franklin Gothic Medium" pitchFamily="34" charset="0"/>
              </a:rPr>
              <a:t>faza </a:t>
            </a:r>
            <a:r>
              <a:rPr lang="en-US" sz="2000" dirty="0" smtClean="0">
                <a:solidFill>
                  <a:schemeClr val="tx1"/>
                </a:solidFill>
                <a:latin typeface="Franklin Gothic Medium" pitchFamily="34" charset="0"/>
              </a:rPr>
              <a:t> </a:t>
            </a:r>
            <a:r>
              <a:rPr lang="ro-RO" sz="2000" dirty="0" smtClean="0">
                <a:solidFill>
                  <a:schemeClr val="tx1"/>
                </a:solidFill>
                <a:latin typeface="Franklin Gothic Medium" pitchFamily="34" charset="0"/>
              </a:rPr>
              <a:t>studiului clinic</a:t>
            </a:r>
            <a:r>
              <a:rPr lang="en-US" sz="2000" dirty="0" smtClean="0">
                <a:solidFill>
                  <a:schemeClr val="tx1"/>
                </a:solidFill>
                <a:latin typeface="Franklin Gothic Medium" pitchFamily="34" charset="0"/>
              </a:rPr>
              <a:t> </a:t>
            </a:r>
            <a:r>
              <a:rPr lang="ro-RO" sz="2000" dirty="0" smtClean="0">
                <a:solidFill>
                  <a:schemeClr val="tx1"/>
                </a:solidFill>
                <a:latin typeface="Franklin Gothic Medium" pitchFamily="34" charset="0"/>
              </a:rPr>
              <a:t>( faza 0-4).</a:t>
            </a:r>
          </a:p>
          <a:p>
            <a:pPr>
              <a:buFontTx/>
              <a:buChar char="-"/>
              <a:defRPr/>
            </a:pPr>
            <a:endParaRPr lang="ro-RO" sz="2000" dirty="0">
              <a:solidFill>
                <a:schemeClr val="tx1"/>
              </a:solidFill>
              <a:latin typeface="Franklin Gothic Medium" pitchFamily="34" charset="0"/>
            </a:endParaRPr>
          </a:p>
          <a:p>
            <a:pPr>
              <a:buFontTx/>
              <a:buChar char="-"/>
              <a:defRPr/>
            </a:pPr>
            <a:r>
              <a:rPr lang="ro-RO" sz="2000" dirty="0" smtClean="0">
                <a:solidFill>
                  <a:schemeClr val="tx1"/>
                </a:solidFill>
                <a:latin typeface="Franklin Gothic Medium" pitchFamily="34" charset="0"/>
              </a:rPr>
              <a:t>- nr de entități care participă la studii clinice nu este limitat /proiect (subcontractori, părți terțe ). Parteneri  indicați</a:t>
            </a:r>
            <a:r>
              <a:rPr lang="en-US" sz="2000" dirty="0" smtClean="0">
                <a:solidFill>
                  <a:schemeClr val="tx1"/>
                </a:solidFill>
                <a:latin typeface="Franklin Gothic Medium" pitchFamily="34" charset="0"/>
              </a:rPr>
              <a:t>:</a:t>
            </a:r>
            <a:r>
              <a:rPr lang="ro-RO" sz="2000" dirty="0" smtClean="0">
                <a:solidFill>
                  <a:schemeClr val="tx1"/>
                </a:solidFill>
                <a:latin typeface="Franklin Gothic Medium" pitchFamily="34" charset="0"/>
              </a:rPr>
              <a:t> re</a:t>
            </a:r>
            <a:r>
              <a:rPr lang="ro-RO" sz="2000" dirty="0">
                <a:solidFill>
                  <a:schemeClr val="tx1"/>
                </a:solidFill>
                <a:latin typeface="Franklin Gothic Medium" pitchFamily="34" charset="0"/>
              </a:rPr>
              <a:t>ț</a:t>
            </a:r>
            <a:r>
              <a:rPr lang="ro-RO" sz="2000" dirty="0" smtClean="0">
                <a:solidFill>
                  <a:schemeClr val="tx1"/>
                </a:solidFill>
                <a:latin typeface="Franklin Gothic Medium" pitchFamily="34" charset="0"/>
              </a:rPr>
              <a:t>eaua ECRIN .</a:t>
            </a:r>
          </a:p>
          <a:p>
            <a:pPr>
              <a:buFontTx/>
              <a:buChar char="-"/>
              <a:defRPr/>
            </a:pPr>
            <a:r>
              <a:rPr lang="ro-RO" sz="2000" dirty="0" smtClean="0">
                <a:solidFill>
                  <a:schemeClr val="tx1"/>
                </a:solidFill>
                <a:latin typeface="Franklin Gothic Medium" pitchFamily="34" charset="0"/>
              </a:rPr>
              <a:t>- informațiile pentru studiile clinice- template disponibil</a:t>
            </a:r>
          </a:p>
          <a:p>
            <a:pPr>
              <a:buFontTx/>
              <a:buChar char="-"/>
              <a:defRPr/>
            </a:pPr>
            <a:endParaRPr lang="ro-RO" sz="2000" dirty="0" smtClean="0">
              <a:solidFill>
                <a:schemeClr val="tx1"/>
              </a:solidFill>
              <a:latin typeface="Franklin Gothic Medium" pitchFamily="34" charset="0"/>
            </a:endParaRPr>
          </a:p>
          <a:p>
            <a:pPr>
              <a:buFontTx/>
              <a:buChar char="-"/>
              <a:defRPr/>
            </a:pPr>
            <a:endParaRPr lang="en-US" sz="2000" dirty="0" smtClean="0">
              <a:solidFill>
                <a:schemeClr val="tx1"/>
              </a:solidFill>
              <a:latin typeface="Franklin Gothic Medium" pitchFamily="34" charset="0"/>
            </a:endParaRPr>
          </a:p>
          <a:p>
            <a:pPr marL="0" indent="0" eaLnBrk="1" hangingPunct="1">
              <a:buFont typeface="Wingdings 2" pitchFamily="18" charset="2"/>
              <a:buNone/>
              <a:defRPr/>
            </a:pPr>
            <a:endParaRPr lang="en-US" sz="2000" dirty="0" smtClean="0">
              <a:solidFill>
                <a:schemeClr val="accent2"/>
              </a:solidFill>
              <a:latin typeface="Franklin Gothic Medium" pitchFamily="34" charset="0"/>
            </a:endParaRPr>
          </a:p>
        </p:txBody>
      </p:sp>
      <p:sp>
        <p:nvSpPr>
          <p:cNvPr id="21506" name="Rectangle 4"/>
          <p:cNvSpPr txBox="1">
            <a:spLocks noChangeArrowheads="1"/>
          </p:cNvSpPr>
          <p:nvPr/>
        </p:nvSpPr>
        <p:spPr bwMode="auto">
          <a:xfrm>
            <a:off x="457200" y="6096000"/>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21507" name="Picture 4" descr="Sigla MEN2.jpg"/>
          <p:cNvPicPr>
            <a:picLocks noChangeAspect="1"/>
          </p:cNvPicPr>
          <p:nvPr/>
        </p:nvPicPr>
        <p:blipFill>
          <a:blip r:embed="rId3"/>
          <a:srcRect/>
          <a:stretch>
            <a:fillRect/>
          </a:stretch>
        </p:blipFill>
        <p:spPr bwMode="auto">
          <a:xfrm>
            <a:off x="1447800" y="152400"/>
            <a:ext cx="1447800" cy="841375"/>
          </a:xfrm>
          <a:prstGeom prst="rect">
            <a:avLst/>
          </a:prstGeom>
          <a:noFill/>
          <a:ln w="9525">
            <a:noFill/>
            <a:miter lim="800000"/>
            <a:headEnd/>
            <a:tailEnd/>
          </a:ln>
        </p:spPr>
      </p:pic>
      <p:pic>
        <p:nvPicPr>
          <p:cNvPr id="21508" name="Picture 6" descr="drap_cmyk.jpg"/>
          <p:cNvPicPr>
            <a:picLocks noChangeAspect="1"/>
          </p:cNvPicPr>
          <p:nvPr/>
        </p:nvPicPr>
        <p:blipFill>
          <a:blip r:embed="rId4"/>
          <a:srcRect/>
          <a:stretch>
            <a:fillRect/>
          </a:stretch>
        </p:blipFill>
        <p:spPr bwMode="auto">
          <a:xfrm>
            <a:off x="0" y="152400"/>
            <a:ext cx="1143000" cy="758825"/>
          </a:xfrm>
          <a:prstGeom prst="rect">
            <a:avLst/>
          </a:prstGeom>
          <a:noFill/>
          <a:ln w="9525">
            <a:noFill/>
            <a:miter lim="800000"/>
            <a:headEnd/>
            <a:tailEnd/>
          </a:ln>
        </p:spPr>
      </p:pic>
      <p:sp>
        <p:nvSpPr>
          <p:cNvPr id="21509" name="Rectangle 6"/>
          <p:cNvSpPr>
            <a:spLocks noChangeArrowheads="1"/>
          </p:cNvSpPr>
          <p:nvPr/>
        </p:nvSpPr>
        <p:spPr bwMode="auto">
          <a:xfrm flipV="1">
            <a:off x="228600" y="1524000"/>
            <a:ext cx="7918450" cy="366713"/>
          </a:xfrm>
          <a:prstGeom prst="rect">
            <a:avLst/>
          </a:prstGeom>
          <a:noFill/>
          <a:ln w="9525">
            <a:noFill/>
            <a:miter lim="800000"/>
            <a:headEnd/>
            <a:tailEnd/>
          </a:ln>
        </p:spPr>
        <p:txBody>
          <a:bodyPr rot="10800000">
            <a:spAutoFit/>
          </a:bodyPr>
          <a:lstStyle/>
          <a:p>
            <a:endParaRPr lang="en-GB">
              <a:solidFill>
                <a:srgbClr val="FFFFFF"/>
              </a:solidFill>
            </a:endParaRPr>
          </a:p>
        </p:txBody>
      </p:sp>
      <p:sp>
        <p:nvSpPr>
          <p:cNvPr id="21510" name="Rectangle 7"/>
          <p:cNvSpPr>
            <a:spLocks noChangeArrowheads="1"/>
          </p:cNvSpPr>
          <p:nvPr/>
        </p:nvSpPr>
        <p:spPr bwMode="auto">
          <a:xfrm>
            <a:off x="228600" y="1219200"/>
            <a:ext cx="8915400" cy="584200"/>
          </a:xfrm>
          <a:prstGeom prst="rect">
            <a:avLst/>
          </a:prstGeom>
          <a:noFill/>
          <a:ln w="9525">
            <a:noFill/>
            <a:miter lim="800000"/>
            <a:headEnd/>
            <a:tailEnd/>
          </a:ln>
        </p:spPr>
        <p:txBody>
          <a:bodyPr>
            <a:spAutoFit/>
          </a:bodyPr>
          <a:lstStyle/>
          <a:p>
            <a:r>
              <a:rPr lang="ro-RO" sz="3200">
                <a:solidFill>
                  <a:schemeClr val="accent2"/>
                </a:solidFill>
                <a:latin typeface="Franklin Gothic Medium" pitchFamily="34" charset="0"/>
              </a:rPr>
              <a:t>Costuri aferente trialurilor clinice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p:cNvSpPr>
          <p:nvPr>
            <p:ph type="body" idx="4294967295"/>
          </p:nvPr>
        </p:nvSpPr>
        <p:spPr>
          <a:xfrm>
            <a:off x="457200" y="2362200"/>
            <a:ext cx="8686800" cy="3094038"/>
          </a:xfrm>
        </p:spPr>
        <p:txBody>
          <a:bodyPr/>
          <a:lstStyle/>
          <a:p>
            <a:pPr>
              <a:lnSpc>
                <a:spcPct val="80000"/>
              </a:lnSpc>
            </a:pPr>
            <a:endParaRPr lang="en-US" sz="1800" smtClean="0"/>
          </a:p>
          <a:p>
            <a:pPr algn="just">
              <a:lnSpc>
                <a:spcPct val="80000"/>
              </a:lnSpc>
            </a:pPr>
            <a:r>
              <a:rPr lang="vi-VN" sz="2000" smtClean="0">
                <a:solidFill>
                  <a:schemeClr val="accent2"/>
                </a:solidFill>
              </a:rPr>
              <a:t>♦ </a:t>
            </a:r>
            <a:r>
              <a:rPr lang="vi-VN" sz="2000" smtClean="0">
                <a:solidFill>
                  <a:schemeClr val="tx1"/>
                </a:solidFill>
              </a:rPr>
              <a:t>instrumentul pentru IMM-uri – pentru care, bugetul este alocat in LEITs si </a:t>
            </a:r>
            <a:r>
              <a:rPr lang="ro-RO" sz="2000" smtClean="0">
                <a:solidFill>
                  <a:schemeClr val="tx1"/>
                </a:solidFill>
              </a:rPr>
              <a:t> </a:t>
            </a:r>
            <a:r>
              <a:rPr lang="vi-VN" sz="2000" smtClean="0">
                <a:solidFill>
                  <a:schemeClr val="tx1"/>
                </a:solidFill>
              </a:rPr>
              <a:t> Provocari Societale; </a:t>
            </a:r>
            <a:endParaRPr lang="ro-RO" sz="2000" smtClean="0">
              <a:solidFill>
                <a:schemeClr val="tx1"/>
              </a:solidFill>
            </a:endParaRPr>
          </a:p>
          <a:p>
            <a:pPr algn="just">
              <a:lnSpc>
                <a:spcPct val="80000"/>
              </a:lnSpc>
            </a:pPr>
            <a:r>
              <a:rPr lang="vi-VN" sz="2000" smtClean="0">
                <a:solidFill>
                  <a:schemeClr val="tx1"/>
                </a:solidFill>
              </a:rPr>
              <a:t>♦ initiativele EUREKA si Eurostars - prin care se finanteaza proiectele internaţionale  </a:t>
            </a:r>
            <a:endParaRPr lang="ro-RO" sz="2000" smtClean="0">
              <a:solidFill>
                <a:schemeClr val="tx1"/>
              </a:solidFill>
            </a:endParaRPr>
          </a:p>
          <a:p>
            <a:pPr algn="just">
              <a:lnSpc>
                <a:spcPct val="80000"/>
              </a:lnSpc>
            </a:pPr>
            <a:r>
              <a:rPr lang="vi-VN" sz="2000" b="1" smtClean="0">
                <a:solidFill>
                  <a:schemeClr val="accent2"/>
                </a:solidFill>
              </a:rPr>
              <a:t> Obiectivele noului instrument pentru IMM-uri: </a:t>
            </a:r>
          </a:p>
          <a:p>
            <a:pPr algn="just">
              <a:lnSpc>
                <a:spcPct val="80000"/>
              </a:lnSpc>
            </a:pPr>
            <a:r>
              <a:rPr lang="vi-VN" sz="2000" smtClean="0">
                <a:solidFill>
                  <a:schemeClr val="accent2"/>
                </a:solidFill>
              </a:rPr>
              <a:t> </a:t>
            </a:r>
            <a:r>
              <a:rPr lang="vi-VN" sz="2000" smtClean="0">
                <a:solidFill>
                  <a:schemeClr val="tx1"/>
                </a:solidFill>
              </a:rPr>
              <a:t>- de a atrage o mai largă participare a IMM-urilor în ORIZONT 2020; </a:t>
            </a:r>
            <a:endParaRPr lang="ro-RO" sz="2000" smtClean="0">
              <a:solidFill>
                <a:schemeClr val="tx1"/>
              </a:solidFill>
            </a:endParaRPr>
          </a:p>
          <a:p>
            <a:pPr algn="just">
              <a:lnSpc>
                <a:spcPct val="80000"/>
              </a:lnSpc>
            </a:pPr>
            <a:r>
              <a:rPr lang="vi-VN" sz="2000" smtClean="0">
                <a:solidFill>
                  <a:schemeClr val="tx1"/>
                </a:solidFill>
              </a:rPr>
              <a:t> - să sprijine o gamă mai largă de activităţi inovative; </a:t>
            </a:r>
          </a:p>
          <a:p>
            <a:pPr algn="just">
              <a:lnSpc>
                <a:spcPct val="80000"/>
              </a:lnSpc>
            </a:pPr>
            <a:r>
              <a:rPr lang="vi-VN" sz="2000" smtClean="0">
                <a:solidFill>
                  <a:schemeClr val="tx1"/>
                </a:solidFill>
              </a:rPr>
              <a:t> - să ajute la creşterea impactului economic al proiectelor finanţate, prin abordări de genul: focalizare pe companii şi abordare orientată spre piaţă. </a:t>
            </a:r>
            <a:endParaRPr lang="ro-RO" sz="2000" smtClean="0">
              <a:solidFill>
                <a:schemeClr val="tx1"/>
              </a:solidFill>
            </a:endParaRPr>
          </a:p>
        </p:txBody>
      </p:sp>
      <p:sp>
        <p:nvSpPr>
          <p:cNvPr id="23554" name="Rectangle 4"/>
          <p:cNvSpPr txBox="1">
            <a:spLocks noChangeArrowheads="1"/>
          </p:cNvSpPr>
          <p:nvPr/>
        </p:nvSpPr>
        <p:spPr bwMode="auto">
          <a:xfrm>
            <a:off x="457200" y="6124575"/>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23555" name="Picture 4" descr="Sigla MEN2.jpg"/>
          <p:cNvPicPr>
            <a:picLocks noChangeAspect="1"/>
          </p:cNvPicPr>
          <p:nvPr/>
        </p:nvPicPr>
        <p:blipFill>
          <a:blip r:embed="rId3"/>
          <a:srcRect/>
          <a:stretch>
            <a:fillRect/>
          </a:stretch>
        </p:blipFill>
        <p:spPr bwMode="auto">
          <a:xfrm>
            <a:off x="1524000" y="103188"/>
            <a:ext cx="1447800" cy="841375"/>
          </a:xfrm>
          <a:prstGeom prst="rect">
            <a:avLst/>
          </a:prstGeom>
          <a:noFill/>
          <a:ln w="9525">
            <a:noFill/>
            <a:miter lim="800000"/>
            <a:headEnd/>
            <a:tailEnd/>
          </a:ln>
        </p:spPr>
      </p:pic>
      <p:pic>
        <p:nvPicPr>
          <p:cNvPr id="23556" name="Picture 6" descr="drap_cmyk.jpg"/>
          <p:cNvPicPr>
            <a:picLocks noChangeAspect="1"/>
          </p:cNvPicPr>
          <p:nvPr/>
        </p:nvPicPr>
        <p:blipFill>
          <a:blip r:embed="rId4"/>
          <a:srcRect/>
          <a:stretch>
            <a:fillRect/>
          </a:stretch>
        </p:blipFill>
        <p:spPr bwMode="auto">
          <a:xfrm>
            <a:off x="152400" y="152400"/>
            <a:ext cx="1143000" cy="758825"/>
          </a:xfrm>
          <a:prstGeom prst="rect">
            <a:avLst/>
          </a:prstGeom>
          <a:noFill/>
          <a:ln w="9525">
            <a:noFill/>
            <a:miter lim="800000"/>
            <a:headEnd/>
            <a:tailEnd/>
          </a:ln>
        </p:spPr>
      </p:pic>
      <p:sp>
        <p:nvSpPr>
          <p:cNvPr id="23557" name="Rectangle 6"/>
          <p:cNvSpPr>
            <a:spLocks noChangeArrowheads="1"/>
          </p:cNvSpPr>
          <p:nvPr/>
        </p:nvSpPr>
        <p:spPr bwMode="auto">
          <a:xfrm flipV="1">
            <a:off x="612775" y="1497013"/>
            <a:ext cx="7918450" cy="579437"/>
          </a:xfrm>
          <a:prstGeom prst="rect">
            <a:avLst/>
          </a:prstGeom>
          <a:noFill/>
          <a:ln w="9525">
            <a:noFill/>
            <a:miter lim="800000"/>
            <a:headEnd/>
            <a:tailEnd/>
          </a:ln>
        </p:spPr>
        <p:txBody>
          <a:bodyPr rot="10800000">
            <a:spAutoFit/>
          </a:bodyPr>
          <a:lstStyle/>
          <a:p>
            <a:r>
              <a:rPr lang="ro-RO" sz="3200" b="1">
                <a:solidFill>
                  <a:schemeClr val="accent2"/>
                </a:solidFill>
              </a:rPr>
              <a:t>IMM-urile și inovarea </a:t>
            </a:r>
            <a:endParaRPr lang="en-GB" sz="3200">
              <a:solidFill>
                <a:schemeClr val="accent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Grp="1"/>
          </p:cNvSpPr>
          <p:nvPr>
            <p:ph type="body" idx="4294967295"/>
          </p:nvPr>
        </p:nvSpPr>
        <p:spPr>
          <a:xfrm>
            <a:off x="457200" y="2362200"/>
            <a:ext cx="8686800" cy="3094038"/>
          </a:xfrm>
        </p:spPr>
        <p:txBody>
          <a:bodyPr/>
          <a:lstStyle/>
          <a:p>
            <a:pPr algn="just"/>
            <a:r>
              <a:rPr lang="vi-VN" sz="2000" smtClean="0">
                <a:latin typeface="Arial" charset="0"/>
                <a:cs typeface="Arial" charset="0"/>
              </a:rPr>
              <a:t>Eligibile pentru această schemă de finanțare sunt </a:t>
            </a:r>
            <a:r>
              <a:rPr lang="vi-VN" sz="2000" u="sng" smtClean="0">
                <a:latin typeface="Arial" charset="0"/>
                <a:cs typeface="Arial" charset="0"/>
              </a:rPr>
              <a:t>doar IMM-urile</a:t>
            </a:r>
            <a:r>
              <a:rPr lang="vi-VN" sz="2000" smtClean="0">
                <a:latin typeface="Arial" charset="0"/>
                <a:cs typeface="Arial" charset="0"/>
              </a:rPr>
              <a:t>. Acestea sunt</a:t>
            </a:r>
            <a:r>
              <a:rPr lang="ro-RO" sz="2000" smtClean="0">
                <a:latin typeface="Arial" charset="0"/>
                <a:cs typeface="Arial" charset="0"/>
              </a:rPr>
              <a:t> </a:t>
            </a:r>
            <a:r>
              <a:rPr lang="it-IT" sz="2000" smtClean="0">
                <a:latin typeface="Arial" charset="0"/>
                <a:cs typeface="Arial" charset="0"/>
              </a:rPr>
              <a:t>cele care vor decide stabilirea cadrului de cooperare strategic cu alți parteneri.</a:t>
            </a:r>
          </a:p>
          <a:p>
            <a:pPr algn="just"/>
            <a:r>
              <a:rPr lang="it-IT" sz="2000" b="1" smtClean="0">
                <a:latin typeface="Arial" charset="0"/>
                <a:cs typeface="Arial" charset="0"/>
              </a:rPr>
              <a:t> </a:t>
            </a:r>
            <a:r>
              <a:rPr lang="it-IT" sz="2000" u="sng" smtClean="0">
                <a:latin typeface="Arial" charset="0"/>
                <a:cs typeface="Arial" charset="0"/>
              </a:rPr>
              <a:t>Instrumentul pentru IMM va acoperi oricare domeniu al științei, tehnologiei și</a:t>
            </a:r>
            <a:r>
              <a:rPr lang="ro-RO" sz="2000" u="sng" smtClean="0">
                <a:latin typeface="Arial" charset="0"/>
                <a:cs typeface="Arial" charset="0"/>
              </a:rPr>
              <a:t> </a:t>
            </a:r>
            <a:r>
              <a:rPr lang="vi-VN" sz="2000" u="sng" smtClean="0">
                <a:latin typeface="Arial" charset="0"/>
                <a:cs typeface="Arial" charset="0"/>
              </a:rPr>
              <a:t>inovării, bazat pe o abordare </a:t>
            </a:r>
            <a:r>
              <a:rPr lang="vi-VN" sz="2000" i="1" u="sng" smtClean="0">
                <a:latin typeface="Arial" charset="0"/>
                <a:cs typeface="Arial" charset="0"/>
              </a:rPr>
              <a:t>bottom-up</a:t>
            </a:r>
            <a:r>
              <a:rPr lang="vi-VN" sz="2000" u="sng" smtClean="0">
                <a:latin typeface="Arial" charset="0"/>
                <a:cs typeface="Arial" charset="0"/>
              </a:rPr>
              <a:t>, cu condiția ca acest domeniu să se</a:t>
            </a:r>
            <a:r>
              <a:rPr lang="ro-RO" sz="2000" u="sng" smtClean="0">
                <a:latin typeface="Arial" charset="0"/>
                <a:cs typeface="Arial" charset="0"/>
              </a:rPr>
              <a:t> </a:t>
            </a:r>
            <a:r>
              <a:rPr lang="vi-VN" sz="2000" u="sng" smtClean="0">
                <a:latin typeface="Arial" charset="0"/>
                <a:cs typeface="Arial" charset="0"/>
              </a:rPr>
              <a:t>regăsească în cel puțin una din activitățile Pilonului 2 (LEIT) sau Pilonului 3 (SC)</a:t>
            </a:r>
            <a:r>
              <a:rPr lang="ro-RO" sz="2000" u="sng" smtClean="0">
                <a:latin typeface="Arial" charset="0"/>
                <a:cs typeface="Arial" charset="0"/>
              </a:rPr>
              <a:t> </a:t>
            </a:r>
            <a:r>
              <a:rPr lang="en-US" sz="2000" u="sng" smtClean="0">
                <a:solidFill>
                  <a:schemeClr val="tx1"/>
                </a:solidFill>
                <a:latin typeface="Arial" charset="0"/>
                <a:cs typeface="Arial" charset="0"/>
              </a:rPr>
              <a:t>din Orizont 2020.</a:t>
            </a:r>
            <a:r>
              <a:rPr lang="en-US" sz="2000" smtClean="0">
                <a:solidFill>
                  <a:schemeClr val="tx1"/>
                </a:solidFill>
                <a:latin typeface="Arial" charset="0"/>
                <a:cs typeface="Arial" charset="0"/>
              </a:rPr>
              <a:t> Vor fi încurajate spre finanțare proiectele multidisciplinare și</a:t>
            </a:r>
            <a:r>
              <a:rPr lang="ro-RO" sz="2000" smtClean="0">
                <a:solidFill>
                  <a:schemeClr val="tx1"/>
                </a:solidFill>
                <a:latin typeface="Arial" charset="0"/>
                <a:cs typeface="Arial" charset="0"/>
              </a:rPr>
              <a:t> </a:t>
            </a:r>
            <a:r>
              <a:rPr lang="en-US" sz="2000" smtClean="0">
                <a:solidFill>
                  <a:schemeClr val="tx1"/>
                </a:solidFill>
                <a:latin typeface="Arial" charset="0"/>
                <a:cs typeface="Arial" charset="0"/>
              </a:rPr>
              <a:t>inter-sectoriale</a:t>
            </a:r>
            <a:r>
              <a:rPr lang="en-US" sz="2000" smtClean="0">
                <a:latin typeface="Arial" charset="0"/>
                <a:cs typeface="Arial" charset="0"/>
              </a:rPr>
              <a:t>.</a:t>
            </a:r>
          </a:p>
        </p:txBody>
      </p:sp>
      <p:sp>
        <p:nvSpPr>
          <p:cNvPr id="25602" name="Rectangle 4"/>
          <p:cNvSpPr txBox="1">
            <a:spLocks noChangeArrowheads="1"/>
          </p:cNvSpPr>
          <p:nvPr/>
        </p:nvSpPr>
        <p:spPr bwMode="auto">
          <a:xfrm>
            <a:off x="457200" y="6124575"/>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25603" name="Picture 4" descr="Sigla MEN2.jpg"/>
          <p:cNvPicPr>
            <a:picLocks noChangeAspect="1"/>
          </p:cNvPicPr>
          <p:nvPr/>
        </p:nvPicPr>
        <p:blipFill>
          <a:blip r:embed="rId3"/>
          <a:srcRect/>
          <a:stretch>
            <a:fillRect/>
          </a:stretch>
        </p:blipFill>
        <p:spPr bwMode="auto">
          <a:xfrm>
            <a:off x="1524000" y="103188"/>
            <a:ext cx="1447800" cy="841375"/>
          </a:xfrm>
          <a:prstGeom prst="rect">
            <a:avLst/>
          </a:prstGeom>
          <a:noFill/>
          <a:ln w="9525">
            <a:noFill/>
            <a:miter lim="800000"/>
            <a:headEnd/>
            <a:tailEnd/>
          </a:ln>
        </p:spPr>
      </p:pic>
      <p:pic>
        <p:nvPicPr>
          <p:cNvPr id="25604" name="Picture 6" descr="drap_cmyk.jpg"/>
          <p:cNvPicPr>
            <a:picLocks noChangeAspect="1"/>
          </p:cNvPicPr>
          <p:nvPr/>
        </p:nvPicPr>
        <p:blipFill>
          <a:blip r:embed="rId4"/>
          <a:srcRect/>
          <a:stretch>
            <a:fillRect/>
          </a:stretch>
        </p:blipFill>
        <p:spPr bwMode="auto">
          <a:xfrm>
            <a:off x="152400" y="152400"/>
            <a:ext cx="1143000" cy="758825"/>
          </a:xfrm>
          <a:prstGeom prst="rect">
            <a:avLst/>
          </a:prstGeom>
          <a:noFill/>
          <a:ln w="9525">
            <a:noFill/>
            <a:miter lim="800000"/>
            <a:headEnd/>
            <a:tailEnd/>
          </a:ln>
        </p:spPr>
      </p:pic>
      <p:sp>
        <p:nvSpPr>
          <p:cNvPr id="25605" name="Rectangle 6"/>
          <p:cNvSpPr>
            <a:spLocks noChangeArrowheads="1"/>
          </p:cNvSpPr>
          <p:nvPr/>
        </p:nvSpPr>
        <p:spPr bwMode="auto">
          <a:xfrm flipV="1">
            <a:off x="612775" y="1497013"/>
            <a:ext cx="7918450" cy="585787"/>
          </a:xfrm>
          <a:prstGeom prst="rect">
            <a:avLst/>
          </a:prstGeom>
          <a:noFill/>
          <a:ln w="9525">
            <a:noFill/>
            <a:miter lim="800000"/>
            <a:headEnd/>
            <a:tailEnd/>
          </a:ln>
        </p:spPr>
        <p:txBody>
          <a:bodyPr rot="10800000">
            <a:spAutoFit/>
          </a:bodyPr>
          <a:lstStyle/>
          <a:p>
            <a:r>
              <a:rPr lang="ro-RO" sz="3200" b="1">
                <a:solidFill>
                  <a:schemeClr val="accent2"/>
                </a:solidFill>
              </a:rPr>
              <a:t>Instrumentul pentru IMM-uri</a:t>
            </a:r>
            <a:endParaRPr lang="en-GB" sz="3200">
              <a:solidFill>
                <a:schemeClr val="accent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p:cNvSpPr>
          <p:nvPr>
            <p:ph type="body" idx="4294967295"/>
          </p:nvPr>
        </p:nvSpPr>
        <p:spPr>
          <a:xfrm>
            <a:off x="457200" y="2362200"/>
            <a:ext cx="8686800" cy="3094038"/>
          </a:xfrm>
        </p:spPr>
        <p:txBody>
          <a:bodyPr/>
          <a:lstStyle/>
          <a:p>
            <a:r>
              <a:rPr lang="it-IT" sz="2000" smtClean="0">
                <a:latin typeface="Arial" charset="0"/>
                <a:cs typeface="Arial" charset="0"/>
              </a:rPr>
              <a:t>Instrumentul pentru IMM-uri va simplifica accesul la program prin:</a:t>
            </a:r>
          </a:p>
          <a:p>
            <a:r>
              <a:rPr lang="it-IT" sz="2000" smtClean="0">
                <a:latin typeface="Arial" charset="0"/>
                <a:cs typeface="Arial" charset="0"/>
              </a:rPr>
              <a:t>- utilizarea unor reguli și proceduri mai simple;</a:t>
            </a:r>
          </a:p>
          <a:p>
            <a:r>
              <a:rPr lang="it-IT" sz="2000" smtClean="0">
                <a:latin typeface="Arial" charset="0"/>
                <a:cs typeface="Arial" charset="0"/>
              </a:rPr>
              <a:t>- sprijin acordat pe durata celor trei faze ce cuprind un ciclu de inovare complet:</a:t>
            </a:r>
          </a:p>
          <a:p>
            <a:r>
              <a:rPr lang="vi-VN" sz="2000" smtClean="0">
                <a:latin typeface="Arial" charset="0"/>
                <a:cs typeface="Arial" charset="0"/>
              </a:rPr>
              <a:t>♦ </a:t>
            </a:r>
            <a:r>
              <a:rPr lang="vi-VN" sz="2000" smtClean="0">
                <a:solidFill>
                  <a:schemeClr val="accent2"/>
                </a:solidFill>
                <a:latin typeface="Arial" charset="0"/>
                <a:cs typeface="Arial" charset="0"/>
              </a:rPr>
              <a:t>Faza de concept și evaluare a fezabilității;</a:t>
            </a:r>
          </a:p>
          <a:p>
            <a:r>
              <a:rPr lang="it-IT" sz="2000" smtClean="0">
                <a:solidFill>
                  <a:schemeClr val="accent2"/>
                </a:solidFill>
                <a:latin typeface="Arial" charset="0"/>
                <a:cs typeface="Arial" charset="0"/>
              </a:rPr>
              <a:t>♦ Faza de inovare și introducere a produsului pe piață;</a:t>
            </a:r>
          </a:p>
          <a:p>
            <a:r>
              <a:rPr lang="en-US" sz="2000" smtClean="0">
                <a:solidFill>
                  <a:schemeClr val="accent2"/>
                </a:solidFill>
                <a:latin typeface="Arial" charset="0"/>
                <a:cs typeface="Arial" charset="0"/>
              </a:rPr>
              <a:t>♦ Faza de comercializare.</a:t>
            </a:r>
          </a:p>
          <a:p>
            <a:r>
              <a:rPr lang="pt-BR" sz="2000" smtClean="0">
                <a:latin typeface="Arial" charset="0"/>
                <a:cs typeface="Arial" charset="0"/>
              </a:rPr>
              <a:t>Cele trei faze sunt distincte, dar interconectate între ele.</a:t>
            </a:r>
          </a:p>
        </p:txBody>
      </p:sp>
      <p:sp>
        <p:nvSpPr>
          <p:cNvPr id="27650" name="Rectangle 4"/>
          <p:cNvSpPr txBox="1">
            <a:spLocks noChangeArrowheads="1"/>
          </p:cNvSpPr>
          <p:nvPr/>
        </p:nvSpPr>
        <p:spPr bwMode="auto">
          <a:xfrm>
            <a:off x="457200" y="6124575"/>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27651" name="Picture 4" descr="Sigla MEN2.jpg"/>
          <p:cNvPicPr>
            <a:picLocks noChangeAspect="1"/>
          </p:cNvPicPr>
          <p:nvPr/>
        </p:nvPicPr>
        <p:blipFill>
          <a:blip r:embed="rId3"/>
          <a:srcRect/>
          <a:stretch>
            <a:fillRect/>
          </a:stretch>
        </p:blipFill>
        <p:spPr bwMode="auto">
          <a:xfrm>
            <a:off x="1524000" y="103188"/>
            <a:ext cx="1447800" cy="841375"/>
          </a:xfrm>
          <a:prstGeom prst="rect">
            <a:avLst/>
          </a:prstGeom>
          <a:noFill/>
          <a:ln w="9525">
            <a:noFill/>
            <a:miter lim="800000"/>
            <a:headEnd/>
            <a:tailEnd/>
          </a:ln>
        </p:spPr>
      </p:pic>
      <p:pic>
        <p:nvPicPr>
          <p:cNvPr id="27652" name="Picture 6" descr="drap_cmyk.jpg"/>
          <p:cNvPicPr>
            <a:picLocks noChangeAspect="1"/>
          </p:cNvPicPr>
          <p:nvPr/>
        </p:nvPicPr>
        <p:blipFill>
          <a:blip r:embed="rId4"/>
          <a:srcRect/>
          <a:stretch>
            <a:fillRect/>
          </a:stretch>
        </p:blipFill>
        <p:spPr bwMode="auto">
          <a:xfrm>
            <a:off x="152400" y="152400"/>
            <a:ext cx="1143000" cy="758825"/>
          </a:xfrm>
          <a:prstGeom prst="rect">
            <a:avLst/>
          </a:prstGeom>
          <a:noFill/>
          <a:ln w="9525">
            <a:noFill/>
            <a:miter lim="800000"/>
            <a:headEnd/>
            <a:tailEnd/>
          </a:ln>
        </p:spPr>
      </p:pic>
      <p:sp>
        <p:nvSpPr>
          <p:cNvPr id="27653" name="Rectangle 6"/>
          <p:cNvSpPr>
            <a:spLocks noChangeArrowheads="1"/>
          </p:cNvSpPr>
          <p:nvPr/>
        </p:nvSpPr>
        <p:spPr bwMode="auto">
          <a:xfrm flipV="1">
            <a:off x="612775" y="1497013"/>
            <a:ext cx="7918450" cy="585787"/>
          </a:xfrm>
          <a:prstGeom prst="rect">
            <a:avLst/>
          </a:prstGeom>
          <a:noFill/>
          <a:ln w="9525">
            <a:noFill/>
            <a:miter lim="800000"/>
            <a:headEnd/>
            <a:tailEnd/>
          </a:ln>
        </p:spPr>
        <p:txBody>
          <a:bodyPr rot="10800000">
            <a:spAutoFit/>
          </a:bodyPr>
          <a:lstStyle/>
          <a:p>
            <a:r>
              <a:rPr lang="ro-RO" sz="3200" b="1">
                <a:solidFill>
                  <a:schemeClr val="accent2"/>
                </a:solidFill>
              </a:rPr>
              <a:t>Instrumentul pentru IMM-uri</a:t>
            </a:r>
            <a:endParaRPr lang="en-GB" sz="3200">
              <a:solidFill>
                <a:schemeClr val="accent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p:cNvSpPr>
          <p:nvPr>
            <p:ph type="body" idx="4294967295"/>
          </p:nvPr>
        </p:nvSpPr>
        <p:spPr>
          <a:xfrm>
            <a:off x="457200" y="2362200"/>
            <a:ext cx="8686800" cy="3094038"/>
          </a:xfrm>
        </p:spPr>
        <p:txBody>
          <a:bodyPr/>
          <a:lstStyle/>
          <a:p>
            <a:pPr eaLnBrk="1" hangingPunct="1"/>
            <a:r>
              <a:rPr lang="en-US" sz="2000" b="1" smtClean="0">
                <a:solidFill>
                  <a:schemeClr val="accent2"/>
                </a:solidFill>
                <a:latin typeface="Franklin Gothic Medium" pitchFamily="34" charset="0"/>
              </a:rPr>
              <a:t>Fast track to innovation</a:t>
            </a:r>
            <a:r>
              <a:rPr lang="en-US" sz="2000" smtClean="0">
                <a:solidFill>
                  <a:schemeClr val="accent2"/>
                </a:solidFill>
                <a:latin typeface="Franklin Gothic Medium" pitchFamily="34" charset="0"/>
              </a:rPr>
              <a:t> – </a:t>
            </a:r>
            <a:r>
              <a:rPr lang="en-US" sz="2000" smtClean="0">
                <a:latin typeface="Franklin Gothic Medium" pitchFamily="34" charset="0"/>
              </a:rPr>
              <a:t>pilot 2015 –ac</a:t>
            </a:r>
            <a:r>
              <a:rPr lang="ro-RO" sz="2000" smtClean="0">
                <a:latin typeface="Franklin Gothic Medium" pitchFamily="34" charset="0"/>
              </a:rPr>
              <a:t>ț</a:t>
            </a:r>
            <a:r>
              <a:rPr lang="en-US" sz="2000" smtClean="0">
                <a:latin typeface="Franklin Gothic Medium" pitchFamily="34" charset="0"/>
              </a:rPr>
              <a:t>iuni de inovare </a:t>
            </a:r>
          </a:p>
          <a:p>
            <a:pPr eaLnBrk="1" hangingPunct="1"/>
            <a:r>
              <a:rPr lang="en-US" sz="2000" smtClean="0">
                <a:latin typeface="Franklin Gothic Medium" pitchFamily="34" charset="0"/>
              </a:rPr>
              <a:t> apel deschis continuu</a:t>
            </a:r>
          </a:p>
          <a:p>
            <a:pPr eaLnBrk="1" hangingPunct="1"/>
            <a:r>
              <a:rPr lang="en-US" sz="2000" smtClean="0">
                <a:latin typeface="Franklin Gothic Medium" pitchFamily="34" charset="0"/>
              </a:rPr>
              <a:t>3 date limit</a:t>
            </a:r>
            <a:r>
              <a:rPr lang="ro-RO" sz="2000" smtClean="0">
                <a:latin typeface="Franklin Gothic Medium" pitchFamily="34" charset="0"/>
              </a:rPr>
              <a:t>ă</a:t>
            </a:r>
            <a:r>
              <a:rPr lang="en-US" sz="2000" smtClean="0">
                <a:latin typeface="Franklin Gothic Medium" pitchFamily="34" charset="0"/>
              </a:rPr>
              <a:t>/an </a:t>
            </a:r>
          </a:p>
          <a:p>
            <a:pPr eaLnBrk="1" hangingPunct="1"/>
            <a:r>
              <a:rPr lang="en-US" sz="2000" smtClean="0">
                <a:latin typeface="Franklin Gothic Medium" pitchFamily="34" charset="0"/>
              </a:rPr>
              <a:t>abordare bottom up – orice domeniu tehnologic cu poten</a:t>
            </a:r>
            <a:r>
              <a:rPr lang="ro-RO" sz="2000" smtClean="0">
                <a:latin typeface="Franklin Gothic Medium" pitchFamily="34" charset="0"/>
              </a:rPr>
              <a:t>ț</a:t>
            </a:r>
            <a:r>
              <a:rPr lang="en-US" sz="2000" smtClean="0">
                <a:latin typeface="Franklin Gothic Medium" pitchFamily="34" charset="0"/>
              </a:rPr>
              <a:t>ial inovator </a:t>
            </a:r>
          </a:p>
          <a:p>
            <a:pPr eaLnBrk="1" hangingPunct="1"/>
            <a:r>
              <a:rPr lang="en-US" sz="2000" smtClean="0">
                <a:latin typeface="Franklin Gothic Medium" pitchFamily="34" charset="0"/>
              </a:rPr>
              <a:t>maxim 5 parteneri/3 milioane EUR/proiect</a:t>
            </a:r>
          </a:p>
          <a:p>
            <a:pPr eaLnBrk="1" hangingPunct="1"/>
            <a:r>
              <a:rPr lang="en-US" sz="2000" smtClean="0">
                <a:latin typeface="Franklin Gothic Medium" pitchFamily="34" charset="0"/>
              </a:rPr>
              <a:t>Criterii de evaluare ( pondere): </a:t>
            </a:r>
            <a:r>
              <a:rPr lang="en-US" sz="2000" smtClean="0">
                <a:solidFill>
                  <a:schemeClr val="accent2"/>
                </a:solidFill>
                <a:latin typeface="Franklin Gothic Medium" pitchFamily="34" charset="0"/>
              </a:rPr>
              <a:t>impact,</a:t>
            </a:r>
            <a:r>
              <a:rPr lang="en-US" sz="2000" smtClean="0">
                <a:latin typeface="Franklin Gothic Medium" pitchFamily="34" charset="0"/>
              </a:rPr>
              <a:t> calitatea implementarii si excelenta stiintifica.</a:t>
            </a:r>
          </a:p>
          <a:p>
            <a:pPr eaLnBrk="1" hangingPunct="1"/>
            <a:endParaRPr lang="en-US" sz="2000" smtClean="0">
              <a:latin typeface="Franklin Gothic Medium" pitchFamily="34" charset="0"/>
            </a:endParaRPr>
          </a:p>
        </p:txBody>
      </p:sp>
      <p:sp>
        <p:nvSpPr>
          <p:cNvPr id="29698" name="Rectangle 4"/>
          <p:cNvSpPr txBox="1">
            <a:spLocks noChangeArrowheads="1"/>
          </p:cNvSpPr>
          <p:nvPr/>
        </p:nvSpPr>
        <p:spPr bwMode="auto">
          <a:xfrm>
            <a:off x="457200" y="6096000"/>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29699" name="Picture 4" descr="Sigla MEN2.jpg"/>
          <p:cNvPicPr>
            <a:picLocks noChangeAspect="1"/>
          </p:cNvPicPr>
          <p:nvPr/>
        </p:nvPicPr>
        <p:blipFill>
          <a:blip r:embed="rId3"/>
          <a:srcRect/>
          <a:stretch>
            <a:fillRect/>
          </a:stretch>
        </p:blipFill>
        <p:spPr bwMode="auto">
          <a:xfrm>
            <a:off x="1447800" y="152400"/>
            <a:ext cx="1447800" cy="841375"/>
          </a:xfrm>
          <a:prstGeom prst="rect">
            <a:avLst/>
          </a:prstGeom>
          <a:noFill/>
          <a:ln w="9525">
            <a:noFill/>
            <a:miter lim="800000"/>
            <a:headEnd/>
            <a:tailEnd/>
          </a:ln>
        </p:spPr>
      </p:pic>
      <p:pic>
        <p:nvPicPr>
          <p:cNvPr id="29700" name="Picture 6" descr="drap_cmyk.jpg"/>
          <p:cNvPicPr>
            <a:picLocks noChangeAspect="1"/>
          </p:cNvPicPr>
          <p:nvPr/>
        </p:nvPicPr>
        <p:blipFill>
          <a:blip r:embed="rId4"/>
          <a:srcRect/>
          <a:stretch>
            <a:fillRect/>
          </a:stretch>
        </p:blipFill>
        <p:spPr bwMode="auto">
          <a:xfrm>
            <a:off x="0" y="152400"/>
            <a:ext cx="1143000" cy="758825"/>
          </a:xfrm>
          <a:prstGeom prst="rect">
            <a:avLst/>
          </a:prstGeom>
          <a:noFill/>
          <a:ln w="9525">
            <a:noFill/>
            <a:miter lim="800000"/>
            <a:headEnd/>
            <a:tailEnd/>
          </a:ln>
        </p:spPr>
      </p:pic>
      <p:sp>
        <p:nvSpPr>
          <p:cNvPr id="29701" name="Rectangle 6"/>
          <p:cNvSpPr>
            <a:spLocks noChangeArrowheads="1"/>
          </p:cNvSpPr>
          <p:nvPr/>
        </p:nvSpPr>
        <p:spPr bwMode="auto">
          <a:xfrm flipV="1">
            <a:off x="228600" y="1524000"/>
            <a:ext cx="7918450" cy="366713"/>
          </a:xfrm>
          <a:prstGeom prst="rect">
            <a:avLst/>
          </a:prstGeom>
          <a:noFill/>
          <a:ln w="9525">
            <a:noFill/>
            <a:miter lim="800000"/>
            <a:headEnd/>
            <a:tailEnd/>
          </a:ln>
        </p:spPr>
        <p:txBody>
          <a:bodyPr rot="10800000">
            <a:spAutoFit/>
          </a:bodyPr>
          <a:lstStyle/>
          <a:p>
            <a:endParaRPr lang="en-GB">
              <a:solidFill>
                <a:srgbClr val="FFFFFF"/>
              </a:solidFill>
            </a:endParaRPr>
          </a:p>
        </p:txBody>
      </p:sp>
      <p:sp>
        <p:nvSpPr>
          <p:cNvPr id="29702" name="Rectangle 7"/>
          <p:cNvSpPr>
            <a:spLocks noChangeArrowheads="1"/>
          </p:cNvSpPr>
          <p:nvPr/>
        </p:nvSpPr>
        <p:spPr bwMode="auto">
          <a:xfrm>
            <a:off x="228600" y="1219200"/>
            <a:ext cx="8915400" cy="579438"/>
          </a:xfrm>
          <a:prstGeom prst="rect">
            <a:avLst/>
          </a:prstGeom>
          <a:noFill/>
          <a:ln w="9525">
            <a:noFill/>
            <a:miter lim="800000"/>
            <a:headEnd/>
            <a:tailEnd/>
          </a:ln>
        </p:spPr>
        <p:txBody>
          <a:bodyPr>
            <a:spAutoFit/>
          </a:bodyPr>
          <a:lstStyle/>
          <a:p>
            <a:r>
              <a:rPr lang="en-GB" sz="3200" b="1">
                <a:solidFill>
                  <a:schemeClr val="accent2"/>
                </a:solidFill>
              </a:rPr>
              <a:t>Orizont 2020 </a:t>
            </a:r>
            <a:r>
              <a:rPr lang="en-GB" sz="3200">
                <a:solidFill>
                  <a:schemeClr val="accent2"/>
                </a:solidFill>
              </a:rPr>
              <a:t>S</a:t>
            </a:r>
            <a:r>
              <a:rPr lang="ro-RO" sz="3200">
                <a:solidFill>
                  <a:schemeClr val="accent2"/>
                </a:solidFill>
              </a:rPr>
              <a:t>ă</a:t>
            </a:r>
            <a:r>
              <a:rPr lang="en-GB" sz="3200">
                <a:solidFill>
                  <a:schemeClr val="accent2"/>
                </a:solidFill>
              </a:rPr>
              <a:t>n</a:t>
            </a:r>
            <a:r>
              <a:rPr lang="ro-RO" sz="3200">
                <a:solidFill>
                  <a:schemeClr val="accent2"/>
                </a:solidFill>
              </a:rPr>
              <a:t>ă</a:t>
            </a:r>
            <a:r>
              <a:rPr lang="en-GB" sz="3200">
                <a:solidFill>
                  <a:schemeClr val="accent2"/>
                </a:solidFill>
              </a:rPr>
              <a:t>tate</a:t>
            </a:r>
            <a:r>
              <a:rPr lang="en-GB" sz="3200" b="1">
                <a:solidFill>
                  <a:schemeClr val="accent2"/>
                </a:solidFill>
              </a:rPr>
              <a:t>  - particularit</a:t>
            </a:r>
            <a:r>
              <a:rPr lang="ro-RO" sz="3200" b="1">
                <a:solidFill>
                  <a:schemeClr val="accent2"/>
                </a:solidFill>
              </a:rPr>
              <a:t>ăț</a:t>
            </a:r>
            <a:r>
              <a:rPr lang="en-GB" sz="3200" b="1">
                <a:solidFill>
                  <a:schemeClr val="accent2"/>
                </a:solidFill>
              </a:rPr>
              <a:t>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p:cNvSpPr>
          <p:nvPr>
            <p:ph type="body" idx="4294967295"/>
          </p:nvPr>
        </p:nvSpPr>
        <p:spPr>
          <a:xfrm>
            <a:off x="457200" y="2438400"/>
            <a:ext cx="8686800" cy="3094038"/>
          </a:xfrm>
        </p:spPr>
        <p:txBody>
          <a:bodyPr/>
          <a:lstStyle/>
          <a:p>
            <a:pPr>
              <a:lnSpc>
                <a:spcPct val="90000"/>
              </a:lnSpc>
              <a:buFont typeface="Wingdings 2" pitchFamily="18" charset="2"/>
              <a:buNone/>
            </a:pPr>
            <a:r>
              <a:rPr lang="en-US" sz="2400" smtClean="0"/>
              <a:t>Factori</a:t>
            </a:r>
            <a:r>
              <a:rPr lang="ro-RO" sz="2400" smtClean="0"/>
              <a:t> </a:t>
            </a:r>
            <a:r>
              <a:rPr lang="en-US" sz="2400" smtClean="0"/>
              <a:t>ce  amenin</a:t>
            </a:r>
            <a:r>
              <a:rPr lang="ro-RO" sz="2400" smtClean="0"/>
              <a:t>ţă</a:t>
            </a:r>
            <a:r>
              <a:rPr lang="en-US" sz="2400" smtClean="0"/>
              <a:t> sustenabilitatea </a:t>
            </a:r>
            <a:r>
              <a:rPr lang="ro-RO" sz="2400" smtClean="0"/>
              <a:t>ş</a:t>
            </a:r>
            <a:r>
              <a:rPr lang="en-US" sz="2400" smtClean="0"/>
              <a:t>i echitatea sistemelor de s</a:t>
            </a:r>
            <a:r>
              <a:rPr lang="ro-RO" sz="2400" smtClean="0"/>
              <a:t>ă</a:t>
            </a:r>
            <a:r>
              <a:rPr lang="en-US" sz="2400" smtClean="0"/>
              <a:t>n</a:t>
            </a:r>
            <a:r>
              <a:rPr lang="ro-RO" sz="2400" smtClean="0"/>
              <a:t>ă</a:t>
            </a:r>
            <a:r>
              <a:rPr lang="en-US" sz="2400" smtClean="0"/>
              <a:t>tate din Statele Membre:</a:t>
            </a:r>
          </a:p>
          <a:p>
            <a:pPr>
              <a:lnSpc>
                <a:spcPct val="90000"/>
              </a:lnSpc>
            </a:pPr>
            <a:r>
              <a:rPr lang="ro-RO" sz="2400" smtClean="0"/>
              <a:t>Î</a:t>
            </a:r>
            <a:r>
              <a:rPr lang="en-US" sz="2400" smtClean="0"/>
              <a:t>mb</a:t>
            </a:r>
            <a:r>
              <a:rPr lang="ro-RO" sz="2400" smtClean="0"/>
              <a:t>ă</a:t>
            </a:r>
            <a:r>
              <a:rPr lang="en-US" sz="2400" smtClean="0"/>
              <a:t>trinirea popula</a:t>
            </a:r>
            <a:r>
              <a:rPr lang="ro-RO" sz="2400" smtClean="0"/>
              <a:t>ţ</a:t>
            </a:r>
            <a:r>
              <a:rPr lang="en-US" sz="2400" smtClean="0"/>
              <a:t>iei</a:t>
            </a:r>
          </a:p>
          <a:p>
            <a:pPr>
              <a:lnSpc>
                <a:spcPct val="90000"/>
              </a:lnSpc>
            </a:pPr>
            <a:r>
              <a:rPr lang="en-US" sz="2400" smtClean="0"/>
              <a:t>Cre</a:t>
            </a:r>
            <a:r>
              <a:rPr lang="ro-RO" sz="2400" smtClean="0"/>
              <a:t>ş</a:t>
            </a:r>
            <a:r>
              <a:rPr lang="en-US" sz="2400" smtClean="0"/>
              <a:t>terea poverii</a:t>
            </a:r>
            <a:r>
              <a:rPr lang="ro-RO" sz="2400" smtClean="0"/>
              <a:t> î</a:t>
            </a:r>
            <a:r>
              <a:rPr lang="en-US" sz="2400" smtClean="0"/>
              <a:t>mboln</a:t>
            </a:r>
            <a:r>
              <a:rPr lang="ro-RO" sz="2400" smtClean="0"/>
              <a:t>ăvirilor determinate de bolile transmisibile şi netransmisibile</a:t>
            </a:r>
          </a:p>
          <a:p>
            <a:pPr>
              <a:lnSpc>
                <a:spcPct val="90000"/>
              </a:lnSpc>
            </a:pPr>
            <a:r>
              <a:rPr lang="ro-RO" sz="2400" smtClean="0"/>
              <a:t>Criza financiară</a:t>
            </a:r>
          </a:p>
          <a:p>
            <a:pPr>
              <a:lnSpc>
                <a:spcPct val="90000"/>
              </a:lnSpc>
              <a:buFont typeface="Wingdings 2" pitchFamily="18" charset="2"/>
              <a:buNone/>
            </a:pPr>
            <a:r>
              <a:rPr lang="ro-RO" sz="2400" smtClean="0">
                <a:solidFill>
                  <a:schemeClr val="accent2"/>
                </a:solidFill>
              </a:rPr>
              <a:t>Soluţie posibilă</a:t>
            </a:r>
            <a:r>
              <a:rPr lang="ro-RO" sz="2400" smtClean="0"/>
              <a:t> - personalizarea serviciilor de sănătate</a:t>
            </a:r>
            <a:endParaRPr lang="en-US" sz="2400" smtClean="0"/>
          </a:p>
          <a:p>
            <a:pPr eaLnBrk="1" hangingPunct="1">
              <a:lnSpc>
                <a:spcPct val="90000"/>
              </a:lnSpc>
            </a:pPr>
            <a:endParaRPr lang="en-US" sz="2400" smtClean="0"/>
          </a:p>
        </p:txBody>
      </p:sp>
      <p:sp>
        <p:nvSpPr>
          <p:cNvPr id="31746" name="Rectangle 4"/>
          <p:cNvSpPr txBox="1">
            <a:spLocks noChangeArrowheads="1"/>
          </p:cNvSpPr>
          <p:nvPr/>
        </p:nvSpPr>
        <p:spPr bwMode="auto">
          <a:xfrm>
            <a:off x="457200" y="6124575"/>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31747" name="Picture 4" descr="Sigla MEN2.jpg"/>
          <p:cNvPicPr>
            <a:picLocks noChangeAspect="1"/>
          </p:cNvPicPr>
          <p:nvPr/>
        </p:nvPicPr>
        <p:blipFill>
          <a:blip r:embed="rId3"/>
          <a:srcRect/>
          <a:stretch>
            <a:fillRect/>
          </a:stretch>
        </p:blipFill>
        <p:spPr bwMode="auto">
          <a:xfrm>
            <a:off x="1524000" y="103188"/>
            <a:ext cx="1447800" cy="841375"/>
          </a:xfrm>
          <a:prstGeom prst="rect">
            <a:avLst/>
          </a:prstGeom>
          <a:noFill/>
          <a:ln w="9525">
            <a:noFill/>
            <a:miter lim="800000"/>
            <a:headEnd/>
            <a:tailEnd/>
          </a:ln>
        </p:spPr>
      </p:pic>
      <p:pic>
        <p:nvPicPr>
          <p:cNvPr id="31748" name="Picture 6" descr="drap_cmyk.jpg"/>
          <p:cNvPicPr>
            <a:picLocks noChangeAspect="1"/>
          </p:cNvPicPr>
          <p:nvPr/>
        </p:nvPicPr>
        <p:blipFill>
          <a:blip r:embed="rId4"/>
          <a:srcRect/>
          <a:stretch>
            <a:fillRect/>
          </a:stretch>
        </p:blipFill>
        <p:spPr bwMode="auto">
          <a:xfrm>
            <a:off x="152400" y="152400"/>
            <a:ext cx="1143000" cy="758825"/>
          </a:xfrm>
          <a:prstGeom prst="rect">
            <a:avLst/>
          </a:prstGeom>
          <a:noFill/>
          <a:ln w="9525">
            <a:noFill/>
            <a:miter lim="800000"/>
            <a:headEnd/>
            <a:tailEnd/>
          </a:ln>
        </p:spPr>
      </p:pic>
      <p:sp>
        <p:nvSpPr>
          <p:cNvPr id="31749" name="Rectangle 6"/>
          <p:cNvSpPr>
            <a:spLocks noChangeArrowheads="1"/>
          </p:cNvSpPr>
          <p:nvPr/>
        </p:nvSpPr>
        <p:spPr bwMode="auto">
          <a:xfrm flipV="1">
            <a:off x="228600" y="1524000"/>
            <a:ext cx="7918450" cy="366713"/>
          </a:xfrm>
          <a:prstGeom prst="rect">
            <a:avLst/>
          </a:prstGeom>
          <a:noFill/>
          <a:ln w="9525">
            <a:noFill/>
            <a:miter lim="800000"/>
            <a:headEnd/>
            <a:tailEnd/>
          </a:ln>
        </p:spPr>
        <p:txBody>
          <a:bodyPr rot="10800000">
            <a:spAutoFit/>
          </a:bodyPr>
          <a:lstStyle/>
          <a:p>
            <a:endParaRPr lang="en-GB">
              <a:solidFill>
                <a:srgbClr val="FFFFFF"/>
              </a:solidFill>
            </a:endParaRPr>
          </a:p>
        </p:txBody>
      </p:sp>
      <p:sp>
        <p:nvSpPr>
          <p:cNvPr id="31750" name="Rectangle 7"/>
          <p:cNvSpPr>
            <a:spLocks noChangeArrowheads="1"/>
          </p:cNvSpPr>
          <p:nvPr/>
        </p:nvSpPr>
        <p:spPr bwMode="auto">
          <a:xfrm>
            <a:off x="228600" y="1219200"/>
            <a:ext cx="8915400" cy="1066800"/>
          </a:xfrm>
          <a:prstGeom prst="rect">
            <a:avLst/>
          </a:prstGeom>
          <a:noFill/>
          <a:ln w="9525">
            <a:noFill/>
            <a:miter lim="800000"/>
            <a:headEnd/>
            <a:tailEnd/>
          </a:ln>
        </p:spPr>
        <p:txBody>
          <a:bodyPr>
            <a:spAutoFit/>
          </a:bodyPr>
          <a:lstStyle/>
          <a:p>
            <a:r>
              <a:rPr lang="ro-RO" sz="3200" b="1">
                <a:solidFill>
                  <a:schemeClr val="accent2"/>
                </a:solidFill>
              </a:rPr>
              <a:t>De ce </a:t>
            </a:r>
            <a:r>
              <a:rPr lang="en-GB" sz="3200" b="1">
                <a:solidFill>
                  <a:schemeClr val="accent2"/>
                </a:solidFill>
              </a:rPr>
              <a:t> conceptul de </a:t>
            </a:r>
            <a:r>
              <a:rPr lang="ro-RO" sz="3200" b="1">
                <a:solidFill>
                  <a:schemeClr val="accent2"/>
                </a:solidFill>
              </a:rPr>
              <a:t>sănătate personalizată </a:t>
            </a:r>
            <a:r>
              <a:rPr lang="en-US" sz="3200" b="1">
                <a:solidFill>
                  <a:schemeClr val="accent2"/>
                </a:solidFill>
              </a:rPr>
              <a:t>?</a:t>
            </a:r>
            <a:r>
              <a:rPr lang="ro-RO" sz="3200">
                <a:solidFill>
                  <a:schemeClr val="accent2"/>
                </a:solidFill>
              </a:rPr>
              <a:t/>
            </a:r>
            <a:br>
              <a:rPr lang="ro-RO" sz="3200">
                <a:solidFill>
                  <a:schemeClr val="accent2"/>
                </a:solidFill>
              </a:rPr>
            </a:br>
            <a:endParaRPr lang="en-GB" sz="3200">
              <a:solidFill>
                <a:schemeClr val="accent2"/>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p:cNvSpPr>
          <p:nvPr>
            <p:ph type="body" idx="4294967295"/>
          </p:nvPr>
        </p:nvSpPr>
        <p:spPr>
          <a:xfrm>
            <a:off x="533400" y="2362200"/>
            <a:ext cx="8610600" cy="3962400"/>
          </a:xfrm>
        </p:spPr>
        <p:txBody>
          <a:bodyPr/>
          <a:lstStyle/>
          <a:p>
            <a:pPr>
              <a:spcBef>
                <a:spcPts val="600"/>
              </a:spcBef>
              <a:spcAft>
                <a:spcPts val="600"/>
              </a:spcAft>
              <a:buClrTx/>
              <a:buFont typeface="Arial" charset="0"/>
              <a:buChar char="•"/>
            </a:pPr>
            <a:r>
              <a:rPr lang="en-US" sz="1800" b="1" smtClean="0">
                <a:solidFill>
                  <a:schemeClr val="accent1"/>
                </a:solidFill>
              </a:rPr>
              <a:t>Parteneriatele public-privat:</a:t>
            </a:r>
          </a:p>
          <a:p>
            <a:pPr>
              <a:spcBef>
                <a:spcPts val="600"/>
              </a:spcBef>
              <a:spcAft>
                <a:spcPts val="600"/>
              </a:spcAft>
              <a:buClrTx/>
              <a:buFont typeface="Arial" charset="0"/>
              <a:buNone/>
            </a:pPr>
            <a:r>
              <a:rPr lang="en-US" sz="1800" smtClean="0">
                <a:solidFill>
                  <a:schemeClr val="accent1"/>
                </a:solidFill>
              </a:rPr>
              <a:t>    Prin intermediul inițiativelor tehnologice comune sau al altor structuri formale (articolul 187). </a:t>
            </a:r>
            <a:r>
              <a:rPr lang="en-US" sz="1800" smtClean="0">
                <a:solidFill>
                  <a:schemeClr val="accent2"/>
                </a:solidFill>
              </a:rPr>
              <a:t>IMI 2 </a:t>
            </a:r>
          </a:p>
          <a:p>
            <a:pPr>
              <a:spcBef>
                <a:spcPts val="200"/>
              </a:spcBef>
              <a:spcAft>
                <a:spcPts val="200"/>
              </a:spcAft>
              <a:buClr>
                <a:srgbClr val="0070C0"/>
              </a:buClr>
              <a:buSzPct val="95000"/>
              <a:buFont typeface="Arial" charset="0"/>
              <a:buNone/>
            </a:pPr>
            <a:endParaRPr lang="en-US" sz="1800" smtClean="0">
              <a:solidFill>
                <a:schemeClr val="accent2"/>
              </a:solidFill>
            </a:endParaRPr>
          </a:p>
          <a:p>
            <a:pPr>
              <a:spcBef>
                <a:spcPts val="600"/>
              </a:spcBef>
              <a:spcAft>
                <a:spcPts val="600"/>
              </a:spcAft>
              <a:buClrTx/>
              <a:buFont typeface="Arial" charset="0"/>
              <a:buChar char="•"/>
            </a:pPr>
            <a:r>
              <a:rPr lang="en-US" sz="1800" b="1" smtClean="0">
                <a:solidFill>
                  <a:schemeClr val="accent1"/>
                </a:solidFill>
              </a:rPr>
              <a:t>Parteneriatele publice-publice</a:t>
            </a:r>
            <a:r>
              <a:rPr lang="en-US" sz="1800" smtClean="0">
                <a:solidFill>
                  <a:schemeClr val="accent1"/>
                </a:solidFill>
              </a:rPr>
              <a:t>:</a:t>
            </a:r>
          </a:p>
          <a:p>
            <a:pPr>
              <a:spcBef>
                <a:spcPts val="600"/>
              </a:spcBef>
              <a:spcAft>
                <a:spcPts val="600"/>
              </a:spcAft>
              <a:buClrTx/>
              <a:buFont typeface="Arial" charset="0"/>
              <a:buChar char="•"/>
            </a:pPr>
            <a:r>
              <a:rPr lang="en-US" sz="1800" smtClean="0">
                <a:solidFill>
                  <a:schemeClr val="accent2"/>
                </a:solidFill>
              </a:rPr>
              <a:t>ERA NET : HIV, boli cardiovasculare, cancer etc</a:t>
            </a:r>
          </a:p>
          <a:p>
            <a:pPr>
              <a:spcBef>
                <a:spcPts val="200"/>
              </a:spcBef>
              <a:spcAft>
                <a:spcPts val="200"/>
              </a:spcAft>
              <a:buClr>
                <a:srgbClr val="0070C0"/>
              </a:buClr>
              <a:buSzPct val="95000"/>
              <a:buFont typeface="Arial" charset="0"/>
              <a:buChar char="•"/>
            </a:pPr>
            <a:r>
              <a:rPr lang="en-US" sz="1800" smtClean="0">
                <a:solidFill>
                  <a:schemeClr val="accent1"/>
                </a:solidFill>
              </a:rPr>
              <a:t>Programe comune </a:t>
            </a:r>
            <a:r>
              <a:rPr lang="en-US" sz="1800" smtClean="0">
                <a:solidFill>
                  <a:schemeClr val="accent1"/>
                </a:solidFill>
                <a:latin typeface="Franklin Gothic Medium" pitchFamily="34" charset="0"/>
              </a:rPr>
              <a:t>î</a:t>
            </a:r>
            <a:r>
              <a:rPr lang="en-US" sz="1800" smtClean="0">
                <a:solidFill>
                  <a:schemeClr val="accent1"/>
                </a:solidFill>
              </a:rPr>
              <a:t>ntre statele membre (articolul 185): </a:t>
            </a:r>
            <a:r>
              <a:rPr lang="en-US" sz="1800" smtClean="0">
                <a:solidFill>
                  <a:schemeClr val="accent2"/>
                </a:solidFill>
              </a:rPr>
              <a:t>AAL , EDCTP2</a:t>
            </a:r>
          </a:p>
          <a:p>
            <a:pPr>
              <a:spcBef>
                <a:spcPts val="600"/>
              </a:spcBef>
              <a:spcAft>
                <a:spcPts val="600"/>
              </a:spcAft>
              <a:buClrTx/>
              <a:buFont typeface="Arial" charset="0"/>
              <a:buChar char="•"/>
            </a:pPr>
            <a:r>
              <a:rPr lang="en-US" sz="1800" smtClean="0">
                <a:solidFill>
                  <a:schemeClr val="accent1"/>
                </a:solidFill>
              </a:rPr>
              <a:t>Sprijinirea agendelor inițiativelor de programare </a:t>
            </a:r>
            <a:r>
              <a:rPr lang="en-US" sz="1800" smtClean="0">
                <a:solidFill>
                  <a:schemeClr val="accent1"/>
                </a:solidFill>
                <a:latin typeface="Franklin Gothic Medium" pitchFamily="34" charset="0"/>
              </a:rPr>
              <a:t>î</a:t>
            </a:r>
            <a:r>
              <a:rPr lang="en-US" sz="1800" smtClean="0">
                <a:solidFill>
                  <a:schemeClr val="accent1"/>
                </a:solidFill>
              </a:rPr>
              <a:t>n comun: </a:t>
            </a:r>
            <a:r>
              <a:rPr lang="en-US" sz="1800" smtClean="0">
                <a:solidFill>
                  <a:schemeClr val="accent2"/>
                </a:solidFill>
              </a:rPr>
              <a:t>JPI AMR, JPND </a:t>
            </a:r>
          </a:p>
          <a:p>
            <a:pPr>
              <a:buFontTx/>
              <a:buChar char="-"/>
            </a:pPr>
            <a:endParaRPr lang="en-US" sz="1800" smtClean="0">
              <a:solidFill>
                <a:schemeClr val="accent2"/>
              </a:solidFill>
            </a:endParaRPr>
          </a:p>
          <a:p>
            <a:pPr eaLnBrk="1" hangingPunct="1"/>
            <a:endParaRPr lang="en-US" smtClean="0">
              <a:solidFill>
                <a:schemeClr val="accent2"/>
              </a:solidFill>
              <a:latin typeface="Franklin Gothic Medium" pitchFamily="34" charset="0"/>
            </a:endParaRPr>
          </a:p>
        </p:txBody>
      </p:sp>
      <p:sp>
        <p:nvSpPr>
          <p:cNvPr id="33794" name="Rectangle 4"/>
          <p:cNvSpPr txBox="1">
            <a:spLocks noChangeArrowheads="1"/>
          </p:cNvSpPr>
          <p:nvPr/>
        </p:nvSpPr>
        <p:spPr bwMode="auto">
          <a:xfrm>
            <a:off x="457200" y="6096000"/>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33795" name="Picture 4" descr="Sigla MEN2.jpg"/>
          <p:cNvPicPr>
            <a:picLocks noChangeAspect="1"/>
          </p:cNvPicPr>
          <p:nvPr/>
        </p:nvPicPr>
        <p:blipFill>
          <a:blip r:embed="rId3"/>
          <a:srcRect/>
          <a:stretch>
            <a:fillRect/>
          </a:stretch>
        </p:blipFill>
        <p:spPr bwMode="auto">
          <a:xfrm>
            <a:off x="1447800" y="152400"/>
            <a:ext cx="1447800" cy="841375"/>
          </a:xfrm>
          <a:prstGeom prst="rect">
            <a:avLst/>
          </a:prstGeom>
          <a:noFill/>
          <a:ln w="9525">
            <a:noFill/>
            <a:miter lim="800000"/>
            <a:headEnd/>
            <a:tailEnd/>
          </a:ln>
        </p:spPr>
      </p:pic>
      <p:pic>
        <p:nvPicPr>
          <p:cNvPr id="33796" name="Picture 6" descr="drap_cmyk.jpg"/>
          <p:cNvPicPr>
            <a:picLocks noChangeAspect="1"/>
          </p:cNvPicPr>
          <p:nvPr/>
        </p:nvPicPr>
        <p:blipFill>
          <a:blip r:embed="rId4"/>
          <a:srcRect/>
          <a:stretch>
            <a:fillRect/>
          </a:stretch>
        </p:blipFill>
        <p:spPr bwMode="auto">
          <a:xfrm>
            <a:off x="0" y="152400"/>
            <a:ext cx="1143000" cy="758825"/>
          </a:xfrm>
          <a:prstGeom prst="rect">
            <a:avLst/>
          </a:prstGeom>
          <a:noFill/>
          <a:ln w="9525">
            <a:noFill/>
            <a:miter lim="800000"/>
            <a:headEnd/>
            <a:tailEnd/>
          </a:ln>
        </p:spPr>
      </p:pic>
      <p:sp>
        <p:nvSpPr>
          <p:cNvPr id="33797" name="Rectangle 6"/>
          <p:cNvSpPr>
            <a:spLocks noChangeArrowheads="1"/>
          </p:cNvSpPr>
          <p:nvPr/>
        </p:nvSpPr>
        <p:spPr bwMode="auto">
          <a:xfrm flipV="1">
            <a:off x="228600" y="1524000"/>
            <a:ext cx="7918450" cy="366713"/>
          </a:xfrm>
          <a:prstGeom prst="rect">
            <a:avLst/>
          </a:prstGeom>
          <a:noFill/>
          <a:ln w="9525">
            <a:noFill/>
            <a:miter lim="800000"/>
            <a:headEnd/>
            <a:tailEnd/>
          </a:ln>
        </p:spPr>
        <p:txBody>
          <a:bodyPr rot="10800000">
            <a:spAutoFit/>
          </a:bodyPr>
          <a:lstStyle/>
          <a:p>
            <a:endParaRPr lang="en-GB">
              <a:solidFill>
                <a:srgbClr val="FFFFFF"/>
              </a:solidFill>
            </a:endParaRPr>
          </a:p>
        </p:txBody>
      </p:sp>
      <p:sp>
        <p:nvSpPr>
          <p:cNvPr id="33798" name="Rectangle 7"/>
          <p:cNvSpPr>
            <a:spLocks noChangeArrowheads="1"/>
          </p:cNvSpPr>
          <p:nvPr/>
        </p:nvSpPr>
        <p:spPr bwMode="auto">
          <a:xfrm>
            <a:off x="228600" y="1219200"/>
            <a:ext cx="8915400" cy="579438"/>
          </a:xfrm>
          <a:prstGeom prst="rect">
            <a:avLst/>
          </a:prstGeom>
          <a:noFill/>
          <a:ln w="9525">
            <a:noFill/>
            <a:miter lim="800000"/>
            <a:headEnd/>
            <a:tailEnd/>
          </a:ln>
        </p:spPr>
        <p:txBody>
          <a:bodyPr>
            <a:spAutoFit/>
          </a:bodyPr>
          <a:lstStyle/>
          <a:p>
            <a:r>
              <a:rPr lang="en-US" sz="3200" b="1">
                <a:solidFill>
                  <a:schemeClr val="accent2"/>
                </a:solidFill>
              </a:rPr>
              <a:t>Orizont 2020 și crearea de parteneriate</a:t>
            </a:r>
            <a:endParaRPr lang="en-GB" sz="3200" b="1">
              <a:solidFill>
                <a:schemeClr val="accent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p:cNvSpPr>
          <p:nvPr>
            <p:ph type="body" idx="4294967295"/>
          </p:nvPr>
        </p:nvSpPr>
        <p:spPr>
          <a:xfrm>
            <a:off x="457200" y="2362200"/>
            <a:ext cx="8686800" cy="3094038"/>
          </a:xfrm>
        </p:spPr>
        <p:txBody>
          <a:bodyPr/>
          <a:lstStyle/>
          <a:p>
            <a:pPr>
              <a:buFontTx/>
              <a:buChar char="-"/>
            </a:pPr>
            <a:r>
              <a:rPr lang="en-US" sz="2400" smtClean="0"/>
              <a:t>Competitia 2014-2015: 1.2 miliarde EUR </a:t>
            </a:r>
          </a:p>
          <a:p>
            <a:pPr>
              <a:buFontTx/>
              <a:buChar char="-"/>
            </a:pPr>
            <a:r>
              <a:rPr lang="ro-RO" sz="2000" smtClean="0"/>
              <a:t>Î</a:t>
            </a:r>
            <a:r>
              <a:rPr lang="en-US" sz="2000" smtClean="0"/>
              <a:t>n medie 6 proiecte finan</a:t>
            </a:r>
            <a:r>
              <a:rPr lang="ro-RO" sz="2000" smtClean="0"/>
              <a:t>ț</a:t>
            </a:r>
            <a:r>
              <a:rPr lang="en-US" sz="2000" smtClean="0"/>
              <a:t>ate  / tem</a:t>
            </a:r>
            <a:r>
              <a:rPr lang="ro-RO" sz="2000" smtClean="0"/>
              <a:t>ă</a:t>
            </a:r>
            <a:endParaRPr lang="en-US" sz="2000" smtClean="0"/>
          </a:p>
          <a:p>
            <a:pPr>
              <a:buFontTx/>
              <a:buChar char="-"/>
            </a:pPr>
            <a:r>
              <a:rPr lang="en-US" sz="2000" smtClean="0"/>
              <a:t>34 teme de cercetare (2014 </a:t>
            </a:r>
            <a:r>
              <a:rPr lang="ro-RO" sz="2000" smtClean="0"/>
              <a:t>ș</a:t>
            </a:r>
            <a:r>
              <a:rPr lang="en-US" sz="2000" smtClean="0"/>
              <a:t>i 2015)</a:t>
            </a:r>
          </a:p>
          <a:p>
            <a:pPr>
              <a:buFontTx/>
              <a:buChar char="-"/>
            </a:pPr>
            <a:r>
              <a:rPr lang="en-US" sz="2000" smtClean="0"/>
              <a:t>15 ac</a:t>
            </a:r>
            <a:r>
              <a:rPr lang="ro-RO" sz="2000" smtClean="0"/>
              <a:t>ț</a:t>
            </a:r>
            <a:r>
              <a:rPr lang="en-US" sz="2000" smtClean="0"/>
              <a:t>iuni de coordonare (2014 </a:t>
            </a:r>
            <a:r>
              <a:rPr lang="ro-RO" sz="2000" smtClean="0"/>
              <a:t>ș</a:t>
            </a:r>
            <a:r>
              <a:rPr lang="en-US" sz="2000" smtClean="0"/>
              <a:t>i 2015)</a:t>
            </a:r>
          </a:p>
          <a:p>
            <a:pPr eaLnBrk="1" hangingPunct="1"/>
            <a:endParaRPr lang="en-US" sz="2000" smtClean="0"/>
          </a:p>
        </p:txBody>
      </p:sp>
      <p:sp>
        <p:nvSpPr>
          <p:cNvPr id="35842" name="Rectangle 4"/>
          <p:cNvSpPr txBox="1">
            <a:spLocks noChangeArrowheads="1"/>
          </p:cNvSpPr>
          <p:nvPr/>
        </p:nvSpPr>
        <p:spPr bwMode="auto">
          <a:xfrm>
            <a:off x="457200" y="6096000"/>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35843" name="Picture 4" descr="Sigla MEN2.jpg"/>
          <p:cNvPicPr>
            <a:picLocks noChangeAspect="1"/>
          </p:cNvPicPr>
          <p:nvPr/>
        </p:nvPicPr>
        <p:blipFill>
          <a:blip r:embed="rId3"/>
          <a:srcRect/>
          <a:stretch>
            <a:fillRect/>
          </a:stretch>
        </p:blipFill>
        <p:spPr bwMode="auto">
          <a:xfrm>
            <a:off x="1524000" y="103188"/>
            <a:ext cx="1447800" cy="841375"/>
          </a:xfrm>
          <a:prstGeom prst="rect">
            <a:avLst/>
          </a:prstGeom>
          <a:noFill/>
          <a:ln w="9525">
            <a:noFill/>
            <a:miter lim="800000"/>
            <a:headEnd/>
            <a:tailEnd/>
          </a:ln>
        </p:spPr>
      </p:pic>
      <p:pic>
        <p:nvPicPr>
          <p:cNvPr id="35844" name="Picture 6" descr="drap_cmyk.jpg"/>
          <p:cNvPicPr>
            <a:picLocks noChangeAspect="1"/>
          </p:cNvPicPr>
          <p:nvPr/>
        </p:nvPicPr>
        <p:blipFill>
          <a:blip r:embed="rId4"/>
          <a:srcRect/>
          <a:stretch>
            <a:fillRect/>
          </a:stretch>
        </p:blipFill>
        <p:spPr bwMode="auto">
          <a:xfrm>
            <a:off x="152400" y="152400"/>
            <a:ext cx="1143000" cy="758825"/>
          </a:xfrm>
          <a:prstGeom prst="rect">
            <a:avLst/>
          </a:prstGeom>
          <a:noFill/>
          <a:ln w="9525">
            <a:noFill/>
            <a:miter lim="800000"/>
            <a:headEnd/>
            <a:tailEnd/>
          </a:ln>
        </p:spPr>
      </p:pic>
      <p:sp>
        <p:nvSpPr>
          <p:cNvPr id="35845" name="Rectangle 6"/>
          <p:cNvSpPr>
            <a:spLocks noChangeArrowheads="1"/>
          </p:cNvSpPr>
          <p:nvPr/>
        </p:nvSpPr>
        <p:spPr bwMode="auto">
          <a:xfrm flipV="1">
            <a:off x="228600" y="1524000"/>
            <a:ext cx="7918450" cy="366713"/>
          </a:xfrm>
          <a:prstGeom prst="rect">
            <a:avLst/>
          </a:prstGeom>
          <a:noFill/>
          <a:ln w="9525">
            <a:noFill/>
            <a:miter lim="800000"/>
            <a:headEnd/>
            <a:tailEnd/>
          </a:ln>
        </p:spPr>
        <p:txBody>
          <a:bodyPr rot="10800000">
            <a:spAutoFit/>
          </a:bodyPr>
          <a:lstStyle/>
          <a:p>
            <a:endParaRPr lang="en-GB">
              <a:solidFill>
                <a:srgbClr val="FFFFFF"/>
              </a:solidFill>
            </a:endParaRPr>
          </a:p>
        </p:txBody>
      </p:sp>
      <p:sp>
        <p:nvSpPr>
          <p:cNvPr id="35846" name="Rectangle 7"/>
          <p:cNvSpPr>
            <a:spLocks noChangeArrowheads="1"/>
          </p:cNvSpPr>
          <p:nvPr/>
        </p:nvSpPr>
        <p:spPr bwMode="auto">
          <a:xfrm>
            <a:off x="228600" y="1219200"/>
            <a:ext cx="8915400" cy="579438"/>
          </a:xfrm>
          <a:prstGeom prst="rect">
            <a:avLst/>
          </a:prstGeom>
          <a:noFill/>
          <a:ln w="9525">
            <a:noFill/>
            <a:miter lim="800000"/>
            <a:headEnd/>
            <a:tailEnd/>
          </a:ln>
        </p:spPr>
        <p:txBody>
          <a:bodyPr>
            <a:spAutoFit/>
          </a:bodyPr>
          <a:lstStyle/>
          <a:p>
            <a:r>
              <a:rPr lang="en-GB" sz="3200" b="1">
                <a:solidFill>
                  <a:schemeClr val="accent2"/>
                </a:solidFill>
              </a:rPr>
              <a:t>Orizont 2020 </a:t>
            </a:r>
            <a:r>
              <a:rPr lang="en-GB" sz="3200">
                <a:solidFill>
                  <a:schemeClr val="accent2"/>
                </a:solidFill>
              </a:rPr>
              <a:t>S</a:t>
            </a:r>
            <a:r>
              <a:rPr lang="ro-RO" sz="3200">
                <a:solidFill>
                  <a:schemeClr val="accent2"/>
                </a:solidFill>
              </a:rPr>
              <a:t>ă</a:t>
            </a:r>
            <a:r>
              <a:rPr lang="en-GB" sz="3200">
                <a:solidFill>
                  <a:schemeClr val="accent2"/>
                </a:solidFill>
              </a:rPr>
              <a:t>n</a:t>
            </a:r>
            <a:r>
              <a:rPr lang="ro-RO" sz="3200">
                <a:solidFill>
                  <a:schemeClr val="accent2"/>
                </a:solidFill>
              </a:rPr>
              <a:t>ă</a:t>
            </a:r>
            <a:r>
              <a:rPr lang="en-GB" sz="3200">
                <a:solidFill>
                  <a:schemeClr val="accent2"/>
                </a:solidFill>
              </a:rPr>
              <a:t>tate</a:t>
            </a:r>
            <a:r>
              <a:rPr lang="en-GB" sz="3200" b="1">
                <a:solidFill>
                  <a:schemeClr val="accent2"/>
                </a:solidFill>
              </a:rPr>
              <a:t> – primul apel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descr="Sigla MEN2.jpg"/>
          <p:cNvPicPr>
            <a:picLocks noChangeAspect="1"/>
          </p:cNvPicPr>
          <p:nvPr/>
        </p:nvPicPr>
        <p:blipFill>
          <a:blip r:embed="rId3"/>
          <a:srcRect/>
          <a:stretch>
            <a:fillRect/>
          </a:stretch>
        </p:blipFill>
        <p:spPr bwMode="auto">
          <a:xfrm>
            <a:off x="1524000" y="0"/>
            <a:ext cx="1447800" cy="841375"/>
          </a:xfrm>
          <a:prstGeom prst="rect">
            <a:avLst/>
          </a:prstGeom>
          <a:noFill/>
          <a:ln w="9525">
            <a:noFill/>
            <a:miter lim="800000"/>
            <a:headEnd/>
            <a:tailEnd/>
          </a:ln>
        </p:spPr>
      </p:pic>
      <p:pic>
        <p:nvPicPr>
          <p:cNvPr id="81923" name="Picture 6" descr="drap_cmyk.jpg"/>
          <p:cNvPicPr>
            <a:picLocks noChangeAspect="1"/>
          </p:cNvPicPr>
          <p:nvPr/>
        </p:nvPicPr>
        <p:blipFill>
          <a:blip r:embed="rId4"/>
          <a:srcRect/>
          <a:stretch>
            <a:fillRect/>
          </a:stretch>
        </p:blipFill>
        <p:spPr bwMode="auto">
          <a:xfrm>
            <a:off x="152400" y="152400"/>
            <a:ext cx="1143000" cy="758825"/>
          </a:xfrm>
          <a:prstGeom prst="rect">
            <a:avLst/>
          </a:prstGeom>
          <a:noFill/>
          <a:ln w="9525">
            <a:noFill/>
            <a:miter lim="800000"/>
            <a:headEnd/>
            <a:tailEnd/>
          </a:ln>
        </p:spPr>
      </p:pic>
      <p:sp>
        <p:nvSpPr>
          <p:cNvPr id="81924" name="TextBox 9"/>
          <p:cNvSpPr txBox="1">
            <a:spLocks noChangeArrowheads="1"/>
          </p:cNvSpPr>
          <p:nvPr/>
        </p:nvSpPr>
        <p:spPr bwMode="auto">
          <a:xfrm>
            <a:off x="762000" y="1828800"/>
            <a:ext cx="5486400" cy="369888"/>
          </a:xfrm>
          <a:prstGeom prst="rect">
            <a:avLst/>
          </a:prstGeom>
          <a:noFill/>
          <a:ln w="9525">
            <a:noFill/>
            <a:miter lim="800000"/>
            <a:headEnd/>
            <a:tailEnd/>
          </a:ln>
        </p:spPr>
        <p:txBody>
          <a:bodyPr>
            <a:spAutoFit/>
          </a:bodyPr>
          <a:lstStyle/>
          <a:p>
            <a:endParaRPr lang="en-GB">
              <a:latin typeface="Franklin Gothic Book"/>
            </a:endParaRPr>
          </a:p>
        </p:txBody>
      </p:sp>
      <p:pic>
        <p:nvPicPr>
          <p:cNvPr id="81925" name="Picture 2" descr="C:\Users\ioana.ispas\Documents\coordonare NCP\NCP lista finala\prezentare retea NCP.JPG"/>
          <p:cNvPicPr>
            <a:picLocks noChangeAspect="1" noChangeArrowheads="1"/>
          </p:cNvPicPr>
          <p:nvPr/>
        </p:nvPicPr>
        <p:blipFill>
          <a:blip r:embed="rId5"/>
          <a:srcRect/>
          <a:stretch>
            <a:fillRect/>
          </a:stretch>
        </p:blipFill>
        <p:spPr bwMode="auto">
          <a:xfrm>
            <a:off x="990600" y="1981200"/>
            <a:ext cx="4227513" cy="3171825"/>
          </a:xfrm>
          <a:prstGeom prst="rect">
            <a:avLst/>
          </a:prstGeom>
          <a:noFill/>
          <a:ln w="9525">
            <a:noFill/>
            <a:miter lim="800000"/>
            <a:headEnd/>
            <a:tailEnd/>
          </a:ln>
        </p:spPr>
      </p:pic>
      <p:sp>
        <p:nvSpPr>
          <p:cNvPr id="81926" name="Rectangle 6"/>
          <p:cNvSpPr>
            <a:spLocks noChangeArrowheads="1"/>
          </p:cNvSpPr>
          <p:nvPr/>
        </p:nvSpPr>
        <p:spPr bwMode="auto">
          <a:xfrm>
            <a:off x="5791200" y="2286000"/>
            <a:ext cx="4572000" cy="1917700"/>
          </a:xfrm>
          <a:prstGeom prst="rect">
            <a:avLst/>
          </a:prstGeom>
          <a:noFill/>
          <a:ln w="9525">
            <a:noFill/>
            <a:miter lim="800000"/>
            <a:headEnd/>
            <a:tailEnd/>
          </a:ln>
        </p:spPr>
        <p:txBody>
          <a:bodyPr>
            <a:spAutoFit/>
          </a:bodyPr>
          <a:lstStyle/>
          <a:p>
            <a:r>
              <a:rPr lang="ro-RO" sz="2400"/>
              <a:t>Î</a:t>
            </a:r>
            <a:r>
              <a:rPr lang="en-US" sz="2400"/>
              <a:t>ntotdeauna </a:t>
            </a:r>
          </a:p>
          <a:p>
            <a:r>
              <a:rPr lang="en-US" sz="2400"/>
              <a:t>al</a:t>
            </a:r>
            <a:r>
              <a:rPr lang="ro-RO" sz="2400"/>
              <a:t>ă</a:t>
            </a:r>
            <a:r>
              <a:rPr lang="en-US" sz="2400"/>
              <a:t>turi </a:t>
            </a:r>
          </a:p>
          <a:p>
            <a:r>
              <a:rPr lang="en-US" sz="2400"/>
              <a:t>de dumneavoastr</a:t>
            </a:r>
            <a:r>
              <a:rPr lang="ro-RO" sz="2400"/>
              <a:t>ă</a:t>
            </a:r>
            <a:r>
              <a:rPr lang="en-US" sz="2400"/>
              <a:t>!</a:t>
            </a:r>
          </a:p>
          <a:p>
            <a:endParaRPr lang="en-US" sz="2400"/>
          </a:p>
          <a:p>
            <a:r>
              <a:rPr lang="en-US" sz="2400" b="1">
                <a:solidFill>
                  <a:schemeClr val="accent2"/>
                </a:solidFill>
              </a:rPr>
              <a:t>Re</a:t>
            </a:r>
            <a:r>
              <a:rPr lang="ro-RO" sz="2400" b="1">
                <a:solidFill>
                  <a:schemeClr val="accent2"/>
                </a:solidFill>
              </a:rPr>
              <a:t>ț</a:t>
            </a:r>
            <a:r>
              <a:rPr lang="en-US" sz="2400" b="1">
                <a:solidFill>
                  <a:schemeClr val="accent2"/>
                </a:solidFill>
              </a:rPr>
              <a:t>eaua NCP</a:t>
            </a:r>
            <a:r>
              <a:rPr lang="en-US"/>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p:cNvSpPr>
          <p:nvPr>
            <p:ph type="body" idx="4294967295"/>
          </p:nvPr>
        </p:nvSpPr>
        <p:spPr>
          <a:xfrm>
            <a:off x="457200" y="2362200"/>
            <a:ext cx="8686800" cy="3094038"/>
          </a:xfrm>
        </p:spPr>
        <p:txBody>
          <a:bodyPr/>
          <a:lstStyle/>
          <a:p>
            <a:pPr eaLnBrk="1" hangingPunct="1">
              <a:lnSpc>
                <a:spcPct val="90000"/>
              </a:lnSpc>
              <a:buFont typeface="Wingdings 2" pitchFamily="18" charset="2"/>
              <a:buNone/>
            </a:pPr>
            <a:r>
              <a:rPr lang="en-GB" sz="2000" b="1" smtClean="0">
                <a:solidFill>
                  <a:schemeClr val="tx1"/>
                </a:solidFill>
              </a:rPr>
              <a:t>   </a:t>
            </a:r>
            <a:r>
              <a:rPr lang="ro-RO" sz="2000" b="1" smtClean="0">
                <a:solidFill>
                  <a:schemeClr val="tx1"/>
                </a:solidFill>
              </a:rPr>
              <a:t>I.1. Înţelegerea sănătăţii, îmbătrînirii şi bolii</a:t>
            </a:r>
            <a:endParaRPr lang="en-GB" sz="2000" b="1" smtClean="0">
              <a:solidFill>
                <a:schemeClr val="tx1"/>
              </a:solidFill>
            </a:endParaRPr>
          </a:p>
          <a:p>
            <a:pPr eaLnBrk="1" hangingPunct="1">
              <a:lnSpc>
                <a:spcPct val="90000"/>
              </a:lnSpc>
              <a:spcBef>
                <a:spcPct val="0"/>
              </a:spcBef>
              <a:buClrTx/>
              <a:buSzTx/>
              <a:buFontTx/>
              <a:buNone/>
            </a:pPr>
            <a:r>
              <a:rPr lang="en-GB" sz="2000" b="1" smtClean="0">
                <a:solidFill>
                  <a:schemeClr val="tx1"/>
                </a:solidFill>
              </a:rPr>
              <a:t>   </a:t>
            </a:r>
            <a:r>
              <a:rPr lang="ro-RO" sz="2000" b="1" smtClean="0">
                <a:solidFill>
                  <a:schemeClr val="tx1"/>
                </a:solidFill>
              </a:rPr>
              <a:t>I.2. Promovarea sănătăţii, prevenirea îmbolnăvirilor, pregătire şi screening</a:t>
            </a:r>
            <a:endParaRPr lang="en-GB" sz="2000" b="1" smtClean="0">
              <a:solidFill>
                <a:schemeClr val="tx1"/>
              </a:solidFill>
            </a:endParaRPr>
          </a:p>
          <a:p>
            <a:pPr eaLnBrk="1" hangingPunct="1">
              <a:lnSpc>
                <a:spcPct val="90000"/>
              </a:lnSpc>
              <a:spcBef>
                <a:spcPct val="0"/>
              </a:spcBef>
              <a:buClrTx/>
              <a:buSzTx/>
              <a:buFontTx/>
              <a:buNone/>
            </a:pPr>
            <a:r>
              <a:rPr lang="en-GB" sz="2000" b="1" smtClean="0">
                <a:solidFill>
                  <a:schemeClr val="tx1"/>
                </a:solidFill>
              </a:rPr>
              <a:t>   </a:t>
            </a:r>
            <a:r>
              <a:rPr lang="ro-RO" sz="2000" b="1" smtClean="0">
                <a:solidFill>
                  <a:schemeClr val="tx1"/>
                </a:solidFill>
              </a:rPr>
              <a:t>I.3. Imbunătăţirea diagnosticelor</a:t>
            </a:r>
            <a:endParaRPr lang="en-GB" sz="2000" b="1" smtClean="0">
              <a:solidFill>
                <a:schemeClr val="tx1"/>
              </a:solidFill>
            </a:endParaRPr>
          </a:p>
          <a:p>
            <a:pPr eaLnBrk="1" hangingPunct="1">
              <a:lnSpc>
                <a:spcPct val="90000"/>
              </a:lnSpc>
              <a:spcBef>
                <a:spcPct val="0"/>
              </a:spcBef>
              <a:buClrTx/>
              <a:buSzTx/>
              <a:buFontTx/>
              <a:buNone/>
            </a:pPr>
            <a:r>
              <a:rPr lang="en-GB" sz="2000" b="1" smtClean="0">
                <a:solidFill>
                  <a:schemeClr val="tx1"/>
                </a:solidFill>
              </a:rPr>
              <a:t>   </a:t>
            </a:r>
            <a:r>
              <a:rPr lang="ro-RO" sz="2000" b="1" smtClean="0">
                <a:solidFill>
                  <a:schemeClr val="tx1"/>
                </a:solidFill>
              </a:rPr>
              <a:t>I.4. Tratamente şi tehnologii inovative</a:t>
            </a:r>
            <a:endParaRPr lang="en-GB" sz="2000" b="1" smtClean="0">
              <a:solidFill>
                <a:schemeClr val="tx1"/>
              </a:solidFill>
            </a:endParaRPr>
          </a:p>
          <a:p>
            <a:pPr>
              <a:lnSpc>
                <a:spcPct val="90000"/>
              </a:lnSpc>
              <a:buFont typeface="Wingdings 2" pitchFamily="18" charset="2"/>
              <a:buNone/>
            </a:pPr>
            <a:r>
              <a:rPr lang="en-GB" sz="2000" b="1" smtClean="0">
                <a:solidFill>
                  <a:schemeClr val="tx1"/>
                </a:solidFill>
              </a:rPr>
              <a:t>   </a:t>
            </a:r>
            <a:r>
              <a:rPr lang="ro-RO" sz="2000" b="1" smtClean="0">
                <a:solidFill>
                  <a:schemeClr val="tx1"/>
                </a:solidFill>
              </a:rPr>
              <a:t>I.5. Îmbătrînirea activă şi sănătoasă</a:t>
            </a:r>
            <a:endParaRPr lang="en-GB" sz="2000" b="1" smtClean="0">
              <a:solidFill>
                <a:schemeClr val="tx1"/>
              </a:solidFill>
            </a:endParaRPr>
          </a:p>
          <a:p>
            <a:pPr eaLnBrk="1" hangingPunct="1">
              <a:lnSpc>
                <a:spcPct val="90000"/>
              </a:lnSpc>
              <a:spcBef>
                <a:spcPct val="0"/>
              </a:spcBef>
              <a:buClrTx/>
              <a:buSzTx/>
              <a:buFontTx/>
              <a:buNone/>
            </a:pPr>
            <a:r>
              <a:rPr lang="en-GB" sz="2000" b="1" smtClean="0">
                <a:solidFill>
                  <a:schemeClr val="tx1"/>
                </a:solidFill>
              </a:rPr>
              <a:t>   </a:t>
            </a:r>
            <a:r>
              <a:rPr lang="ro-RO" sz="2000" b="1" smtClean="0">
                <a:solidFill>
                  <a:schemeClr val="tx1"/>
                </a:solidFill>
              </a:rPr>
              <a:t>I.6. Servicii centrate pe cetăţean integrate şi sustenabile</a:t>
            </a:r>
            <a:endParaRPr lang="en-GB" sz="2000" b="1" smtClean="0">
              <a:solidFill>
                <a:schemeClr val="tx1"/>
              </a:solidFill>
            </a:endParaRPr>
          </a:p>
          <a:p>
            <a:pPr eaLnBrk="1" hangingPunct="1">
              <a:spcBef>
                <a:spcPct val="0"/>
              </a:spcBef>
              <a:buClrTx/>
              <a:buSzTx/>
              <a:buFontTx/>
              <a:buNone/>
            </a:pPr>
            <a:r>
              <a:rPr lang="en-GB" sz="2000" b="1" smtClean="0">
                <a:solidFill>
                  <a:schemeClr val="tx1"/>
                </a:solidFill>
              </a:rPr>
              <a:t>   </a:t>
            </a:r>
            <a:r>
              <a:rPr lang="ro-RO" sz="2000" b="1" smtClean="0">
                <a:solidFill>
                  <a:schemeClr val="tx1"/>
                </a:solidFill>
              </a:rPr>
              <a:t>I.7. Îmbunătăţirea informaţiilor penru sănătate, exploatării datelor, furnizare de dovezi pentru politici şi reglementări în domeniul sănătăţii</a:t>
            </a:r>
            <a:endParaRPr lang="en-GB" sz="2000" b="1" smtClean="0">
              <a:solidFill>
                <a:schemeClr val="tx1"/>
              </a:solidFill>
            </a:endParaRPr>
          </a:p>
          <a:p>
            <a:pPr eaLnBrk="1" hangingPunct="1">
              <a:lnSpc>
                <a:spcPct val="90000"/>
              </a:lnSpc>
              <a:spcBef>
                <a:spcPct val="0"/>
              </a:spcBef>
              <a:buClrTx/>
              <a:buSzTx/>
              <a:buFontTx/>
              <a:buNone/>
            </a:pPr>
            <a:endParaRPr lang="en-GB" sz="2000" b="1" smtClean="0">
              <a:solidFill>
                <a:schemeClr val="tx1"/>
              </a:solidFill>
            </a:endParaRPr>
          </a:p>
          <a:p>
            <a:pPr>
              <a:lnSpc>
                <a:spcPct val="90000"/>
              </a:lnSpc>
            </a:pPr>
            <a:endParaRPr lang="en-US" sz="2400" b="1" smtClean="0">
              <a:solidFill>
                <a:schemeClr val="accent2"/>
              </a:solidFill>
            </a:endParaRPr>
          </a:p>
          <a:p>
            <a:pPr eaLnBrk="1" hangingPunct="1">
              <a:lnSpc>
                <a:spcPct val="90000"/>
              </a:lnSpc>
              <a:spcBef>
                <a:spcPct val="0"/>
              </a:spcBef>
              <a:buClrTx/>
              <a:buSzTx/>
              <a:buFontTx/>
              <a:buNone/>
            </a:pPr>
            <a:endParaRPr lang="en-GB" sz="2400" b="1" smtClean="0">
              <a:solidFill>
                <a:schemeClr val="accent2"/>
              </a:solidFill>
            </a:endParaRPr>
          </a:p>
          <a:p>
            <a:pPr eaLnBrk="1" hangingPunct="1">
              <a:lnSpc>
                <a:spcPct val="90000"/>
              </a:lnSpc>
              <a:spcBef>
                <a:spcPct val="0"/>
              </a:spcBef>
              <a:buClrTx/>
              <a:buSzTx/>
              <a:buFontTx/>
              <a:buNone/>
            </a:pPr>
            <a:endParaRPr lang="en-GB" sz="2800" b="1" smtClean="0">
              <a:solidFill>
                <a:schemeClr val="accent2"/>
              </a:solidFill>
            </a:endParaRPr>
          </a:p>
          <a:p>
            <a:pPr eaLnBrk="1" hangingPunct="1">
              <a:lnSpc>
                <a:spcPct val="90000"/>
              </a:lnSpc>
            </a:pPr>
            <a:endParaRPr lang="en-US" sz="2800" b="1" smtClean="0">
              <a:solidFill>
                <a:schemeClr val="accent2"/>
              </a:solidFill>
            </a:endParaRPr>
          </a:p>
        </p:txBody>
      </p:sp>
      <p:sp>
        <p:nvSpPr>
          <p:cNvPr id="37890" name="Rectangle 4"/>
          <p:cNvSpPr txBox="1">
            <a:spLocks noChangeArrowheads="1"/>
          </p:cNvSpPr>
          <p:nvPr/>
        </p:nvSpPr>
        <p:spPr bwMode="auto">
          <a:xfrm>
            <a:off x="457200" y="6096000"/>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37891" name="Picture 4" descr="Sigla MEN2.jpg"/>
          <p:cNvPicPr>
            <a:picLocks noChangeAspect="1"/>
          </p:cNvPicPr>
          <p:nvPr/>
        </p:nvPicPr>
        <p:blipFill>
          <a:blip r:embed="rId3"/>
          <a:srcRect/>
          <a:stretch>
            <a:fillRect/>
          </a:stretch>
        </p:blipFill>
        <p:spPr bwMode="auto">
          <a:xfrm>
            <a:off x="1447800" y="152400"/>
            <a:ext cx="1447800" cy="841375"/>
          </a:xfrm>
          <a:prstGeom prst="rect">
            <a:avLst/>
          </a:prstGeom>
          <a:noFill/>
          <a:ln w="9525">
            <a:noFill/>
            <a:miter lim="800000"/>
            <a:headEnd/>
            <a:tailEnd/>
          </a:ln>
        </p:spPr>
      </p:pic>
      <p:pic>
        <p:nvPicPr>
          <p:cNvPr id="37892" name="Picture 6" descr="drap_cmyk.jpg"/>
          <p:cNvPicPr>
            <a:picLocks noChangeAspect="1"/>
          </p:cNvPicPr>
          <p:nvPr/>
        </p:nvPicPr>
        <p:blipFill>
          <a:blip r:embed="rId4"/>
          <a:srcRect/>
          <a:stretch>
            <a:fillRect/>
          </a:stretch>
        </p:blipFill>
        <p:spPr bwMode="auto">
          <a:xfrm>
            <a:off x="0" y="152400"/>
            <a:ext cx="1143000" cy="758825"/>
          </a:xfrm>
          <a:prstGeom prst="rect">
            <a:avLst/>
          </a:prstGeom>
          <a:noFill/>
          <a:ln w="9525">
            <a:noFill/>
            <a:miter lim="800000"/>
            <a:headEnd/>
            <a:tailEnd/>
          </a:ln>
        </p:spPr>
      </p:pic>
      <p:sp>
        <p:nvSpPr>
          <p:cNvPr id="37893" name="Rectangle 6"/>
          <p:cNvSpPr>
            <a:spLocks noChangeArrowheads="1"/>
          </p:cNvSpPr>
          <p:nvPr/>
        </p:nvSpPr>
        <p:spPr bwMode="auto">
          <a:xfrm flipV="1">
            <a:off x="228600" y="1524000"/>
            <a:ext cx="7918450" cy="366713"/>
          </a:xfrm>
          <a:prstGeom prst="rect">
            <a:avLst/>
          </a:prstGeom>
          <a:noFill/>
          <a:ln w="9525">
            <a:noFill/>
            <a:miter lim="800000"/>
            <a:headEnd/>
            <a:tailEnd/>
          </a:ln>
        </p:spPr>
        <p:txBody>
          <a:bodyPr rot="10800000">
            <a:spAutoFit/>
          </a:bodyPr>
          <a:lstStyle/>
          <a:p>
            <a:endParaRPr lang="en-GB">
              <a:solidFill>
                <a:srgbClr val="FFFFFF"/>
              </a:solidFill>
            </a:endParaRPr>
          </a:p>
        </p:txBody>
      </p:sp>
      <p:sp>
        <p:nvSpPr>
          <p:cNvPr id="37894" name="Rectangle 7"/>
          <p:cNvSpPr>
            <a:spLocks noChangeArrowheads="1"/>
          </p:cNvSpPr>
          <p:nvPr/>
        </p:nvSpPr>
        <p:spPr bwMode="auto">
          <a:xfrm>
            <a:off x="228600" y="1219200"/>
            <a:ext cx="8915400" cy="1651000"/>
          </a:xfrm>
          <a:prstGeom prst="rect">
            <a:avLst/>
          </a:prstGeom>
          <a:noFill/>
          <a:ln w="9525">
            <a:noFill/>
            <a:miter lim="800000"/>
            <a:headEnd/>
            <a:tailEnd/>
          </a:ln>
        </p:spPr>
        <p:txBody>
          <a:bodyPr>
            <a:spAutoFit/>
          </a:bodyPr>
          <a:lstStyle/>
          <a:p>
            <a:r>
              <a:rPr lang="en-GB" sz="3200" b="1">
                <a:solidFill>
                  <a:schemeClr val="accent2"/>
                </a:solidFill>
              </a:rPr>
              <a:t>Programul  </a:t>
            </a:r>
            <a:r>
              <a:rPr lang="en-GB" sz="3200">
                <a:solidFill>
                  <a:schemeClr val="accent2"/>
                </a:solidFill>
              </a:rPr>
              <a:t>S</a:t>
            </a:r>
            <a:r>
              <a:rPr lang="ro-RO" sz="3200">
                <a:solidFill>
                  <a:schemeClr val="accent2"/>
                </a:solidFill>
              </a:rPr>
              <a:t>ă</a:t>
            </a:r>
            <a:r>
              <a:rPr lang="en-GB" sz="3200">
                <a:solidFill>
                  <a:schemeClr val="accent2"/>
                </a:solidFill>
              </a:rPr>
              <a:t>n</a:t>
            </a:r>
            <a:r>
              <a:rPr lang="ro-RO" sz="3200">
                <a:solidFill>
                  <a:schemeClr val="accent2"/>
                </a:solidFill>
              </a:rPr>
              <a:t>ă</a:t>
            </a:r>
            <a:r>
              <a:rPr lang="en-GB" sz="3200">
                <a:solidFill>
                  <a:schemeClr val="accent2"/>
                </a:solidFill>
              </a:rPr>
              <a:t>tate</a:t>
            </a:r>
            <a:r>
              <a:rPr lang="en-GB" sz="3200" b="1">
                <a:solidFill>
                  <a:schemeClr val="accent2"/>
                </a:solidFill>
              </a:rPr>
              <a:t> pe scurt </a:t>
            </a:r>
          </a:p>
          <a:p>
            <a:pPr eaLnBrk="0" hangingPunct="0">
              <a:spcBef>
                <a:spcPct val="20000"/>
              </a:spcBef>
              <a:buClr>
                <a:schemeClr val="accent1"/>
              </a:buClr>
              <a:buSzPct val="70000"/>
              <a:buFont typeface="Wingdings 2" pitchFamily="18" charset="2"/>
              <a:buNone/>
            </a:pPr>
            <a:r>
              <a:rPr lang="vi-VN" sz="3200" b="1">
                <a:solidFill>
                  <a:schemeClr val="accent2"/>
                </a:solidFill>
              </a:rPr>
              <a:t>Personalizarea sănătăţii şi a îngrijirilor</a:t>
            </a:r>
            <a:endParaRPr lang="ro-RO" sz="3200" b="1">
              <a:solidFill>
                <a:schemeClr val="accent2"/>
              </a:solidFill>
            </a:endParaRPr>
          </a:p>
          <a:p>
            <a:endParaRPr lang="en-GB" sz="3200" b="1">
              <a:solidFill>
                <a:schemeClr val="accent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p:cNvSpPr>
          <p:nvPr>
            <p:ph type="body" idx="4294967295"/>
          </p:nvPr>
        </p:nvSpPr>
        <p:spPr>
          <a:xfrm>
            <a:off x="457200" y="2438400"/>
            <a:ext cx="8686800" cy="3094038"/>
          </a:xfrm>
        </p:spPr>
        <p:txBody>
          <a:bodyPr/>
          <a:lstStyle/>
          <a:p>
            <a:pPr marL="609600" indent="-609600">
              <a:buFont typeface="Wingdings 2" pitchFamily="18" charset="2"/>
              <a:buNone/>
            </a:pPr>
            <a:r>
              <a:rPr lang="ro-RO" sz="4000" smtClean="0"/>
              <a:t>I.  </a:t>
            </a:r>
            <a:r>
              <a:rPr lang="vi-VN" sz="4000" smtClean="0">
                <a:latin typeface="Franklin Gothic Book"/>
              </a:rPr>
              <a:t>Personalizarea sănătăţii şi a îngrijirilor</a:t>
            </a:r>
            <a:endParaRPr lang="ro-RO" sz="4000" smtClean="0"/>
          </a:p>
          <a:p>
            <a:pPr marL="609600" indent="-609600">
              <a:buFont typeface="Symbol" pitchFamily="18" charset="2"/>
              <a:buAutoNum type="romanUcPeriod"/>
            </a:pPr>
            <a:endParaRPr lang="ro-RO" sz="4000" smtClean="0"/>
          </a:p>
          <a:p>
            <a:pPr marL="609600" indent="-609600">
              <a:buFont typeface="Wingdings 2" pitchFamily="18" charset="2"/>
              <a:buNone/>
            </a:pPr>
            <a:r>
              <a:rPr lang="ro-RO" sz="4000" smtClean="0"/>
              <a:t>II.  Activităţi de coordonare</a:t>
            </a:r>
            <a:endParaRPr lang="en-US" sz="4000" smtClean="0"/>
          </a:p>
          <a:p>
            <a:pPr marL="609600" indent="-609600">
              <a:buFont typeface="Wingdings 2" pitchFamily="18" charset="2"/>
              <a:buNone/>
            </a:pPr>
            <a:endParaRPr lang="en-US" smtClean="0"/>
          </a:p>
          <a:p>
            <a:pPr marL="609600" indent="-609600" eaLnBrk="1" hangingPunct="1"/>
            <a:endParaRPr lang="en-US" smtClean="0"/>
          </a:p>
        </p:txBody>
      </p:sp>
      <p:sp>
        <p:nvSpPr>
          <p:cNvPr id="39938" name="Rectangle 4"/>
          <p:cNvSpPr txBox="1">
            <a:spLocks noChangeArrowheads="1"/>
          </p:cNvSpPr>
          <p:nvPr/>
        </p:nvSpPr>
        <p:spPr bwMode="auto">
          <a:xfrm>
            <a:off x="457200" y="6124575"/>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39939" name="Picture 4" descr="Sigla MEN2.jpg"/>
          <p:cNvPicPr>
            <a:picLocks noChangeAspect="1"/>
          </p:cNvPicPr>
          <p:nvPr/>
        </p:nvPicPr>
        <p:blipFill>
          <a:blip r:embed="rId3"/>
          <a:srcRect/>
          <a:stretch>
            <a:fillRect/>
          </a:stretch>
        </p:blipFill>
        <p:spPr bwMode="auto">
          <a:xfrm>
            <a:off x="1524000" y="103188"/>
            <a:ext cx="1447800" cy="841375"/>
          </a:xfrm>
          <a:prstGeom prst="rect">
            <a:avLst/>
          </a:prstGeom>
          <a:noFill/>
          <a:ln w="9525">
            <a:noFill/>
            <a:miter lim="800000"/>
            <a:headEnd/>
            <a:tailEnd/>
          </a:ln>
        </p:spPr>
      </p:pic>
      <p:pic>
        <p:nvPicPr>
          <p:cNvPr id="39940" name="Picture 6" descr="drap_cmyk.jpg"/>
          <p:cNvPicPr>
            <a:picLocks noChangeAspect="1"/>
          </p:cNvPicPr>
          <p:nvPr/>
        </p:nvPicPr>
        <p:blipFill>
          <a:blip r:embed="rId4"/>
          <a:srcRect/>
          <a:stretch>
            <a:fillRect/>
          </a:stretch>
        </p:blipFill>
        <p:spPr bwMode="auto">
          <a:xfrm>
            <a:off x="152400" y="152400"/>
            <a:ext cx="1143000" cy="758825"/>
          </a:xfrm>
          <a:prstGeom prst="rect">
            <a:avLst/>
          </a:prstGeom>
          <a:noFill/>
          <a:ln w="9525">
            <a:noFill/>
            <a:miter lim="800000"/>
            <a:headEnd/>
            <a:tailEnd/>
          </a:ln>
        </p:spPr>
      </p:pic>
      <p:sp>
        <p:nvSpPr>
          <p:cNvPr id="39941" name="Rectangle 6"/>
          <p:cNvSpPr>
            <a:spLocks noChangeArrowheads="1"/>
          </p:cNvSpPr>
          <p:nvPr/>
        </p:nvSpPr>
        <p:spPr bwMode="auto">
          <a:xfrm flipV="1">
            <a:off x="228600" y="1524000"/>
            <a:ext cx="7918450" cy="366713"/>
          </a:xfrm>
          <a:prstGeom prst="rect">
            <a:avLst/>
          </a:prstGeom>
          <a:noFill/>
          <a:ln w="9525">
            <a:noFill/>
            <a:miter lim="800000"/>
            <a:headEnd/>
            <a:tailEnd/>
          </a:ln>
        </p:spPr>
        <p:txBody>
          <a:bodyPr rot="10800000">
            <a:spAutoFit/>
          </a:bodyPr>
          <a:lstStyle/>
          <a:p>
            <a:endParaRPr lang="en-GB">
              <a:solidFill>
                <a:srgbClr val="FFFFFF"/>
              </a:solidFill>
            </a:endParaRPr>
          </a:p>
        </p:txBody>
      </p:sp>
      <p:sp>
        <p:nvSpPr>
          <p:cNvPr id="39942" name="Rectangle 7"/>
          <p:cNvSpPr>
            <a:spLocks noChangeArrowheads="1"/>
          </p:cNvSpPr>
          <p:nvPr/>
        </p:nvSpPr>
        <p:spPr bwMode="auto">
          <a:xfrm>
            <a:off x="228600" y="1219200"/>
            <a:ext cx="8915400" cy="1066800"/>
          </a:xfrm>
          <a:prstGeom prst="rect">
            <a:avLst/>
          </a:prstGeom>
          <a:noFill/>
          <a:ln w="9525">
            <a:noFill/>
            <a:miter lim="800000"/>
            <a:headEnd/>
            <a:tailEnd/>
          </a:ln>
        </p:spPr>
        <p:txBody>
          <a:bodyPr>
            <a:spAutoFit/>
          </a:bodyPr>
          <a:lstStyle/>
          <a:p>
            <a:r>
              <a:rPr lang="ro-RO" sz="3200">
                <a:solidFill>
                  <a:schemeClr val="accent2"/>
                </a:solidFill>
              </a:rPr>
              <a:t>Orizont 2020</a:t>
            </a:r>
            <a:r>
              <a:rPr lang="en-GB" sz="3200">
                <a:solidFill>
                  <a:schemeClr val="accent2"/>
                </a:solidFill>
              </a:rPr>
              <a:t> S</a:t>
            </a:r>
            <a:r>
              <a:rPr lang="ro-RO" sz="3200">
                <a:solidFill>
                  <a:schemeClr val="accent2"/>
                </a:solidFill>
              </a:rPr>
              <a:t>ă</a:t>
            </a:r>
            <a:r>
              <a:rPr lang="en-GB" sz="3200">
                <a:solidFill>
                  <a:schemeClr val="accent2"/>
                </a:solidFill>
              </a:rPr>
              <a:t>n</a:t>
            </a:r>
            <a:r>
              <a:rPr lang="ro-RO" sz="3200">
                <a:solidFill>
                  <a:schemeClr val="accent2"/>
                </a:solidFill>
              </a:rPr>
              <a:t>ă</a:t>
            </a:r>
            <a:r>
              <a:rPr lang="en-GB" sz="3200">
                <a:solidFill>
                  <a:schemeClr val="accent2"/>
                </a:solidFill>
              </a:rPr>
              <a:t>tate</a:t>
            </a:r>
            <a:r>
              <a:rPr lang="ro-RO" sz="3200">
                <a:solidFill>
                  <a:schemeClr val="accent2"/>
                </a:solidFill>
              </a:rPr>
              <a:t>- D</a:t>
            </a:r>
            <a:r>
              <a:rPr lang="en-US" sz="3200">
                <a:solidFill>
                  <a:schemeClr val="accent2"/>
                </a:solidFill>
              </a:rPr>
              <a:t>ou</a:t>
            </a:r>
            <a:r>
              <a:rPr lang="ro-RO" sz="3200">
                <a:solidFill>
                  <a:schemeClr val="accent2"/>
                </a:solidFill>
              </a:rPr>
              <a:t>ă</a:t>
            </a:r>
            <a:r>
              <a:rPr lang="en-US" sz="3200">
                <a:solidFill>
                  <a:schemeClr val="accent2"/>
                </a:solidFill>
              </a:rPr>
              <a:t> categorii de </a:t>
            </a:r>
            <a:r>
              <a:rPr lang="ro-RO" sz="3200">
                <a:solidFill>
                  <a:schemeClr val="accent2"/>
                </a:solidFill>
              </a:rPr>
              <a:t>apeluri</a:t>
            </a:r>
            <a:endParaRPr lang="en-GB" sz="3200">
              <a:solidFill>
                <a:schemeClr val="accent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4" descr="Sigla MEN2.jpg"/>
          <p:cNvPicPr>
            <a:picLocks noChangeAspect="1"/>
          </p:cNvPicPr>
          <p:nvPr/>
        </p:nvPicPr>
        <p:blipFill>
          <a:blip r:embed="rId3"/>
          <a:srcRect/>
          <a:stretch>
            <a:fillRect/>
          </a:stretch>
        </p:blipFill>
        <p:spPr bwMode="auto">
          <a:xfrm>
            <a:off x="1524000" y="103188"/>
            <a:ext cx="1447800" cy="841375"/>
          </a:xfrm>
          <a:prstGeom prst="rect">
            <a:avLst/>
          </a:prstGeom>
          <a:noFill/>
          <a:ln w="9525">
            <a:noFill/>
            <a:miter lim="800000"/>
            <a:headEnd/>
            <a:tailEnd/>
          </a:ln>
        </p:spPr>
      </p:pic>
      <p:pic>
        <p:nvPicPr>
          <p:cNvPr id="41986" name="Picture 6" descr="drap_cmyk.jpg"/>
          <p:cNvPicPr>
            <a:picLocks noChangeAspect="1"/>
          </p:cNvPicPr>
          <p:nvPr/>
        </p:nvPicPr>
        <p:blipFill>
          <a:blip r:embed="rId4"/>
          <a:srcRect/>
          <a:stretch>
            <a:fillRect/>
          </a:stretch>
        </p:blipFill>
        <p:spPr bwMode="auto">
          <a:xfrm>
            <a:off x="152400" y="152400"/>
            <a:ext cx="1143000" cy="758825"/>
          </a:xfrm>
          <a:prstGeom prst="rect">
            <a:avLst/>
          </a:prstGeom>
          <a:noFill/>
          <a:ln w="9525">
            <a:noFill/>
            <a:miter lim="800000"/>
            <a:headEnd/>
            <a:tailEnd/>
          </a:ln>
        </p:spPr>
      </p:pic>
      <p:sp>
        <p:nvSpPr>
          <p:cNvPr id="41987" name="TextBox 9"/>
          <p:cNvSpPr txBox="1">
            <a:spLocks noChangeArrowheads="1"/>
          </p:cNvSpPr>
          <p:nvPr/>
        </p:nvSpPr>
        <p:spPr bwMode="auto">
          <a:xfrm>
            <a:off x="762000" y="1828800"/>
            <a:ext cx="5486400" cy="369888"/>
          </a:xfrm>
          <a:prstGeom prst="rect">
            <a:avLst/>
          </a:prstGeom>
          <a:noFill/>
          <a:ln w="9525">
            <a:noFill/>
            <a:miter lim="800000"/>
            <a:headEnd/>
            <a:tailEnd/>
          </a:ln>
        </p:spPr>
        <p:txBody>
          <a:bodyPr>
            <a:spAutoFit/>
          </a:bodyPr>
          <a:lstStyle/>
          <a:p>
            <a:endParaRPr lang="en-GB">
              <a:latin typeface="Franklin Gothic Book"/>
            </a:endParaRPr>
          </a:p>
        </p:txBody>
      </p:sp>
      <p:sp>
        <p:nvSpPr>
          <p:cNvPr id="41988" name="Rectangle 5"/>
          <p:cNvSpPr>
            <a:spLocks noChangeArrowheads="1"/>
          </p:cNvSpPr>
          <p:nvPr/>
        </p:nvSpPr>
        <p:spPr bwMode="auto">
          <a:xfrm>
            <a:off x="1066800" y="2209800"/>
            <a:ext cx="6454775" cy="1311275"/>
          </a:xfrm>
          <a:prstGeom prst="rect">
            <a:avLst/>
          </a:prstGeom>
          <a:noFill/>
          <a:ln w="9525">
            <a:noFill/>
            <a:miter lim="800000"/>
            <a:headEnd/>
            <a:tailEnd/>
          </a:ln>
        </p:spPr>
        <p:txBody>
          <a:bodyPr wrap="none">
            <a:spAutoFit/>
          </a:bodyPr>
          <a:lstStyle/>
          <a:p>
            <a:pPr algn="ctr"/>
            <a:r>
              <a:rPr lang="vi-VN" sz="4000">
                <a:solidFill>
                  <a:schemeClr val="tx2"/>
                </a:solidFill>
              </a:rPr>
              <a:t>  </a:t>
            </a:r>
            <a:r>
              <a:rPr lang="en-GB" sz="4000">
                <a:solidFill>
                  <a:schemeClr val="accent2"/>
                </a:solidFill>
              </a:rPr>
              <a:t>1.</a:t>
            </a:r>
            <a:r>
              <a:rPr lang="vi-VN" sz="4000">
                <a:solidFill>
                  <a:schemeClr val="accent2"/>
                </a:solidFill>
              </a:rPr>
              <a:t>Personalizarea sănătăţii </a:t>
            </a:r>
            <a:endParaRPr lang="en-GB" sz="4000">
              <a:solidFill>
                <a:schemeClr val="accent2"/>
              </a:solidFill>
            </a:endParaRPr>
          </a:p>
          <a:p>
            <a:pPr algn="ctr"/>
            <a:r>
              <a:rPr lang="vi-VN" sz="4000">
                <a:solidFill>
                  <a:schemeClr val="accent2"/>
                </a:solidFill>
              </a:rPr>
              <a:t>şi a îngrijirilor</a:t>
            </a:r>
            <a:endParaRPr lang="en-GB" sz="4000">
              <a:solidFill>
                <a:schemeClr val="accent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Grp="1"/>
          </p:cNvSpPr>
          <p:nvPr>
            <p:ph type="body" idx="4294967295"/>
          </p:nvPr>
        </p:nvSpPr>
        <p:spPr>
          <a:xfrm>
            <a:off x="457200" y="2438400"/>
            <a:ext cx="8686800" cy="3094038"/>
          </a:xfrm>
        </p:spPr>
        <p:txBody>
          <a:bodyPr/>
          <a:lstStyle/>
          <a:p>
            <a:pPr algn="just">
              <a:lnSpc>
                <a:spcPct val="90000"/>
              </a:lnSpc>
              <a:buFont typeface="Wingdings 2" pitchFamily="18" charset="2"/>
              <a:buNone/>
            </a:pPr>
            <a:r>
              <a:rPr lang="vi-VN" sz="2400" smtClean="0">
                <a:latin typeface="Franklin Gothic Book"/>
              </a:rPr>
              <a:t> </a:t>
            </a:r>
            <a:endParaRPr lang="ro-RO" sz="2400" smtClean="0"/>
          </a:p>
          <a:p>
            <a:pPr algn="just">
              <a:lnSpc>
                <a:spcPct val="90000"/>
              </a:lnSpc>
            </a:pPr>
            <a:r>
              <a:rPr lang="en-US" sz="2400" smtClean="0"/>
              <a:t>PHC 2 – 2015: </a:t>
            </a:r>
            <a:r>
              <a:rPr lang="vi-VN" sz="2400" smtClean="0">
                <a:latin typeface="Franklin Gothic Book"/>
              </a:rPr>
              <a:t>Înţelegerea bolilor-  medicina sistemică </a:t>
            </a:r>
          </a:p>
          <a:p>
            <a:pPr algn="just">
              <a:lnSpc>
                <a:spcPct val="90000"/>
              </a:lnSpc>
              <a:buFont typeface="Wingdings 2" pitchFamily="18" charset="2"/>
              <a:buNone/>
            </a:pPr>
            <a:endParaRPr lang="en-US" sz="2400" smtClean="0"/>
          </a:p>
          <a:p>
            <a:pPr algn="just">
              <a:lnSpc>
                <a:spcPct val="90000"/>
              </a:lnSpc>
            </a:pPr>
            <a:r>
              <a:rPr lang="en-US" sz="2400" smtClean="0"/>
              <a:t>PHC 3 - 2015: </a:t>
            </a:r>
            <a:r>
              <a:rPr lang="ro-RO" sz="2400" smtClean="0"/>
              <a:t>Înţelegerea mecanismelor comune ale bolilor şi relevanţa acestora în comorbidităţi</a:t>
            </a:r>
            <a:endParaRPr lang="en-US" sz="2400" smtClean="0"/>
          </a:p>
        </p:txBody>
      </p:sp>
      <p:sp>
        <p:nvSpPr>
          <p:cNvPr id="44034" name="Rectangle 4"/>
          <p:cNvSpPr txBox="1">
            <a:spLocks noChangeArrowheads="1"/>
          </p:cNvSpPr>
          <p:nvPr/>
        </p:nvSpPr>
        <p:spPr bwMode="auto">
          <a:xfrm>
            <a:off x="457200" y="6124575"/>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44035" name="Picture 4" descr="Sigla MEN2.jpg"/>
          <p:cNvPicPr>
            <a:picLocks noChangeAspect="1"/>
          </p:cNvPicPr>
          <p:nvPr/>
        </p:nvPicPr>
        <p:blipFill>
          <a:blip r:embed="rId3"/>
          <a:srcRect/>
          <a:stretch>
            <a:fillRect/>
          </a:stretch>
        </p:blipFill>
        <p:spPr bwMode="auto">
          <a:xfrm>
            <a:off x="1524000" y="103188"/>
            <a:ext cx="1447800" cy="841375"/>
          </a:xfrm>
          <a:prstGeom prst="rect">
            <a:avLst/>
          </a:prstGeom>
          <a:noFill/>
          <a:ln w="9525">
            <a:noFill/>
            <a:miter lim="800000"/>
            <a:headEnd/>
            <a:tailEnd/>
          </a:ln>
        </p:spPr>
      </p:pic>
      <p:pic>
        <p:nvPicPr>
          <p:cNvPr id="44036" name="Picture 6" descr="drap_cmyk.jpg"/>
          <p:cNvPicPr>
            <a:picLocks noChangeAspect="1"/>
          </p:cNvPicPr>
          <p:nvPr/>
        </p:nvPicPr>
        <p:blipFill>
          <a:blip r:embed="rId4"/>
          <a:srcRect/>
          <a:stretch>
            <a:fillRect/>
          </a:stretch>
        </p:blipFill>
        <p:spPr bwMode="auto">
          <a:xfrm>
            <a:off x="152400" y="152400"/>
            <a:ext cx="1143000" cy="758825"/>
          </a:xfrm>
          <a:prstGeom prst="rect">
            <a:avLst/>
          </a:prstGeom>
          <a:noFill/>
          <a:ln w="9525">
            <a:noFill/>
            <a:miter lim="800000"/>
            <a:headEnd/>
            <a:tailEnd/>
          </a:ln>
        </p:spPr>
      </p:pic>
      <p:sp>
        <p:nvSpPr>
          <p:cNvPr id="44037" name="Rectangle 6"/>
          <p:cNvSpPr>
            <a:spLocks noChangeArrowheads="1"/>
          </p:cNvSpPr>
          <p:nvPr/>
        </p:nvSpPr>
        <p:spPr bwMode="auto">
          <a:xfrm flipV="1">
            <a:off x="228600" y="1524000"/>
            <a:ext cx="7918450" cy="366713"/>
          </a:xfrm>
          <a:prstGeom prst="rect">
            <a:avLst/>
          </a:prstGeom>
          <a:noFill/>
          <a:ln w="9525">
            <a:noFill/>
            <a:miter lim="800000"/>
            <a:headEnd/>
            <a:tailEnd/>
          </a:ln>
        </p:spPr>
        <p:txBody>
          <a:bodyPr rot="10800000">
            <a:spAutoFit/>
          </a:bodyPr>
          <a:lstStyle/>
          <a:p>
            <a:endParaRPr lang="en-GB">
              <a:solidFill>
                <a:srgbClr val="FFFFFF"/>
              </a:solidFill>
            </a:endParaRPr>
          </a:p>
        </p:txBody>
      </p:sp>
      <p:sp>
        <p:nvSpPr>
          <p:cNvPr id="44038" name="Rectangle 7"/>
          <p:cNvSpPr>
            <a:spLocks noChangeArrowheads="1"/>
          </p:cNvSpPr>
          <p:nvPr/>
        </p:nvSpPr>
        <p:spPr bwMode="auto">
          <a:xfrm>
            <a:off x="228600" y="1219200"/>
            <a:ext cx="8915400" cy="584200"/>
          </a:xfrm>
          <a:prstGeom prst="rect">
            <a:avLst/>
          </a:prstGeom>
          <a:noFill/>
          <a:ln w="9525">
            <a:noFill/>
            <a:miter lim="800000"/>
            <a:headEnd/>
            <a:tailEnd/>
          </a:ln>
        </p:spPr>
        <p:txBody>
          <a:bodyPr>
            <a:spAutoFit/>
          </a:bodyPr>
          <a:lstStyle/>
          <a:p>
            <a:r>
              <a:rPr lang="ro-RO" sz="3200" b="1">
                <a:solidFill>
                  <a:schemeClr val="accent2"/>
                </a:solidFill>
              </a:rPr>
              <a:t>I.1. Înţelegerea sănătăţii, îmbătrînirii şi bolii</a:t>
            </a:r>
            <a:endParaRPr lang="en-GB" sz="3200" b="1">
              <a:solidFill>
                <a:schemeClr val="accent2"/>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p:cNvSpPr>
          <p:nvPr>
            <p:ph type="body" idx="4294967295"/>
          </p:nvPr>
        </p:nvSpPr>
        <p:spPr>
          <a:xfrm>
            <a:off x="457200" y="2438400"/>
            <a:ext cx="8686800" cy="3094038"/>
          </a:xfrm>
        </p:spPr>
        <p:txBody>
          <a:bodyPr/>
          <a:lstStyle/>
          <a:p>
            <a:pPr algn="just">
              <a:lnSpc>
                <a:spcPct val="90000"/>
              </a:lnSpc>
            </a:pPr>
            <a:r>
              <a:rPr lang="ro-RO" sz="1800" b="1" i="1" smtClean="0"/>
              <a:t>Obiectiv: </a:t>
            </a:r>
            <a:r>
              <a:rPr lang="ro-RO" sz="1800" i="1" smtClean="0"/>
              <a:t>dezvoltare de noi tratamente bazate pe dovezi pornind de la o înţelegere îmbunătăţită a fiziopatologiei complexe a maladiilor</a:t>
            </a:r>
            <a:r>
              <a:rPr lang="en-US" sz="1800" i="1" smtClean="0"/>
              <a:t>. </a:t>
            </a:r>
            <a:r>
              <a:rPr lang="ro-RO" sz="1800" i="1" smtClean="0"/>
              <a:t>O abordare Europeană este necesară pentru a reuni expertiza multidisciplinară necesară (biologie modernă, medicină, matematică, tehnologii de calcul, etc</a:t>
            </a:r>
            <a:r>
              <a:rPr lang="en-US" sz="1800" i="1" smtClean="0"/>
              <a:t>. </a:t>
            </a:r>
          </a:p>
          <a:p>
            <a:pPr algn="just">
              <a:lnSpc>
                <a:spcPct val="90000"/>
              </a:lnSpc>
              <a:buFont typeface="Wingdings 2" pitchFamily="18" charset="2"/>
              <a:buNone/>
            </a:pPr>
            <a:r>
              <a:rPr lang="ro-RO" sz="1800" smtClean="0"/>
              <a:t>Se aşteaptă proiecte care să:</a:t>
            </a:r>
          </a:p>
          <a:p>
            <a:pPr algn="just">
              <a:lnSpc>
                <a:spcPct val="90000"/>
              </a:lnSpc>
            </a:pPr>
            <a:r>
              <a:rPr lang="ro-RO" sz="1800" smtClean="0"/>
              <a:t>sprijine înţelegerea complexităţii fenotipurilor clinice</a:t>
            </a:r>
          </a:p>
          <a:p>
            <a:pPr algn="just">
              <a:lnSpc>
                <a:spcPct val="90000"/>
              </a:lnSpc>
            </a:pPr>
            <a:r>
              <a:rPr lang="ro-RO" sz="1800" smtClean="0"/>
              <a:t>dezvolte - optimizeze abordări sistemice</a:t>
            </a:r>
            <a:r>
              <a:rPr lang="en-US" sz="1800" smtClean="0"/>
              <a:t>, integra</a:t>
            </a:r>
            <a:r>
              <a:rPr lang="ro-RO" sz="1800" smtClean="0"/>
              <a:t>rea de date clinice şi biomedicale întru definirea sau rafinarea modelelor de boală folosind metode statistice avansate, matematice; valoarea predictivă a acestor modele va fi validată prin cohorte de pacienţi bine fenotipate, cu potenţial clinic dovedit.</a:t>
            </a:r>
            <a:endParaRPr lang="en-US" sz="1800" smtClean="0"/>
          </a:p>
        </p:txBody>
      </p:sp>
      <p:sp>
        <p:nvSpPr>
          <p:cNvPr id="46082" name="Rectangle 4"/>
          <p:cNvSpPr txBox="1">
            <a:spLocks noChangeArrowheads="1"/>
          </p:cNvSpPr>
          <p:nvPr/>
        </p:nvSpPr>
        <p:spPr bwMode="auto">
          <a:xfrm>
            <a:off x="457200" y="6124575"/>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46083" name="Picture 4" descr="Sigla MEN2.jpg"/>
          <p:cNvPicPr>
            <a:picLocks noChangeAspect="1"/>
          </p:cNvPicPr>
          <p:nvPr/>
        </p:nvPicPr>
        <p:blipFill>
          <a:blip r:embed="rId3"/>
          <a:srcRect/>
          <a:stretch>
            <a:fillRect/>
          </a:stretch>
        </p:blipFill>
        <p:spPr bwMode="auto">
          <a:xfrm>
            <a:off x="1524000" y="103188"/>
            <a:ext cx="1447800" cy="841375"/>
          </a:xfrm>
          <a:prstGeom prst="rect">
            <a:avLst/>
          </a:prstGeom>
          <a:noFill/>
          <a:ln w="9525">
            <a:noFill/>
            <a:miter lim="800000"/>
            <a:headEnd/>
            <a:tailEnd/>
          </a:ln>
        </p:spPr>
      </p:pic>
      <p:pic>
        <p:nvPicPr>
          <p:cNvPr id="46084" name="Picture 6" descr="drap_cmyk.jpg"/>
          <p:cNvPicPr>
            <a:picLocks noChangeAspect="1"/>
          </p:cNvPicPr>
          <p:nvPr/>
        </p:nvPicPr>
        <p:blipFill>
          <a:blip r:embed="rId4"/>
          <a:srcRect/>
          <a:stretch>
            <a:fillRect/>
          </a:stretch>
        </p:blipFill>
        <p:spPr bwMode="auto">
          <a:xfrm>
            <a:off x="152400" y="152400"/>
            <a:ext cx="1143000" cy="758825"/>
          </a:xfrm>
          <a:prstGeom prst="rect">
            <a:avLst/>
          </a:prstGeom>
          <a:noFill/>
          <a:ln w="9525">
            <a:noFill/>
            <a:miter lim="800000"/>
            <a:headEnd/>
            <a:tailEnd/>
          </a:ln>
        </p:spPr>
      </p:pic>
      <p:sp>
        <p:nvSpPr>
          <p:cNvPr id="46085" name="Rectangle 6"/>
          <p:cNvSpPr>
            <a:spLocks noChangeArrowheads="1"/>
          </p:cNvSpPr>
          <p:nvPr/>
        </p:nvSpPr>
        <p:spPr bwMode="auto">
          <a:xfrm flipV="1">
            <a:off x="228600" y="1524000"/>
            <a:ext cx="7918450" cy="366713"/>
          </a:xfrm>
          <a:prstGeom prst="rect">
            <a:avLst/>
          </a:prstGeom>
          <a:noFill/>
          <a:ln w="9525">
            <a:noFill/>
            <a:miter lim="800000"/>
            <a:headEnd/>
            <a:tailEnd/>
          </a:ln>
        </p:spPr>
        <p:txBody>
          <a:bodyPr rot="10800000">
            <a:spAutoFit/>
          </a:bodyPr>
          <a:lstStyle/>
          <a:p>
            <a:endParaRPr lang="en-GB">
              <a:solidFill>
                <a:srgbClr val="FFFFFF"/>
              </a:solidFill>
            </a:endParaRPr>
          </a:p>
        </p:txBody>
      </p:sp>
      <p:sp>
        <p:nvSpPr>
          <p:cNvPr id="46086" name="Rectangle 7"/>
          <p:cNvSpPr>
            <a:spLocks noChangeArrowheads="1"/>
          </p:cNvSpPr>
          <p:nvPr/>
        </p:nvSpPr>
        <p:spPr bwMode="auto">
          <a:xfrm>
            <a:off x="228600" y="1219200"/>
            <a:ext cx="8915400" cy="946150"/>
          </a:xfrm>
          <a:prstGeom prst="rect">
            <a:avLst/>
          </a:prstGeom>
          <a:noFill/>
          <a:ln w="9525">
            <a:noFill/>
            <a:miter lim="800000"/>
            <a:headEnd/>
            <a:tailEnd/>
          </a:ln>
        </p:spPr>
        <p:txBody>
          <a:bodyPr>
            <a:spAutoFit/>
          </a:bodyPr>
          <a:lstStyle/>
          <a:p>
            <a:r>
              <a:rPr lang="vi-VN" sz="2800" b="1">
                <a:solidFill>
                  <a:schemeClr val="accent2"/>
                </a:solidFill>
              </a:rPr>
              <a:t>PHC 2 – 2015:  Înţelegerea bolilor -  medicina sistemică</a:t>
            </a:r>
            <a:endParaRPr lang="en-GB" sz="2800" b="1">
              <a:solidFill>
                <a:schemeClr val="accent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Grp="1"/>
          </p:cNvSpPr>
          <p:nvPr>
            <p:ph type="body" idx="4294967295"/>
          </p:nvPr>
        </p:nvSpPr>
        <p:spPr>
          <a:xfrm>
            <a:off x="457200" y="2438400"/>
            <a:ext cx="8686800" cy="3094038"/>
          </a:xfrm>
        </p:spPr>
        <p:txBody>
          <a:bodyPr/>
          <a:lstStyle/>
          <a:p>
            <a:pPr algn="just">
              <a:lnSpc>
                <a:spcPct val="80000"/>
              </a:lnSpc>
            </a:pPr>
            <a:r>
              <a:rPr lang="ro-RO" sz="1800" b="1" i="1" smtClean="0"/>
              <a:t>Provocare specifică</a:t>
            </a:r>
            <a:r>
              <a:rPr lang="en-US" sz="1800" i="1" smtClean="0"/>
              <a:t>:  </a:t>
            </a:r>
            <a:r>
              <a:rPr lang="ro-RO" sz="1800" i="1" smtClean="0"/>
              <a:t>este nevoie de o mai bună înţelegere a fiziopatologiei bolilor,  a etiologiei acestora pentru a putea sprijini dezvoltarea de tratamente bazate pe dovezi. O mai bună înţelegere a mecanismelor ce stau la baza mai mulor afecţiuni, în special a celor ce duc la co morbidităţi reprezintă principala provocare.</a:t>
            </a:r>
            <a:r>
              <a:rPr lang="en-US" sz="1800" i="1" smtClean="0"/>
              <a:t> </a:t>
            </a:r>
          </a:p>
          <a:p>
            <a:pPr algn="just">
              <a:lnSpc>
                <a:spcPct val="80000"/>
              </a:lnSpc>
              <a:buFont typeface="Wingdings 2" pitchFamily="18" charset="2"/>
              <a:buNone/>
            </a:pPr>
            <a:endParaRPr lang="ro-RO" sz="1800" i="1" smtClean="0"/>
          </a:p>
          <a:p>
            <a:pPr algn="just">
              <a:lnSpc>
                <a:spcPct val="80000"/>
              </a:lnSpc>
            </a:pPr>
            <a:r>
              <a:rPr lang="en-US" sz="1800" smtClean="0"/>
              <a:t>Proiecte care sa </a:t>
            </a:r>
            <a:r>
              <a:rPr lang="ro-RO" sz="1800" smtClean="0"/>
              <a:t>se concentreze pe integrarea de studii </a:t>
            </a:r>
            <a:r>
              <a:rPr lang="en-US" sz="1800" smtClean="0"/>
              <a:t>pre-clinic</a:t>
            </a:r>
            <a:r>
              <a:rPr lang="ro-RO" sz="1800" smtClean="0"/>
              <a:t>e şi </a:t>
            </a:r>
            <a:r>
              <a:rPr lang="en-US" sz="1800" smtClean="0"/>
              <a:t>clinic</a:t>
            </a:r>
            <a:r>
              <a:rPr lang="ro-RO" sz="1800" smtClean="0"/>
              <a:t>e pentru identificarea mecanismelor comune mai multor boli. Propunerile vor evalua şi valida relevanţa acestor mecanisme comune, a biomerkerilor acestora (acolo unde este relevant ) asupra dezvoltării fiziopatologiei specifice de boală, rolul lor în dezvoltarea co-morbidităţilor.</a:t>
            </a:r>
            <a:r>
              <a:rPr lang="en-US" sz="1800" smtClean="0"/>
              <a:t> </a:t>
            </a:r>
          </a:p>
        </p:txBody>
      </p:sp>
      <p:sp>
        <p:nvSpPr>
          <p:cNvPr id="48130" name="Rectangle 4"/>
          <p:cNvSpPr txBox="1">
            <a:spLocks noChangeArrowheads="1"/>
          </p:cNvSpPr>
          <p:nvPr/>
        </p:nvSpPr>
        <p:spPr bwMode="auto">
          <a:xfrm>
            <a:off x="457200" y="6124575"/>
            <a:ext cx="8229600" cy="503238"/>
          </a:xfrm>
          <a:prstGeom prst="rect">
            <a:avLst/>
          </a:prstGeom>
          <a:noFill/>
          <a:ln w="9525">
            <a:noFill/>
            <a:miter lim="800000"/>
            <a:headEnd/>
            <a:tailEnd/>
          </a:ln>
        </p:spPr>
        <p:txBody>
          <a:bodyPr/>
          <a:lstStyle/>
          <a:p>
            <a:r>
              <a:rPr lang="en-US" sz="1200" b="1">
                <a:latin typeface="Franklin Gothic Book"/>
              </a:rPr>
              <a:t>For more info . . .</a:t>
            </a:r>
            <a:endParaRPr lang="en-US">
              <a:latin typeface="Franklin Gothic Book"/>
            </a:endParaRPr>
          </a:p>
          <a:p>
            <a:r>
              <a:rPr lang="en-US" sz="1200">
                <a:latin typeface="Franklin Gothic Book"/>
              </a:rPr>
              <a:t>List location or contact for specification (or other related documents)</a:t>
            </a:r>
          </a:p>
        </p:txBody>
      </p:sp>
      <p:pic>
        <p:nvPicPr>
          <p:cNvPr id="48131" name="Picture 4" descr="Sigla MEN2.jpg"/>
          <p:cNvPicPr>
            <a:picLocks noChangeAspect="1"/>
          </p:cNvPicPr>
          <p:nvPr/>
        </p:nvPicPr>
        <p:blipFill>
          <a:blip r:embed="rId3"/>
          <a:srcRect/>
          <a:stretch>
            <a:fillRect/>
          </a:stretch>
        </p:blipFill>
        <p:spPr bwMode="auto">
          <a:xfrm>
            <a:off x="1524000" y="103188"/>
            <a:ext cx="1447800" cy="841375"/>
          </a:xfrm>
          <a:prstGeom prst="rect">
            <a:avLst/>
          </a:prstGeom>
          <a:noFill/>
          <a:ln w="9525">
            <a:noFill/>
            <a:miter lim="800000"/>
            <a:headEnd/>
            <a:tailEnd/>
          </a:ln>
        </p:spPr>
      </p:pic>
      <p:pic>
        <p:nvPicPr>
          <p:cNvPr id="48132" name="Picture 6" descr="drap_cmyk.jpg"/>
          <p:cNvPicPr>
            <a:picLocks noChangeAspect="1"/>
          </p:cNvPicPr>
          <p:nvPr/>
        </p:nvPicPr>
        <p:blipFill>
          <a:blip r:embed="rId4"/>
          <a:srcRect/>
          <a:stretch>
            <a:fillRect/>
          </a:stretch>
        </p:blipFill>
        <p:spPr bwMode="auto">
          <a:xfrm>
            <a:off x="152400" y="152400"/>
            <a:ext cx="1143000" cy="758825"/>
          </a:xfrm>
          <a:prstGeom prst="rect">
            <a:avLst/>
          </a:prstGeom>
          <a:noFill/>
          <a:ln w="9525">
            <a:noFill/>
            <a:miter lim="800000"/>
            <a:headEnd/>
            <a:tailEnd/>
          </a:ln>
        </p:spPr>
      </p:pic>
      <p:sp>
        <p:nvSpPr>
          <p:cNvPr id="48133" name="Rectangle 6"/>
          <p:cNvSpPr>
            <a:spLocks noChangeArrowheads="1"/>
          </p:cNvSpPr>
          <p:nvPr/>
        </p:nvSpPr>
        <p:spPr bwMode="auto">
          <a:xfrm flipV="1">
            <a:off x="228600" y="1524000"/>
            <a:ext cx="7918450" cy="366713"/>
          </a:xfrm>
          <a:prstGeom prst="rect">
            <a:avLst/>
          </a:prstGeom>
          <a:noFill/>
          <a:ln w="9525">
            <a:noFill/>
            <a:miter lim="800000"/>
            <a:headEnd/>
            <a:tailEnd/>
          </a:ln>
        </p:spPr>
        <p:txBody>
          <a:bodyPr rot="10800000">
            <a:spAutoFit/>
          </a:bodyPr>
          <a:lstStyle/>
          <a:p>
            <a:endParaRPr lang="en-GB">
              <a:solidFill>
                <a:srgbClr val="FFFFFF"/>
              </a:solidFill>
            </a:endParaRPr>
          </a:p>
        </p:txBody>
      </p:sp>
      <p:sp>
        <p:nvSpPr>
          <p:cNvPr id="48134" name="Rectangle 7"/>
          <p:cNvSpPr>
            <a:spLocks noChangeArrowheads="1"/>
          </p:cNvSpPr>
          <p:nvPr/>
        </p:nvSpPr>
        <p:spPr bwMode="auto">
          <a:xfrm>
            <a:off x="228600" y="1219200"/>
            <a:ext cx="8915400" cy="1373188"/>
          </a:xfrm>
          <a:prstGeom prst="rect">
            <a:avLst/>
          </a:prstGeom>
          <a:noFill/>
          <a:ln w="9525">
            <a:noFill/>
            <a:miter lim="800000"/>
            <a:headEnd/>
            <a:tailEnd/>
          </a:ln>
        </p:spPr>
        <p:txBody>
          <a:bodyPr>
            <a:spAutoFit/>
          </a:bodyPr>
          <a:lstStyle/>
          <a:p>
            <a:r>
              <a:rPr lang="vi-VN" sz="2800" b="1">
                <a:solidFill>
                  <a:schemeClr val="accent2"/>
                </a:solidFill>
              </a:rPr>
              <a:t>PHC 3 - 2015: Înţelegerea mecanismelor comune ale bolilor şi relev</a:t>
            </a:r>
            <a:r>
              <a:rPr lang="ro-RO" sz="2800" b="1">
                <a:solidFill>
                  <a:schemeClr val="accent2"/>
                </a:solidFill>
              </a:rPr>
              <a:t>a</a:t>
            </a:r>
            <a:r>
              <a:rPr lang="vi-VN" sz="2800" b="1">
                <a:solidFill>
                  <a:schemeClr val="accent2"/>
                </a:solidFill>
              </a:rPr>
              <a:t>naţa acestora în comorbidităţi</a:t>
            </a:r>
            <a:r>
              <a:rPr lang="vi-VN" sz="2800">
                <a:solidFill>
                  <a:schemeClr val="accent2"/>
                </a:solidFill>
              </a:rPr>
              <a:t/>
            </a:r>
            <a:br>
              <a:rPr lang="vi-VN" sz="2800">
                <a:solidFill>
                  <a:schemeClr val="accent2"/>
                </a:solidFill>
              </a:rPr>
            </a:br>
            <a:endParaRPr lang="en-GB" sz="2800">
              <a:solidFill>
                <a:schemeClr val="accent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p:cNvSpPr>
          <p:nvPr>
            <p:ph type="body" idx="4294967295"/>
          </p:nvPr>
        </p:nvSpPr>
        <p:spPr>
          <a:xfrm>
            <a:off x="457200" y="2438400"/>
            <a:ext cx="8686800" cy="3094038"/>
          </a:xfrm>
        </p:spPr>
        <p:txBody>
          <a:bodyPr/>
          <a:lstStyle/>
          <a:p>
            <a:pPr algn="just">
              <a:lnSpc>
                <a:spcPct val="80000"/>
              </a:lnSpc>
            </a:pPr>
            <a:r>
              <a:rPr lang="en-US" sz="2400" smtClean="0"/>
              <a:t>PHC 4 – 2015: </a:t>
            </a:r>
            <a:r>
              <a:rPr lang="ro-RO" sz="2400" smtClean="0"/>
              <a:t>Promovarea sănătaţii şi prevenirea îmbolnăvirilor: îmbunătăţirea cooperării intersectoriale pentru intervenţii de sănătate şi mediu </a:t>
            </a:r>
            <a:r>
              <a:rPr lang="en-US" sz="2400" smtClean="0"/>
              <a:t> </a:t>
            </a:r>
            <a:endParaRPr lang="ro-RO" sz="2400" smtClean="0"/>
          </a:p>
          <a:p>
            <a:pPr algn="just">
              <a:lnSpc>
                <a:spcPct val="80000"/>
              </a:lnSpc>
            </a:pPr>
            <a:r>
              <a:rPr lang="en-US" sz="2400" smtClean="0"/>
              <a:t>PHC 9 – 2015: </a:t>
            </a:r>
            <a:r>
              <a:rPr lang="vi-VN" sz="2400" smtClean="0"/>
              <a:t>Dezvoltarea vaccinurilor pentru maladii infecţioase neglijate, legate de sărăcie </a:t>
            </a:r>
            <a:r>
              <a:rPr lang="en-US" sz="2400" smtClean="0"/>
              <a:t>– HIV/AIDS	</a:t>
            </a:r>
          </a:p>
          <a:p>
            <a:pPr eaLnBrk="1" hangingPunct="1">
              <a:lnSpc>
                <a:spcPct val="80000"/>
              </a:lnSpc>
            </a:pPr>
            <a:endParaRPr lang="en-US" sz="2000" smtClean="0"/>
          </a:p>
        </p:txBody>
      </p:sp>
      <p:sp>
        <p:nvSpPr>
          <p:cNvPr id="50178" name="Rectangle 4"/>
          <p:cNvSpPr txBox="1">
            <a:spLocks noChangeArrowheads="1"/>
          </p:cNvSpPr>
          <p:nvPr/>
        </p:nvSpPr>
        <p:spPr bwMode="auto">
          <a:xfrm>
            <a:off x="457200" y="6124575"/>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50179" name="Picture 4" descr="Sigla MEN2.jpg"/>
          <p:cNvPicPr>
            <a:picLocks noChangeAspect="1"/>
          </p:cNvPicPr>
          <p:nvPr/>
        </p:nvPicPr>
        <p:blipFill>
          <a:blip r:embed="rId3"/>
          <a:srcRect/>
          <a:stretch>
            <a:fillRect/>
          </a:stretch>
        </p:blipFill>
        <p:spPr bwMode="auto">
          <a:xfrm>
            <a:off x="1524000" y="103188"/>
            <a:ext cx="1447800" cy="841375"/>
          </a:xfrm>
          <a:prstGeom prst="rect">
            <a:avLst/>
          </a:prstGeom>
          <a:noFill/>
          <a:ln w="9525">
            <a:noFill/>
            <a:miter lim="800000"/>
            <a:headEnd/>
            <a:tailEnd/>
          </a:ln>
        </p:spPr>
      </p:pic>
      <p:pic>
        <p:nvPicPr>
          <p:cNvPr id="50180" name="Picture 6" descr="drap_cmyk.jpg"/>
          <p:cNvPicPr>
            <a:picLocks noChangeAspect="1"/>
          </p:cNvPicPr>
          <p:nvPr/>
        </p:nvPicPr>
        <p:blipFill>
          <a:blip r:embed="rId4"/>
          <a:srcRect/>
          <a:stretch>
            <a:fillRect/>
          </a:stretch>
        </p:blipFill>
        <p:spPr bwMode="auto">
          <a:xfrm>
            <a:off x="152400" y="152400"/>
            <a:ext cx="1143000" cy="758825"/>
          </a:xfrm>
          <a:prstGeom prst="rect">
            <a:avLst/>
          </a:prstGeom>
          <a:noFill/>
          <a:ln w="9525">
            <a:noFill/>
            <a:miter lim="800000"/>
            <a:headEnd/>
            <a:tailEnd/>
          </a:ln>
        </p:spPr>
      </p:pic>
      <p:sp>
        <p:nvSpPr>
          <p:cNvPr id="50181" name="Rectangle 6"/>
          <p:cNvSpPr>
            <a:spLocks noChangeArrowheads="1"/>
          </p:cNvSpPr>
          <p:nvPr/>
        </p:nvSpPr>
        <p:spPr bwMode="auto">
          <a:xfrm flipV="1">
            <a:off x="228600" y="1524000"/>
            <a:ext cx="7918450" cy="366713"/>
          </a:xfrm>
          <a:prstGeom prst="rect">
            <a:avLst/>
          </a:prstGeom>
          <a:noFill/>
          <a:ln w="9525">
            <a:noFill/>
            <a:miter lim="800000"/>
            <a:headEnd/>
            <a:tailEnd/>
          </a:ln>
        </p:spPr>
        <p:txBody>
          <a:bodyPr rot="10800000">
            <a:spAutoFit/>
          </a:bodyPr>
          <a:lstStyle/>
          <a:p>
            <a:endParaRPr lang="en-GB">
              <a:solidFill>
                <a:srgbClr val="FFFFFF"/>
              </a:solidFill>
            </a:endParaRPr>
          </a:p>
        </p:txBody>
      </p:sp>
      <p:sp>
        <p:nvSpPr>
          <p:cNvPr id="50182" name="Rectangle 7"/>
          <p:cNvSpPr>
            <a:spLocks noChangeArrowheads="1"/>
          </p:cNvSpPr>
          <p:nvPr/>
        </p:nvSpPr>
        <p:spPr bwMode="auto">
          <a:xfrm>
            <a:off x="228600" y="1219200"/>
            <a:ext cx="8915400" cy="1066800"/>
          </a:xfrm>
          <a:prstGeom prst="rect">
            <a:avLst/>
          </a:prstGeom>
          <a:noFill/>
          <a:ln w="9525">
            <a:noFill/>
            <a:miter lim="800000"/>
            <a:headEnd/>
            <a:tailEnd/>
          </a:ln>
        </p:spPr>
        <p:txBody>
          <a:bodyPr>
            <a:spAutoFit/>
          </a:bodyPr>
          <a:lstStyle/>
          <a:p>
            <a:r>
              <a:rPr lang="ro-RO" sz="3200" b="1">
                <a:solidFill>
                  <a:schemeClr val="accent2"/>
                </a:solidFill>
              </a:rPr>
              <a:t>I.2. Promovarea sănătăţii, prevenirea îmbolnăvirilor, pregătire şi screening</a:t>
            </a:r>
            <a:endParaRPr lang="en-GB" sz="3200" b="1">
              <a:solidFill>
                <a:schemeClr val="accent2"/>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Grp="1"/>
          </p:cNvSpPr>
          <p:nvPr>
            <p:ph type="body" idx="4294967295"/>
          </p:nvPr>
        </p:nvSpPr>
        <p:spPr>
          <a:xfrm>
            <a:off x="457200" y="2438400"/>
            <a:ext cx="8686800" cy="3094038"/>
          </a:xfrm>
        </p:spPr>
        <p:txBody>
          <a:bodyPr/>
          <a:lstStyle/>
          <a:p>
            <a:pPr algn="just">
              <a:lnSpc>
                <a:spcPct val="80000"/>
              </a:lnSpc>
            </a:pPr>
            <a:endParaRPr lang="en-GB" sz="1600" smtClean="0"/>
          </a:p>
          <a:p>
            <a:pPr algn="just">
              <a:lnSpc>
                <a:spcPct val="80000"/>
              </a:lnSpc>
            </a:pPr>
            <a:endParaRPr lang="en-GB" sz="1600" smtClean="0"/>
          </a:p>
          <a:p>
            <a:pPr algn="just">
              <a:lnSpc>
                <a:spcPct val="80000"/>
              </a:lnSpc>
            </a:pPr>
            <a:r>
              <a:rPr lang="ro-RO" sz="1600" smtClean="0"/>
              <a:t>Integrarea sectorului de mediu cu ce sanitar ( schimbare climatică, calitatea aerului, apa şi sanitaţia, sănătatea la locul de muncă, etc) </a:t>
            </a:r>
          </a:p>
          <a:p>
            <a:pPr algn="just">
              <a:lnSpc>
                <a:spcPct val="80000"/>
              </a:lnSpc>
            </a:pPr>
            <a:r>
              <a:rPr lang="ro-RO" sz="1600" smtClean="0"/>
              <a:t>Dezvoltarea de intervenţii inter-sectoriale şi-sau iniţiative de politici pentru a promova sănătatea bazată pe dovezi.  Aceste intervenţii se vor concentra pe factorii cheie de mediu şi sănătate relevanţi în politicile Eu sau cele internaţionale şi cu imactul potenţial cel mai mare</a:t>
            </a:r>
            <a:r>
              <a:rPr lang="en-US" sz="1600" smtClean="0"/>
              <a:t>;</a:t>
            </a:r>
          </a:p>
          <a:p>
            <a:pPr algn="just">
              <a:lnSpc>
                <a:spcPct val="80000"/>
              </a:lnSpc>
            </a:pPr>
            <a:r>
              <a:rPr lang="ro-RO" sz="1600" smtClean="0"/>
              <a:t>Documentarea caracteristicilor de succes a acestor intervenţii</a:t>
            </a:r>
            <a:r>
              <a:rPr lang="en-US" sz="1600" smtClean="0"/>
              <a:t>,</a:t>
            </a:r>
            <a:r>
              <a:rPr lang="ro-RO" sz="1600" smtClean="0"/>
              <a:t> inclusiv a celor ce au trecut bariere de cooperare itnersectorială</a:t>
            </a:r>
            <a:r>
              <a:rPr lang="en-US" sz="1600" smtClean="0"/>
              <a:t>;</a:t>
            </a:r>
            <a:r>
              <a:rPr lang="ro-RO" sz="1600" smtClean="0"/>
              <a:t> factori contextuali aşa cum ar fi interfaţa înte politică şi economic ar trebui adresaţi</a:t>
            </a:r>
            <a:r>
              <a:rPr lang="en-US" sz="1600" smtClean="0"/>
              <a:t>;</a:t>
            </a:r>
          </a:p>
          <a:p>
            <a:pPr algn="just">
              <a:lnSpc>
                <a:spcPct val="80000"/>
              </a:lnSpc>
            </a:pPr>
            <a:r>
              <a:rPr lang="ro-RO" sz="1600" smtClean="0"/>
              <a:t>Evaluarea intervenţiilor intersectoriale din punct de vedere economic, social, </a:t>
            </a:r>
            <a:r>
              <a:rPr lang="vi-VN" sz="1500" smtClean="0"/>
              <a:t>al beneficiilor în starea de sănătate</a:t>
            </a:r>
            <a:endParaRPr lang="en-US" sz="1500" smtClean="0"/>
          </a:p>
          <a:p>
            <a:pPr>
              <a:lnSpc>
                <a:spcPct val="80000"/>
              </a:lnSpc>
            </a:pPr>
            <a:endParaRPr lang="en-US" sz="1000" smtClean="0"/>
          </a:p>
        </p:txBody>
      </p:sp>
      <p:sp>
        <p:nvSpPr>
          <p:cNvPr id="52226" name="Rectangle 4"/>
          <p:cNvSpPr txBox="1">
            <a:spLocks noChangeArrowheads="1"/>
          </p:cNvSpPr>
          <p:nvPr/>
        </p:nvSpPr>
        <p:spPr bwMode="auto">
          <a:xfrm>
            <a:off x="457200" y="6172200"/>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52227" name="Picture 4" descr="Sigla MEN2.jpg"/>
          <p:cNvPicPr>
            <a:picLocks noChangeAspect="1"/>
          </p:cNvPicPr>
          <p:nvPr/>
        </p:nvPicPr>
        <p:blipFill>
          <a:blip r:embed="rId3"/>
          <a:srcRect/>
          <a:stretch>
            <a:fillRect/>
          </a:stretch>
        </p:blipFill>
        <p:spPr bwMode="auto">
          <a:xfrm>
            <a:off x="1524000" y="103188"/>
            <a:ext cx="1447800" cy="841375"/>
          </a:xfrm>
          <a:prstGeom prst="rect">
            <a:avLst/>
          </a:prstGeom>
          <a:noFill/>
          <a:ln w="9525">
            <a:noFill/>
            <a:miter lim="800000"/>
            <a:headEnd/>
            <a:tailEnd/>
          </a:ln>
        </p:spPr>
      </p:pic>
      <p:pic>
        <p:nvPicPr>
          <p:cNvPr id="52228" name="Picture 6" descr="drap_cmyk.jpg"/>
          <p:cNvPicPr>
            <a:picLocks noChangeAspect="1"/>
          </p:cNvPicPr>
          <p:nvPr/>
        </p:nvPicPr>
        <p:blipFill>
          <a:blip r:embed="rId4"/>
          <a:srcRect/>
          <a:stretch>
            <a:fillRect/>
          </a:stretch>
        </p:blipFill>
        <p:spPr bwMode="auto">
          <a:xfrm>
            <a:off x="152400" y="152400"/>
            <a:ext cx="1143000" cy="758825"/>
          </a:xfrm>
          <a:prstGeom prst="rect">
            <a:avLst/>
          </a:prstGeom>
          <a:noFill/>
          <a:ln w="9525">
            <a:noFill/>
            <a:miter lim="800000"/>
            <a:headEnd/>
            <a:tailEnd/>
          </a:ln>
        </p:spPr>
      </p:pic>
      <p:sp>
        <p:nvSpPr>
          <p:cNvPr id="52229" name="Rectangle 6"/>
          <p:cNvSpPr>
            <a:spLocks noChangeArrowheads="1"/>
          </p:cNvSpPr>
          <p:nvPr/>
        </p:nvSpPr>
        <p:spPr bwMode="auto">
          <a:xfrm flipV="1">
            <a:off x="228600" y="1524000"/>
            <a:ext cx="7918450" cy="366713"/>
          </a:xfrm>
          <a:prstGeom prst="rect">
            <a:avLst/>
          </a:prstGeom>
          <a:noFill/>
          <a:ln w="9525">
            <a:noFill/>
            <a:miter lim="800000"/>
            <a:headEnd/>
            <a:tailEnd/>
          </a:ln>
        </p:spPr>
        <p:txBody>
          <a:bodyPr rot="10800000">
            <a:spAutoFit/>
          </a:bodyPr>
          <a:lstStyle/>
          <a:p>
            <a:endParaRPr lang="en-GB">
              <a:solidFill>
                <a:srgbClr val="FFFFFF"/>
              </a:solidFill>
            </a:endParaRPr>
          </a:p>
        </p:txBody>
      </p:sp>
      <p:sp>
        <p:nvSpPr>
          <p:cNvPr id="52230" name="Rectangle 7"/>
          <p:cNvSpPr>
            <a:spLocks noChangeArrowheads="1"/>
          </p:cNvSpPr>
          <p:nvPr/>
        </p:nvSpPr>
        <p:spPr bwMode="auto">
          <a:xfrm>
            <a:off x="228600" y="1219200"/>
            <a:ext cx="8915400" cy="2227263"/>
          </a:xfrm>
          <a:prstGeom prst="rect">
            <a:avLst/>
          </a:prstGeom>
          <a:noFill/>
          <a:ln w="9525">
            <a:noFill/>
            <a:miter lim="800000"/>
            <a:headEnd/>
            <a:tailEnd/>
          </a:ln>
        </p:spPr>
        <p:txBody>
          <a:bodyPr>
            <a:spAutoFit/>
          </a:bodyPr>
          <a:lstStyle/>
          <a:p>
            <a:r>
              <a:rPr lang="vi-VN" sz="2800" b="1">
                <a:solidFill>
                  <a:schemeClr val="accent2"/>
                </a:solidFill>
              </a:rPr>
              <a:t>PHC 4 – 2015: Promovarea sănătaţii şi prevenirea îmbolnăvirilor: îmbunătăţirea cooperării intersectoriale pentru intervenţii de sănătate şi mediu  </a:t>
            </a:r>
            <a:r>
              <a:rPr lang="vi-VN" sz="2800">
                <a:solidFill>
                  <a:schemeClr val="accent2"/>
                </a:solidFill>
              </a:rPr>
              <a:t/>
            </a:r>
            <a:br>
              <a:rPr lang="vi-VN" sz="2800">
                <a:solidFill>
                  <a:schemeClr val="accent2"/>
                </a:solidFill>
              </a:rPr>
            </a:br>
            <a:endParaRPr lang="en-GB" sz="2800">
              <a:solidFill>
                <a:schemeClr val="accent2"/>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Grp="1"/>
          </p:cNvSpPr>
          <p:nvPr>
            <p:ph type="body" idx="4294967295"/>
          </p:nvPr>
        </p:nvSpPr>
        <p:spPr>
          <a:xfrm>
            <a:off x="457200" y="2438400"/>
            <a:ext cx="8686800" cy="3094038"/>
          </a:xfrm>
        </p:spPr>
        <p:txBody>
          <a:bodyPr/>
          <a:lstStyle/>
          <a:p>
            <a:pPr>
              <a:lnSpc>
                <a:spcPct val="80000"/>
              </a:lnSpc>
              <a:buFont typeface="Wingdings 2" pitchFamily="18" charset="2"/>
              <a:buNone/>
            </a:pPr>
            <a:endParaRPr lang="ro-RO" sz="2400" smtClean="0"/>
          </a:p>
          <a:p>
            <a:pPr>
              <a:lnSpc>
                <a:spcPct val="80000"/>
              </a:lnSpc>
            </a:pPr>
            <a:r>
              <a:rPr lang="en-US" sz="2400" smtClean="0"/>
              <a:t>PHC 11 – 2015: </a:t>
            </a:r>
            <a:r>
              <a:rPr lang="it-IT" sz="2400" smtClean="0"/>
              <a:t>Dezvoltarea de noi tehnologii şi instrumente diagnostice</a:t>
            </a:r>
            <a:r>
              <a:rPr lang="en-US" sz="2400" smtClean="0"/>
              <a:t>: </a:t>
            </a:r>
            <a:r>
              <a:rPr lang="ro-RO" sz="2400" smtClean="0"/>
              <a:t>tehnologii imagistice medicale </a:t>
            </a:r>
            <a:r>
              <a:rPr lang="en-US" sz="2400" smtClean="0"/>
              <a:t>in vivo </a:t>
            </a:r>
          </a:p>
          <a:p>
            <a:pPr>
              <a:lnSpc>
                <a:spcPct val="80000"/>
              </a:lnSpc>
            </a:pPr>
            <a:endParaRPr lang="en-US" sz="2400" smtClean="0"/>
          </a:p>
          <a:p>
            <a:pPr>
              <a:lnSpc>
                <a:spcPct val="80000"/>
              </a:lnSpc>
            </a:pPr>
            <a:r>
              <a:rPr lang="en-US" sz="2400" smtClean="0">
                <a:solidFill>
                  <a:schemeClr val="accent2"/>
                </a:solidFill>
              </a:rPr>
              <a:t>PHC 12 – 2014 and 2015: </a:t>
            </a:r>
            <a:r>
              <a:rPr lang="ro-RO" sz="2400" smtClean="0">
                <a:solidFill>
                  <a:schemeClr val="accent2"/>
                </a:solidFill>
              </a:rPr>
              <a:t>Validarea clinică a </a:t>
            </a:r>
            <a:r>
              <a:rPr lang="en-US" sz="2400" smtClean="0">
                <a:solidFill>
                  <a:schemeClr val="accent2"/>
                </a:solidFill>
              </a:rPr>
              <a:t>biomarker</a:t>
            </a:r>
            <a:r>
              <a:rPr lang="ro-RO" sz="2400" smtClean="0">
                <a:solidFill>
                  <a:schemeClr val="accent2"/>
                </a:solidFill>
              </a:rPr>
              <a:t>ilor</a:t>
            </a:r>
            <a:r>
              <a:rPr lang="en-US" sz="2400" smtClean="0">
                <a:solidFill>
                  <a:schemeClr val="accent2"/>
                </a:solidFill>
              </a:rPr>
              <a:t>,</a:t>
            </a:r>
          </a:p>
          <a:p>
            <a:pPr>
              <a:lnSpc>
                <a:spcPct val="80000"/>
              </a:lnSpc>
              <a:buFont typeface="Wingdings 2" pitchFamily="18" charset="2"/>
              <a:buNone/>
            </a:pPr>
            <a:r>
              <a:rPr lang="en-US" sz="2400" smtClean="0">
                <a:solidFill>
                  <a:schemeClr val="accent2"/>
                </a:solidFill>
              </a:rPr>
              <a:t>     Instrumentul pentru IMM-uri</a:t>
            </a:r>
          </a:p>
        </p:txBody>
      </p:sp>
      <p:pic>
        <p:nvPicPr>
          <p:cNvPr id="54274" name="Picture 4" descr="Sigla MEN2.jpg"/>
          <p:cNvPicPr>
            <a:picLocks noChangeAspect="1"/>
          </p:cNvPicPr>
          <p:nvPr/>
        </p:nvPicPr>
        <p:blipFill>
          <a:blip r:embed="rId3"/>
          <a:srcRect/>
          <a:stretch>
            <a:fillRect/>
          </a:stretch>
        </p:blipFill>
        <p:spPr bwMode="auto">
          <a:xfrm>
            <a:off x="1524000" y="103188"/>
            <a:ext cx="1447800" cy="841375"/>
          </a:xfrm>
          <a:prstGeom prst="rect">
            <a:avLst/>
          </a:prstGeom>
          <a:noFill/>
          <a:ln w="9525">
            <a:noFill/>
            <a:miter lim="800000"/>
            <a:headEnd/>
            <a:tailEnd/>
          </a:ln>
        </p:spPr>
      </p:pic>
      <p:pic>
        <p:nvPicPr>
          <p:cNvPr id="54275" name="Picture 6" descr="drap_cmyk.jpg"/>
          <p:cNvPicPr>
            <a:picLocks noChangeAspect="1"/>
          </p:cNvPicPr>
          <p:nvPr/>
        </p:nvPicPr>
        <p:blipFill>
          <a:blip r:embed="rId4"/>
          <a:srcRect/>
          <a:stretch>
            <a:fillRect/>
          </a:stretch>
        </p:blipFill>
        <p:spPr bwMode="auto">
          <a:xfrm>
            <a:off x="152400" y="152400"/>
            <a:ext cx="1143000" cy="758825"/>
          </a:xfrm>
          <a:prstGeom prst="rect">
            <a:avLst/>
          </a:prstGeom>
          <a:noFill/>
          <a:ln w="9525">
            <a:noFill/>
            <a:miter lim="800000"/>
            <a:headEnd/>
            <a:tailEnd/>
          </a:ln>
        </p:spPr>
      </p:pic>
      <p:sp>
        <p:nvSpPr>
          <p:cNvPr id="54276" name="Rectangle 6"/>
          <p:cNvSpPr>
            <a:spLocks noChangeArrowheads="1"/>
          </p:cNvSpPr>
          <p:nvPr/>
        </p:nvSpPr>
        <p:spPr bwMode="auto">
          <a:xfrm flipV="1">
            <a:off x="228600" y="1524000"/>
            <a:ext cx="7918450" cy="366713"/>
          </a:xfrm>
          <a:prstGeom prst="rect">
            <a:avLst/>
          </a:prstGeom>
          <a:noFill/>
          <a:ln w="9525">
            <a:noFill/>
            <a:miter lim="800000"/>
            <a:headEnd/>
            <a:tailEnd/>
          </a:ln>
        </p:spPr>
        <p:txBody>
          <a:bodyPr rot="10800000">
            <a:spAutoFit/>
          </a:bodyPr>
          <a:lstStyle/>
          <a:p>
            <a:endParaRPr lang="en-GB">
              <a:solidFill>
                <a:srgbClr val="FFFFFF"/>
              </a:solidFill>
            </a:endParaRPr>
          </a:p>
        </p:txBody>
      </p:sp>
      <p:sp>
        <p:nvSpPr>
          <p:cNvPr id="54277" name="Rectangle 7"/>
          <p:cNvSpPr>
            <a:spLocks noChangeArrowheads="1"/>
          </p:cNvSpPr>
          <p:nvPr/>
        </p:nvSpPr>
        <p:spPr bwMode="auto">
          <a:xfrm>
            <a:off x="228600" y="1219200"/>
            <a:ext cx="8915400" cy="579438"/>
          </a:xfrm>
          <a:prstGeom prst="rect">
            <a:avLst/>
          </a:prstGeom>
          <a:noFill/>
          <a:ln w="9525">
            <a:noFill/>
            <a:miter lim="800000"/>
            <a:headEnd/>
            <a:tailEnd/>
          </a:ln>
        </p:spPr>
        <p:txBody>
          <a:bodyPr>
            <a:spAutoFit/>
          </a:bodyPr>
          <a:lstStyle/>
          <a:p>
            <a:r>
              <a:rPr lang="ro-RO" sz="3200" b="1">
                <a:solidFill>
                  <a:schemeClr val="accent2"/>
                </a:solidFill>
              </a:rPr>
              <a:t>I.3. Imbunătăţirea diagnosticelor</a:t>
            </a:r>
            <a:endParaRPr lang="en-GB" sz="3200" b="1">
              <a:solidFill>
                <a:schemeClr val="accent2"/>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3"/>
          <p:cNvSpPr>
            <a:spLocks noGrp="1"/>
          </p:cNvSpPr>
          <p:nvPr>
            <p:ph type="body" idx="4294967295"/>
          </p:nvPr>
        </p:nvSpPr>
        <p:spPr>
          <a:xfrm>
            <a:off x="457200" y="2438400"/>
            <a:ext cx="8686800" cy="3094038"/>
          </a:xfrm>
        </p:spPr>
        <p:txBody>
          <a:bodyPr/>
          <a:lstStyle/>
          <a:p>
            <a:pPr>
              <a:lnSpc>
                <a:spcPct val="90000"/>
              </a:lnSpc>
            </a:pPr>
            <a:r>
              <a:rPr lang="en-US" sz="2200" smtClean="0"/>
              <a:t>PHC 14 – 2015: N</a:t>
            </a:r>
            <a:r>
              <a:rPr lang="ro-RO" sz="2200" smtClean="0"/>
              <a:t>oi terapii pentru bolile rare</a:t>
            </a:r>
            <a:endParaRPr lang="en-US" sz="2200" smtClean="0"/>
          </a:p>
          <a:p>
            <a:pPr>
              <a:lnSpc>
                <a:spcPct val="90000"/>
              </a:lnSpc>
            </a:pPr>
            <a:r>
              <a:rPr lang="en-US" sz="2200" smtClean="0"/>
              <a:t>PHC 15 – 2014/15: </a:t>
            </a:r>
            <a:r>
              <a:rPr lang="ro-RO" sz="2200" smtClean="0"/>
              <a:t> Cercetere </a:t>
            </a:r>
            <a:r>
              <a:rPr lang="en-GB" sz="2200" smtClean="0"/>
              <a:t>c</a:t>
            </a:r>
            <a:r>
              <a:rPr lang="ro-RO" sz="2200" smtClean="0"/>
              <a:t>linică în medicina regenerativă </a:t>
            </a:r>
            <a:r>
              <a:rPr lang="en-US" sz="2200" smtClean="0"/>
              <a:t> </a:t>
            </a:r>
            <a:endParaRPr lang="ro-RO" sz="2200" smtClean="0"/>
          </a:p>
          <a:p>
            <a:pPr>
              <a:lnSpc>
                <a:spcPct val="90000"/>
              </a:lnSpc>
            </a:pPr>
            <a:r>
              <a:rPr lang="en-US" sz="2200" smtClean="0"/>
              <a:t>PHC 16 – 2015: </a:t>
            </a:r>
            <a:r>
              <a:rPr lang="ro-RO" sz="2200" smtClean="0"/>
              <a:t> Instrumente şi tehnologii pentru terapii avansate</a:t>
            </a:r>
            <a:endParaRPr lang="en-US" sz="2200" smtClean="0"/>
          </a:p>
          <a:p>
            <a:pPr>
              <a:lnSpc>
                <a:spcPct val="90000"/>
              </a:lnSpc>
            </a:pPr>
            <a:r>
              <a:rPr lang="en-US" sz="2200" smtClean="0"/>
              <a:t>PHC 18 – 2015: </a:t>
            </a:r>
            <a:r>
              <a:rPr lang="ro-RO" sz="2200" smtClean="0"/>
              <a:t> Stabilirea eficacităţii intervenţiilor de sănătate în populaţia pediatrică</a:t>
            </a:r>
            <a:endParaRPr lang="en-US" sz="2200" smtClean="0"/>
          </a:p>
        </p:txBody>
      </p:sp>
      <p:sp>
        <p:nvSpPr>
          <p:cNvPr id="56322" name="Rectangle 4"/>
          <p:cNvSpPr txBox="1">
            <a:spLocks noChangeArrowheads="1"/>
          </p:cNvSpPr>
          <p:nvPr/>
        </p:nvSpPr>
        <p:spPr bwMode="auto">
          <a:xfrm>
            <a:off x="457200" y="6124575"/>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56323" name="Picture 4" descr="Sigla MEN2.jpg"/>
          <p:cNvPicPr>
            <a:picLocks noChangeAspect="1"/>
          </p:cNvPicPr>
          <p:nvPr/>
        </p:nvPicPr>
        <p:blipFill>
          <a:blip r:embed="rId3"/>
          <a:srcRect/>
          <a:stretch>
            <a:fillRect/>
          </a:stretch>
        </p:blipFill>
        <p:spPr bwMode="auto">
          <a:xfrm>
            <a:off x="1524000" y="103188"/>
            <a:ext cx="1447800" cy="841375"/>
          </a:xfrm>
          <a:prstGeom prst="rect">
            <a:avLst/>
          </a:prstGeom>
          <a:noFill/>
          <a:ln w="9525">
            <a:noFill/>
            <a:miter lim="800000"/>
            <a:headEnd/>
            <a:tailEnd/>
          </a:ln>
        </p:spPr>
      </p:pic>
      <p:pic>
        <p:nvPicPr>
          <p:cNvPr id="56324" name="Picture 6" descr="drap_cmyk.jpg"/>
          <p:cNvPicPr>
            <a:picLocks noChangeAspect="1"/>
          </p:cNvPicPr>
          <p:nvPr/>
        </p:nvPicPr>
        <p:blipFill>
          <a:blip r:embed="rId4"/>
          <a:srcRect/>
          <a:stretch>
            <a:fillRect/>
          </a:stretch>
        </p:blipFill>
        <p:spPr bwMode="auto">
          <a:xfrm>
            <a:off x="152400" y="152400"/>
            <a:ext cx="1143000" cy="758825"/>
          </a:xfrm>
          <a:prstGeom prst="rect">
            <a:avLst/>
          </a:prstGeom>
          <a:noFill/>
          <a:ln w="9525">
            <a:noFill/>
            <a:miter lim="800000"/>
            <a:headEnd/>
            <a:tailEnd/>
          </a:ln>
        </p:spPr>
      </p:pic>
      <p:sp>
        <p:nvSpPr>
          <p:cNvPr id="56325" name="Rectangle 6"/>
          <p:cNvSpPr>
            <a:spLocks noChangeArrowheads="1"/>
          </p:cNvSpPr>
          <p:nvPr/>
        </p:nvSpPr>
        <p:spPr bwMode="auto">
          <a:xfrm flipV="1">
            <a:off x="228600" y="1524000"/>
            <a:ext cx="7918450" cy="366713"/>
          </a:xfrm>
          <a:prstGeom prst="rect">
            <a:avLst/>
          </a:prstGeom>
          <a:noFill/>
          <a:ln w="9525">
            <a:noFill/>
            <a:miter lim="800000"/>
            <a:headEnd/>
            <a:tailEnd/>
          </a:ln>
        </p:spPr>
        <p:txBody>
          <a:bodyPr rot="10800000">
            <a:spAutoFit/>
          </a:bodyPr>
          <a:lstStyle/>
          <a:p>
            <a:endParaRPr lang="en-GB">
              <a:solidFill>
                <a:srgbClr val="FFFFFF"/>
              </a:solidFill>
            </a:endParaRPr>
          </a:p>
        </p:txBody>
      </p:sp>
      <p:sp>
        <p:nvSpPr>
          <p:cNvPr id="56326" name="Rectangle 7"/>
          <p:cNvSpPr>
            <a:spLocks noChangeArrowheads="1"/>
          </p:cNvSpPr>
          <p:nvPr/>
        </p:nvSpPr>
        <p:spPr bwMode="auto">
          <a:xfrm>
            <a:off x="228600" y="1219200"/>
            <a:ext cx="8915400" cy="579438"/>
          </a:xfrm>
          <a:prstGeom prst="rect">
            <a:avLst/>
          </a:prstGeom>
          <a:noFill/>
          <a:ln w="9525">
            <a:noFill/>
            <a:miter lim="800000"/>
            <a:headEnd/>
            <a:tailEnd/>
          </a:ln>
        </p:spPr>
        <p:txBody>
          <a:bodyPr>
            <a:spAutoFit/>
          </a:bodyPr>
          <a:lstStyle/>
          <a:p>
            <a:r>
              <a:rPr lang="ro-RO" sz="3200" b="1">
                <a:solidFill>
                  <a:schemeClr val="accent2"/>
                </a:solidFill>
              </a:rPr>
              <a:t>I.4. Tratamente şi tehnologii inovative</a:t>
            </a:r>
            <a:endParaRPr lang="en-GB" sz="3200" b="1">
              <a:solidFill>
                <a:schemeClr val="accent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txBox="1">
            <a:spLocks noChangeArrowheads="1"/>
          </p:cNvSpPr>
          <p:nvPr/>
        </p:nvSpPr>
        <p:spPr bwMode="auto">
          <a:xfrm>
            <a:off x="457200" y="6124575"/>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83971" name="Picture 4" descr="Sigla MEN2.jpg"/>
          <p:cNvPicPr>
            <a:picLocks noChangeAspect="1"/>
          </p:cNvPicPr>
          <p:nvPr/>
        </p:nvPicPr>
        <p:blipFill>
          <a:blip r:embed="rId3"/>
          <a:srcRect/>
          <a:stretch>
            <a:fillRect/>
          </a:stretch>
        </p:blipFill>
        <p:spPr bwMode="auto">
          <a:xfrm>
            <a:off x="1524000" y="103188"/>
            <a:ext cx="1447800" cy="841375"/>
          </a:xfrm>
          <a:prstGeom prst="rect">
            <a:avLst/>
          </a:prstGeom>
          <a:noFill/>
          <a:ln w="9525">
            <a:noFill/>
            <a:miter lim="800000"/>
            <a:headEnd/>
            <a:tailEnd/>
          </a:ln>
        </p:spPr>
      </p:pic>
      <p:pic>
        <p:nvPicPr>
          <p:cNvPr id="83972" name="Picture 6" descr="drap_cmyk.jpg"/>
          <p:cNvPicPr>
            <a:picLocks noChangeAspect="1"/>
          </p:cNvPicPr>
          <p:nvPr/>
        </p:nvPicPr>
        <p:blipFill>
          <a:blip r:embed="rId4"/>
          <a:srcRect/>
          <a:stretch>
            <a:fillRect/>
          </a:stretch>
        </p:blipFill>
        <p:spPr bwMode="auto">
          <a:xfrm>
            <a:off x="152400" y="152400"/>
            <a:ext cx="1143000" cy="758825"/>
          </a:xfrm>
          <a:prstGeom prst="rect">
            <a:avLst/>
          </a:prstGeom>
          <a:noFill/>
          <a:ln w="9525">
            <a:noFill/>
            <a:miter lim="800000"/>
            <a:headEnd/>
            <a:tailEnd/>
          </a:ln>
        </p:spPr>
      </p:pic>
      <p:sp>
        <p:nvSpPr>
          <p:cNvPr id="83973" name="Rectangle 7"/>
          <p:cNvSpPr>
            <a:spLocks noChangeArrowheads="1"/>
          </p:cNvSpPr>
          <p:nvPr/>
        </p:nvSpPr>
        <p:spPr bwMode="auto">
          <a:xfrm>
            <a:off x="1295400" y="1524000"/>
            <a:ext cx="6400800" cy="519113"/>
          </a:xfrm>
          <a:prstGeom prst="rect">
            <a:avLst/>
          </a:prstGeom>
          <a:noFill/>
          <a:ln w="9525">
            <a:noFill/>
            <a:miter lim="800000"/>
            <a:headEnd/>
            <a:tailEnd/>
          </a:ln>
        </p:spPr>
        <p:txBody>
          <a:bodyPr>
            <a:spAutoFit/>
          </a:bodyPr>
          <a:lstStyle/>
          <a:p>
            <a:r>
              <a:rPr lang="en-US" sz="2800">
                <a:solidFill>
                  <a:schemeClr val="accent2"/>
                </a:solidFill>
                <a:latin typeface="Franklin Gothic Medium" pitchFamily="34" charset="0"/>
              </a:rPr>
              <a:t>Re</a:t>
            </a:r>
            <a:r>
              <a:rPr lang="ro-RO" sz="2800">
                <a:solidFill>
                  <a:schemeClr val="accent2"/>
                </a:solidFill>
                <a:latin typeface="Franklin Gothic Medium" pitchFamily="34" charset="0"/>
              </a:rPr>
              <a:t>ț</a:t>
            </a:r>
            <a:r>
              <a:rPr lang="en-US" sz="2800">
                <a:solidFill>
                  <a:schemeClr val="accent2"/>
                </a:solidFill>
                <a:latin typeface="Franklin Gothic Medium" pitchFamily="34" charset="0"/>
              </a:rPr>
              <a:t>eaua NCP se prezint</a:t>
            </a:r>
            <a:r>
              <a:rPr lang="ro-RO" sz="2800">
                <a:solidFill>
                  <a:schemeClr val="accent2"/>
                </a:solidFill>
                <a:latin typeface="Franklin Gothic Medium" pitchFamily="34" charset="0"/>
              </a:rPr>
              <a:t>ă</a:t>
            </a:r>
            <a:r>
              <a:rPr lang="en-US" sz="2800">
                <a:solidFill>
                  <a:schemeClr val="accent2"/>
                </a:solidFill>
                <a:latin typeface="Franklin Gothic Medium" pitchFamily="34" charset="0"/>
              </a:rPr>
              <a:t>!</a:t>
            </a:r>
            <a:endParaRPr lang="en-GB" sz="2800">
              <a:solidFill>
                <a:schemeClr val="accent2"/>
              </a:solidFill>
              <a:latin typeface="Franklin Gothic Medium" pitchFamily="34" charset="0"/>
            </a:endParaRPr>
          </a:p>
        </p:txBody>
      </p:sp>
      <p:sp>
        <p:nvSpPr>
          <p:cNvPr id="83974" name="Rectangle 8"/>
          <p:cNvSpPr>
            <a:spLocks noChangeArrowheads="1"/>
          </p:cNvSpPr>
          <p:nvPr/>
        </p:nvSpPr>
        <p:spPr bwMode="auto">
          <a:xfrm>
            <a:off x="1143000" y="2514600"/>
            <a:ext cx="7696200" cy="2225675"/>
          </a:xfrm>
          <a:prstGeom prst="rect">
            <a:avLst/>
          </a:prstGeom>
          <a:noFill/>
          <a:ln w="9525">
            <a:noFill/>
            <a:miter lim="800000"/>
            <a:headEnd/>
            <a:tailEnd/>
          </a:ln>
        </p:spPr>
        <p:txBody>
          <a:bodyPr>
            <a:spAutoFit/>
          </a:bodyPr>
          <a:lstStyle/>
          <a:p>
            <a:pPr>
              <a:buFontTx/>
              <a:buChar char="•"/>
            </a:pPr>
            <a:r>
              <a:rPr lang="en-GB" altLang="en-US" sz="2000">
                <a:latin typeface="Franklin Gothic Book"/>
              </a:rPr>
              <a:t>Structura stabilit</a:t>
            </a:r>
            <a:r>
              <a:rPr lang="ro-RO" altLang="en-US" sz="2000">
                <a:latin typeface="Franklin Gothic Book"/>
              </a:rPr>
              <a:t>ă</a:t>
            </a:r>
            <a:r>
              <a:rPr lang="en-GB" altLang="en-US" sz="2000">
                <a:latin typeface="Franklin Gothic Book"/>
              </a:rPr>
              <a:t> </a:t>
            </a:r>
            <a:r>
              <a:rPr lang="ro-RO" altLang="en-US" sz="2000">
                <a:latin typeface="Franklin Gothic Book"/>
              </a:rPr>
              <a:t>ș</a:t>
            </a:r>
            <a:r>
              <a:rPr lang="en-GB" altLang="en-US" sz="2000">
                <a:latin typeface="Franklin Gothic Book"/>
              </a:rPr>
              <a:t>i finan</a:t>
            </a:r>
            <a:r>
              <a:rPr lang="ro-RO" altLang="en-US" sz="2000">
                <a:latin typeface="Franklin Gothic Book"/>
              </a:rPr>
              <a:t>ț</a:t>
            </a:r>
            <a:r>
              <a:rPr lang="en-GB" altLang="en-US" sz="2000">
                <a:latin typeface="Franklin Gothic Book"/>
              </a:rPr>
              <a:t>at</a:t>
            </a:r>
            <a:r>
              <a:rPr lang="ro-RO" altLang="en-US" sz="2000">
                <a:latin typeface="Franklin Gothic Book"/>
              </a:rPr>
              <a:t>ă</a:t>
            </a:r>
            <a:r>
              <a:rPr lang="en-GB" altLang="en-US" sz="2000">
                <a:latin typeface="Franklin Gothic Book"/>
              </a:rPr>
              <a:t> de guvernul fiec</a:t>
            </a:r>
            <a:r>
              <a:rPr lang="ro-RO" altLang="en-US" sz="2000">
                <a:latin typeface="Franklin Gothic Book"/>
              </a:rPr>
              <a:t>ă</a:t>
            </a:r>
            <a:r>
              <a:rPr lang="en-GB" altLang="en-US" sz="2000">
                <a:latin typeface="Franklin Gothic Book"/>
              </a:rPr>
              <a:t>rei </a:t>
            </a:r>
            <a:r>
              <a:rPr lang="ro-RO" altLang="en-US" sz="2000">
                <a:latin typeface="Franklin Gothic Book"/>
              </a:rPr>
              <a:t>Ță</a:t>
            </a:r>
            <a:r>
              <a:rPr lang="en-GB" altLang="en-US" sz="2000">
                <a:latin typeface="Franklin Gothic Book"/>
              </a:rPr>
              <a:t>ri Membre UE</a:t>
            </a:r>
            <a:r>
              <a:rPr lang="ro-RO" altLang="en-US" sz="2000">
                <a:latin typeface="Franklin Gothic Book"/>
              </a:rPr>
              <a:t> </a:t>
            </a:r>
            <a:r>
              <a:rPr lang="en-GB" altLang="en-US" sz="2000">
                <a:latin typeface="Franklin Gothic Book"/>
              </a:rPr>
              <a:t>(ministerul responsabil pentru activit</a:t>
            </a:r>
            <a:r>
              <a:rPr lang="ro-RO" altLang="en-US" sz="2000">
                <a:latin typeface="Franklin Gothic Book"/>
              </a:rPr>
              <a:t>ăți</a:t>
            </a:r>
            <a:r>
              <a:rPr lang="en-GB" altLang="en-US" sz="2000">
                <a:latin typeface="Franklin Gothic Book"/>
              </a:rPr>
              <a:t>le de cercetare)</a:t>
            </a:r>
            <a:r>
              <a:rPr lang="ro-RO" altLang="en-US" sz="2000">
                <a:latin typeface="Franklin Gothic Book"/>
              </a:rPr>
              <a:t> </a:t>
            </a:r>
            <a:r>
              <a:rPr lang="ro-RO" altLang="en-US" sz="2000"/>
              <a:t>î</a:t>
            </a:r>
            <a:r>
              <a:rPr lang="en-GB" altLang="en-US" sz="2000">
                <a:latin typeface="Franklin Gothic Book"/>
              </a:rPr>
              <a:t>n vederea asigur</a:t>
            </a:r>
            <a:r>
              <a:rPr lang="ro-RO" altLang="en-US" sz="2000">
                <a:latin typeface="Franklin Gothic Book"/>
              </a:rPr>
              <a:t>ă</a:t>
            </a:r>
            <a:r>
              <a:rPr lang="en-GB" altLang="en-US" sz="2000">
                <a:latin typeface="Franklin Gothic Book"/>
              </a:rPr>
              <a:t>rii promov</a:t>
            </a:r>
            <a:r>
              <a:rPr lang="ro-RO" altLang="en-US" sz="2000">
                <a:latin typeface="Franklin Gothic Book"/>
              </a:rPr>
              <a:t>ă</a:t>
            </a:r>
            <a:r>
              <a:rPr lang="en-GB" altLang="en-US" sz="2000">
                <a:latin typeface="Franklin Gothic Book"/>
              </a:rPr>
              <a:t>rii na</a:t>
            </a:r>
            <a:r>
              <a:rPr lang="ro-RO" altLang="en-US" sz="2000">
                <a:latin typeface="Franklin Gothic Book"/>
              </a:rPr>
              <a:t>ț</a:t>
            </a:r>
            <a:r>
              <a:rPr lang="en-GB" altLang="en-US" sz="2000">
                <a:latin typeface="Franklin Gothic Book"/>
              </a:rPr>
              <a:t>ionale a  programului Orizont 2020.</a:t>
            </a:r>
          </a:p>
          <a:p>
            <a:pPr>
              <a:buFontTx/>
              <a:buChar char="•"/>
            </a:pPr>
            <a:endParaRPr lang="en-GB" altLang="en-US" sz="2000">
              <a:latin typeface="Franklin Gothic Book"/>
            </a:endParaRPr>
          </a:p>
          <a:p>
            <a:pPr>
              <a:buFontTx/>
              <a:buChar char="•"/>
            </a:pPr>
            <a:r>
              <a:rPr lang="en-GB" altLang="en-US" sz="2000">
                <a:latin typeface="Franklin Gothic Book"/>
              </a:rPr>
              <a:t>Partajarea atribu</a:t>
            </a:r>
            <a:r>
              <a:rPr lang="ro-RO" altLang="en-US" sz="2000">
                <a:latin typeface="Franklin Gothic Book"/>
              </a:rPr>
              <a:t>ț</a:t>
            </a:r>
            <a:r>
              <a:rPr lang="en-GB" altLang="en-US" sz="2000">
                <a:latin typeface="Franklin Gothic Book"/>
              </a:rPr>
              <a:t>iilor de sus</a:t>
            </a:r>
            <a:r>
              <a:rPr lang="ro-RO" altLang="en-US" sz="2000">
                <a:latin typeface="Franklin Gothic Book"/>
              </a:rPr>
              <a:t>ț</a:t>
            </a:r>
            <a:r>
              <a:rPr lang="en-GB" altLang="en-US" sz="2000">
                <a:latin typeface="Franklin Gothic Book"/>
              </a:rPr>
              <a:t>inere </a:t>
            </a:r>
            <a:r>
              <a:rPr lang="ro-RO" altLang="en-US" sz="2000">
                <a:latin typeface="Franklin Gothic Book"/>
              </a:rPr>
              <a:t>ș</a:t>
            </a:r>
            <a:r>
              <a:rPr lang="en-GB" altLang="en-US" sz="2000">
                <a:latin typeface="Franklin Gothic Book"/>
              </a:rPr>
              <a:t>i instruire a re</a:t>
            </a:r>
            <a:r>
              <a:rPr lang="ro-RO" altLang="en-US" sz="2000">
                <a:latin typeface="Franklin Gothic Book"/>
              </a:rPr>
              <a:t>ț</a:t>
            </a:r>
            <a:r>
              <a:rPr lang="en-GB" altLang="en-US" sz="2000">
                <a:latin typeface="Franklin Gothic Book"/>
              </a:rPr>
              <a:t>elei NCP </a:t>
            </a:r>
            <a:r>
              <a:rPr lang="ro-RO" altLang="en-US" sz="2000"/>
              <a:t>î</a:t>
            </a:r>
            <a:r>
              <a:rPr lang="en-GB" altLang="en-US" sz="2000">
                <a:latin typeface="Franklin Gothic Book"/>
              </a:rPr>
              <a:t>ntre CE </a:t>
            </a:r>
            <a:r>
              <a:rPr lang="ro-RO" altLang="en-US" sz="2000">
                <a:latin typeface="Franklin Gothic Book"/>
              </a:rPr>
              <a:t>ș</a:t>
            </a:r>
            <a:r>
              <a:rPr lang="en-GB" altLang="en-US" sz="2000">
                <a:latin typeface="Franklin Gothic Book"/>
              </a:rPr>
              <a:t>i guvernul na</a:t>
            </a:r>
            <a:r>
              <a:rPr lang="ro-RO" altLang="en-US" sz="2000">
                <a:latin typeface="Franklin Gothic Book"/>
              </a:rPr>
              <a:t>ț</a:t>
            </a:r>
            <a:r>
              <a:rPr lang="en-GB" altLang="en-US" sz="2000">
                <a:latin typeface="Franklin Gothic Book"/>
              </a:rPr>
              <a:t>ional.</a:t>
            </a:r>
            <a:endParaRPr lang="en-US" sz="2000">
              <a:latin typeface="Franklin Gothic Book"/>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3"/>
          <p:cNvSpPr>
            <a:spLocks noGrp="1"/>
          </p:cNvSpPr>
          <p:nvPr>
            <p:ph type="body" idx="4294967295"/>
          </p:nvPr>
        </p:nvSpPr>
        <p:spPr>
          <a:xfrm>
            <a:off x="457200" y="2438400"/>
            <a:ext cx="8686800" cy="3094038"/>
          </a:xfrm>
        </p:spPr>
        <p:txBody>
          <a:bodyPr/>
          <a:lstStyle/>
          <a:p>
            <a:r>
              <a:rPr lang="it-IT" sz="2000" smtClean="0"/>
              <a:t>S</a:t>
            </a:r>
            <a:r>
              <a:rPr lang="ro-RO" sz="2000" smtClean="0"/>
              <a:t>e va acorda sprijin pentru dezvoltarea de abordări terapeutice noi sau îmbunătăţite , pentru a redefini scopul terapiilor existente, pentru cercetare preclinică</a:t>
            </a:r>
            <a:r>
              <a:rPr lang="en-US" sz="2000" smtClean="0"/>
              <a:t>, model</a:t>
            </a:r>
            <a:r>
              <a:rPr lang="ro-RO" sz="2000" smtClean="0"/>
              <a:t>ul de dezvoltare animal si bune practici de productie (</a:t>
            </a:r>
            <a:r>
              <a:rPr lang="en-US" sz="2000" smtClean="0"/>
              <a:t>GMP</a:t>
            </a:r>
            <a:r>
              <a:rPr lang="ro-RO" sz="2000" smtClean="0"/>
              <a:t>)</a:t>
            </a:r>
            <a:endParaRPr lang="en-US" sz="2000" smtClean="0"/>
          </a:p>
          <a:p>
            <a:pPr>
              <a:buFontTx/>
              <a:buChar char="-"/>
            </a:pPr>
            <a:r>
              <a:rPr lang="ro-RO" sz="2000" b="1" i="1" smtClean="0"/>
              <a:t>Identificarea de tinte terapeutice</a:t>
            </a:r>
          </a:p>
          <a:p>
            <a:pPr>
              <a:buFontTx/>
              <a:buChar char="-"/>
            </a:pPr>
            <a:r>
              <a:rPr lang="ro-RO" sz="2000" b="1" i="1" smtClean="0"/>
              <a:t>Terapii celulare </a:t>
            </a:r>
          </a:p>
          <a:p>
            <a:pPr>
              <a:buFontTx/>
              <a:buChar char="-"/>
            </a:pPr>
            <a:r>
              <a:rPr lang="ro-RO" sz="2000" b="1" i="1" smtClean="0"/>
              <a:t>Terapii genice</a:t>
            </a:r>
            <a:r>
              <a:rPr lang="ro-RO" sz="2000" smtClean="0"/>
              <a:t> </a:t>
            </a:r>
          </a:p>
          <a:p>
            <a:pPr>
              <a:buFontTx/>
              <a:buChar char="-"/>
            </a:pPr>
            <a:r>
              <a:rPr lang="ro-RO" sz="2000" b="1" smtClean="0"/>
              <a:t>Buget</a:t>
            </a:r>
            <a:r>
              <a:rPr lang="en-US" sz="2000" b="1" smtClean="0"/>
              <a:t>: </a:t>
            </a:r>
            <a:r>
              <a:rPr lang="ro-RO" sz="2000" b="1" smtClean="0"/>
              <a:t> 4-6 milioane EUR/ proiect</a:t>
            </a:r>
            <a:endParaRPr lang="en-US" sz="2000" b="1" smtClean="0"/>
          </a:p>
        </p:txBody>
      </p:sp>
      <p:sp>
        <p:nvSpPr>
          <p:cNvPr id="58370" name="Rectangle 4"/>
          <p:cNvSpPr txBox="1">
            <a:spLocks noChangeArrowheads="1"/>
          </p:cNvSpPr>
          <p:nvPr/>
        </p:nvSpPr>
        <p:spPr bwMode="auto">
          <a:xfrm>
            <a:off x="457200" y="6124575"/>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58371" name="Picture 4" descr="Sigla MEN2.jpg"/>
          <p:cNvPicPr>
            <a:picLocks noChangeAspect="1"/>
          </p:cNvPicPr>
          <p:nvPr/>
        </p:nvPicPr>
        <p:blipFill>
          <a:blip r:embed="rId3"/>
          <a:srcRect/>
          <a:stretch>
            <a:fillRect/>
          </a:stretch>
        </p:blipFill>
        <p:spPr bwMode="auto">
          <a:xfrm>
            <a:off x="1524000" y="103188"/>
            <a:ext cx="1447800" cy="841375"/>
          </a:xfrm>
          <a:prstGeom prst="rect">
            <a:avLst/>
          </a:prstGeom>
          <a:noFill/>
          <a:ln w="9525">
            <a:noFill/>
            <a:miter lim="800000"/>
            <a:headEnd/>
            <a:tailEnd/>
          </a:ln>
        </p:spPr>
      </p:pic>
      <p:pic>
        <p:nvPicPr>
          <p:cNvPr id="58372" name="Picture 6" descr="drap_cmyk.jpg"/>
          <p:cNvPicPr>
            <a:picLocks noChangeAspect="1"/>
          </p:cNvPicPr>
          <p:nvPr/>
        </p:nvPicPr>
        <p:blipFill>
          <a:blip r:embed="rId4"/>
          <a:srcRect/>
          <a:stretch>
            <a:fillRect/>
          </a:stretch>
        </p:blipFill>
        <p:spPr bwMode="auto">
          <a:xfrm>
            <a:off x="152400" y="152400"/>
            <a:ext cx="1143000" cy="758825"/>
          </a:xfrm>
          <a:prstGeom prst="rect">
            <a:avLst/>
          </a:prstGeom>
          <a:noFill/>
          <a:ln w="9525">
            <a:noFill/>
            <a:miter lim="800000"/>
            <a:headEnd/>
            <a:tailEnd/>
          </a:ln>
        </p:spPr>
      </p:pic>
      <p:sp>
        <p:nvSpPr>
          <p:cNvPr id="58373" name="Rectangle 6"/>
          <p:cNvSpPr>
            <a:spLocks noChangeArrowheads="1"/>
          </p:cNvSpPr>
          <p:nvPr/>
        </p:nvSpPr>
        <p:spPr bwMode="auto">
          <a:xfrm flipV="1">
            <a:off x="228600" y="1524000"/>
            <a:ext cx="7918450" cy="366713"/>
          </a:xfrm>
          <a:prstGeom prst="rect">
            <a:avLst/>
          </a:prstGeom>
          <a:noFill/>
          <a:ln w="9525">
            <a:noFill/>
            <a:miter lim="800000"/>
            <a:headEnd/>
            <a:tailEnd/>
          </a:ln>
        </p:spPr>
        <p:txBody>
          <a:bodyPr rot="10800000">
            <a:spAutoFit/>
          </a:bodyPr>
          <a:lstStyle/>
          <a:p>
            <a:endParaRPr lang="en-GB">
              <a:solidFill>
                <a:srgbClr val="FFFFFF"/>
              </a:solidFill>
            </a:endParaRPr>
          </a:p>
        </p:txBody>
      </p:sp>
      <p:sp>
        <p:nvSpPr>
          <p:cNvPr id="58374" name="Rectangle 7"/>
          <p:cNvSpPr>
            <a:spLocks noChangeArrowheads="1"/>
          </p:cNvSpPr>
          <p:nvPr/>
        </p:nvSpPr>
        <p:spPr bwMode="auto">
          <a:xfrm>
            <a:off x="228600" y="1219200"/>
            <a:ext cx="8915400" cy="1066800"/>
          </a:xfrm>
          <a:prstGeom prst="rect">
            <a:avLst/>
          </a:prstGeom>
          <a:noFill/>
          <a:ln w="9525">
            <a:noFill/>
            <a:miter lim="800000"/>
            <a:headEnd/>
            <a:tailEnd/>
          </a:ln>
        </p:spPr>
        <p:txBody>
          <a:bodyPr>
            <a:spAutoFit/>
          </a:bodyPr>
          <a:lstStyle/>
          <a:p>
            <a:r>
              <a:rPr lang="it-IT" sz="3200" b="1">
                <a:solidFill>
                  <a:schemeClr val="accent2"/>
                </a:solidFill>
              </a:rPr>
              <a:t>PHC 14 – 2015: Noi terapii pentru bolile rare</a:t>
            </a:r>
            <a:br>
              <a:rPr lang="it-IT" sz="3200" b="1">
                <a:solidFill>
                  <a:schemeClr val="accent2"/>
                </a:solidFill>
              </a:rPr>
            </a:br>
            <a:endParaRPr lang="en-GB" sz="3200" b="1">
              <a:solidFill>
                <a:schemeClr val="accent2"/>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3"/>
          <p:cNvSpPr>
            <a:spLocks noGrp="1"/>
          </p:cNvSpPr>
          <p:nvPr>
            <p:ph type="body" idx="4294967295"/>
          </p:nvPr>
        </p:nvSpPr>
        <p:spPr>
          <a:xfrm>
            <a:off x="457200" y="2362200"/>
            <a:ext cx="8686800" cy="3094038"/>
          </a:xfrm>
        </p:spPr>
        <p:txBody>
          <a:bodyPr/>
          <a:lstStyle/>
          <a:p>
            <a:pPr>
              <a:lnSpc>
                <a:spcPct val="80000"/>
              </a:lnSpc>
            </a:pPr>
            <a:r>
              <a:rPr lang="it-IT" sz="2400" smtClean="0"/>
              <a:t/>
            </a:r>
            <a:br>
              <a:rPr lang="it-IT" sz="2400" smtClean="0"/>
            </a:br>
            <a:r>
              <a:rPr lang="en-US" sz="2200" smtClean="0"/>
              <a:t>Prop</a:t>
            </a:r>
            <a:r>
              <a:rPr lang="ro-RO" sz="2200" smtClean="0"/>
              <a:t>unerile se vor concentra asupra cercetării tehnicilor regenerative medicale </a:t>
            </a:r>
            <a:r>
              <a:rPr lang="en-US" sz="2200" smtClean="0"/>
              <a:t>clinic</a:t>
            </a:r>
            <a:r>
              <a:rPr lang="ro-RO" sz="2200" smtClean="0"/>
              <a:t>e</a:t>
            </a:r>
            <a:r>
              <a:rPr lang="en-US" sz="2200" smtClean="0"/>
              <a:t> (in-patient). </a:t>
            </a:r>
            <a:r>
              <a:rPr lang="ro-RO" sz="2200" smtClean="0"/>
              <a:t>La momentul depunerii cererilor, cercetătorii vor trebui să deţină autorizaţiile necesare (etică) pentru a desfăşura studiul</a:t>
            </a:r>
            <a:r>
              <a:rPr lang="en-US" sz="2200" smtClean="0"/>
              <a:t>. </a:t>
            </a:r>
            <a:endParaRPr lang="ro-RO" sz="2200" smtClean="0"/>
          </a:p>
          <a:p>
            <a:pPr>
              <a:lnSpc>
                <a:spcPct val="80000"/>
              </a:lnSpc>
            </a:pPr>
            <a:r>
              <a:rPr lang="ro-RO" sz="2200" smtClean="0"/>
              <a:t>Pentru că obiectivul acestei componente este testarea de noi terapii regenerative, propunerile pot face referire la  orice boală sau condiţie. </a:t>
            </a:r>
            <a:r>
              <a:rPr lang="en-GB" sz="2200" smtClean="0"/>
              <a:t>C</a:t>
            </a:r>
            <a:r>
              <a:rPr lang="ro-RO" sz="2200" smtClean="0"/>
              <a:t>linic</a:t>
            </a:r>
            <a:r>
              <a:rPr lang="en-GB" sz="2200" smtClean="0"/>
              <a:t>a</a:t>
            </a:r>
            <a:r>
              <a:rPr lang="ro-RO" sz="2200" smtClean="0"/>
              <a:t> va reprezenta partea centrală a proiectului. </a:t>
            </a:r>
            <a:endParaRPr lang="en-US" sz="2200" smtClean="0"/>
          </a:p>
        </p:txBody>
      </p:sp>
      <p:sp>
        <p:nvSpPr>
          <p:cNvPr id="60418" name="Rectangle 4"/>
          <p:cNvSpPr txBox="1">
            <a:spLocks noChangeArrowheads="1"/>
          </p:cNvSpPr>
          <p:nvPr/>
        </p:nvSpPr>
        <p:spPr bwMode="auto">
          <a:xfrm>
            <a:off x="457200" y="6124575"/>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60419" name="Picture 4" descr="Sigla MEN2.jpg"/>
          <p:cNvPicPr>
            <a:picLocks noChangeAspect="1"/>
          </p:cNvPicPr>
          <p:nvPr/>
        </p:nvPicPr>
        <p:blipFill>
          <a:blip r:embed="rId3"/>
          <a:srcRect/>
          <a:stretch>
            <a:fillRect/>
          </a:stretch>
        </p:blipFill>
        <p:spPr bwMode="auto">
          <a:xfrm>
            <a:off x="1524000" y="103188"/>
            <a:ext cx="1447800" cy="841375"/>
          </a:xfrm>
          <a:prstGeom prst="rect">
            <a:avLst/>
          </a:prstGeom>
          <a:noFill/>
          <a:ln w="9525">
            <a:noFill/>
            <a:miter lim="800000"/>
            <a:headEnd/>
            <a:tailEnd/>
          </a:ln>
        </p:spPr>
      </p:pic>
      <p:pic>
        <p:nvPicPr>
          <p:cNvPr id="60420" name="Picture 6" descr="drap_cmyk.jpg"/>
          <p:cNvPicPr>
            <a:picLocks noChangeAspect="1"/>
          </p:cNvPicPr>
          <p:nvPr/>
        </p:nvPicPr>
        <p:blipFill>
          <a:blip r:embed="rId4"/>
          <a:srcRect/>
          <a:stretch>
            <a:fillRect/>
          </a:stretch>
        </p:blipFill>
        <p:spPr bwMode="auto">
          <a:xfrm>
            <a:off x="152400" y="152400"/>
            <a:ext cx="1143000" cy="758825"/>
          </a:xfrm>
          <a:prstGeom prst="rect">
            <a:avLst/>
          </a:prstGeom>
          <a:noFill/>
          <a:ln w="9525">
            <a:noFill/>
            <a:miter lim="800000"/>
            <a:headEnd/>
            <a:tailEnd/>
          </a:ln>
        </p:spPr>
      </p:pic>
      <p:sp>
        <p:nvSpPr>
          <p:cNvPr id="60421" name="Rectangle 6"/>
          <p:cNvSpPr>
            <a:spLocks noChangeArrowheads="1"/>
          </p:cNvSpPr>
          <p:nvPr/>
        </p:nvSpPr>
        <p:spPr bwMode="auto">
          <a:xfrm flipV="1">
            <a:off x="228600" y="1524000"/>
            <a:ext cx="7918450" cy="366713"/>
          </a:xfrm>
          <a:prstGeom prst="rect">
            <a:avLst/>
          </a:prstGeom>
          <a:noFill/>
          <a:ln w="9525">
            <a:noFill/>
            <a:miter lim="800000"/>
            <a:headEnd/>
            <a:tailEnd/>
          </a:ln>
        </p:spPr>
        <p:txBody>
          <a:bodyPr rot="10800000">
            <a:spAutoFit/>
          </a:bodyPr>
          <a:lstStyle/>
          <a:p>
            <a:endParaRPr lang="en-GB">
              <a:solidFill>
                <a:srgbClr val="FFFFFF"/>
              </a:solidFill>
            </a:endParaRPr>
          </a:p>
        </p:txBody>
      </p:sp>
      <p:sp>
        <p:nvSpPr>
          <p:cNvPr id="60422" name="Rectangle 7"/>
          <p:cNvSpPr>
            <a:spLocks noChangeArrowheads="1"/>
          </p:cNvSpPr>
          <p:nvPr/>
        </p:nvSpPr>
        <p:spPr bwMode="auto">
          <a:xfrm>
            <a:off x="228600" y="1219200"/>
            <a:ext cx="8915400" cy="1554163"/>
          </a:xfrm>
          <a:prstGeom prst="rect">
            <a:avLst/>
          </a:prstGeom>
          <a:noFill/>
          <a:ln w="9525">
            <a:noFill/>
            <a:miter lim="800000"/>
            <a:headEnd/>
            <a:tailEnd/>
          </a:ln>
        </p:spPr>
        <p:txBody>
          <a:bodyPr>
            <a:spAutoFit/>
          </a:bodyPr>
          <a:lstStyle/>
          <a:p>
            <a:r>
              <a:rPr lang="it-IT" sz="3200" b="1">
                <a:solidFill>
                  <a:schemeClr val="accent2"/>
                </a:solidFill>
              </a:rPr>
              <a:t>PHC 15 – 2014/15:  Cercetere Clinică în medicina regenerativă</a:t>
            </a:r>
            <a:r>
              <a:rPr lang="it-IT" sz="3200">
                <a:solidFill>
                  <a:schemeClr val="accent2"/>
                </a:solidFill>
              </a:rPr>
              <a:t> </a:t>
            </a:r>
            <a:r>
              <a:rPr lang="it-IT" sz="3200" b="1">
                <a:solidFill>
                  <a:schemeClr val="accent2"/>
                </a:solidFill>
              </a:rPr>
              <a:t/>
            </a:r>
            <a:br>
              <a:rPr lang="it-IT" sz="3200" b="1">
                <a:solidFill>
                  <a:schemeClr val="accent2"/>
                </a:solidFill>
              </a:rPr>
            </a:br>
            <a:endParaRPr lang="en-GB" sz="3200">
              <a:solidFill>
                <a:schemeClr val="accent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3"/>
          <p:cNvSpPr>
            <a:spLocks noGrp="1"/>
          </p:cNvSpPr>
          <p:nvPr>
            <p:ph type="body" idx="4294967295"/>
          </p:nvPr>
        </p:nvSpPr>
        <p:spPr>
          <a:xfrm>
            <a:off x="457200" y="2362200"/>
            <a:ext cx="8686800" cy="3094038"/>
          </a:xfrm>
        </p:spPr>
        <p:txBody>
          <a:bodyPr/>
          <a:lstStyle/>
          <a:p>
            <a:pPr>
              <a:lnSpc>
                <a:spcPct val="80000"/>
              </a:lnSpc>
            </a:pPr>
            <a:r>
              <a:rPr lang="en-US" sz="2400" smtClean="0"/>
              <a:t>PHC 21 – 2015: </a:t>
            </a:r>
            <a:r>
              <a:rPr lang="vi-VN" sz="2400" smtClean="0"/>
              <a:t>Îmbătrînirea activă şi sănătoasă</a:t>
            </a:r>
            <a:r>
              <a:rPr lang="ro-RO" sz="2400" smtClean="0"/>
              <a:t> aplicații ICT</a:t>
            </a:r>
            <a:r>
              <a:rPr lang="en-US" sz="2400" smtClean="0"/>
              <a:t>: </a:t>
            </a:r>
            <a:r>
              <a:rPr lang="ro-RO" sz="2400" smtClean="0"/>
              <a:t>detectarea riscurilor şi interventia timpurie </a:t>
            </a:r>
            <a:endParaRPr lang="en-US" sz="2400" smtClean="0"/>
          </a:p>
          <a:p>
            <a:pPr>
              <a:lnSpc>
                <a:spcPct val="80000"/>
              </a:lnSpc>
            </a:pPr>
            <a:r>
              <a:rPr lang="en-US" sz="2400" smtClean="0"/>
              <a:t>PHC 22 – 2015: Promo</a:t>
            </a:r>
            <a:r>
              <a:rPr lang="ro-RO" sz="2400" smtClean="0"/>
              <a:t>varea bunăstării mintale la populaţia îmbătrînită </a:t>
            </a:r>
            <a:endParaRPr lang="en-US" sz="2400" smtClean="0"/>
          </a:p>
          <a:p>
            <a:pPr>
              <a:lnSpc>
                <a:spcPct val="80000"/>
              </a:lnSpc>
            </a:pPr>
            <a:endParaRPr lang="en-US" sz="2400" smtClean="0"/>
          </a:p>
          <a:p>
            <a:pPr>
              <a:lnSpc>
                <a:spcPct val="80000"/>
              </a:lnSpc>
            </a:pPr>
            <a:endParaRPr lang="en-US" sz="2000" b="1" smtClean="0"/>
          </a:p>
        </p:txBody>
      </p:sp>
      <p:sp>
        <p:nvSpPr>
          <p:cNvPr id="62466" name="Rectangle 4"/>
          <p:cNvSpPr txBox="1">
            <a:spLocks noChangeArrowheads="1"/>
          </p:cNvSpPr>
          <p:nvPr/>
        </p:nvSpPr>
        <p:spPr bwMode="auto">
          <a:xfrm>
            <a:off x="457200" y="6124575"/>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62467" name="Picture 4" descr="Sigla MEN2.jpg"/>
          <p:cNvPicPr>
            <a:picLocks noChangeAspect="1"/>
          </p:cNvPicPr>
          <p:nvPr/>
        </p:nvPicPr>
        <p:blipFill>
          <a:blip r:embed="rId3"/>
          <a:srcRect/>
          <a:stretch>
            <a:fillRect/>
          </a:stretch>
        </p:blipFill>
        <p:spPr bwMode="auto">
          <a:xfrm>
            <a:off x="1524000" y="103188"/>
            <a:ext cx="1447800" cy="841375"/>
          </a:xfrm>
          <a:prstGeom prst="rect">
            <a:avLst/>
          </a:prstGeom>
          <a:noFill/>
          <a:ln w="9525">
            <a:noFill/>
            <a:miter lim="800000"/>
            <a:headEnd/>
            <a:tailEnd/>
          </a:ln>
        </p:spPr>
      </p:pic>
      <p:pic>
        <p:nvPicPr>
          <p:cNvPr id="62468" name="Picture 6" descr="drap_cmyk.jpg"/>
          <p:cNvPicPr>
            <a:picLocks noChangeAspect="1"/>
          </p:cNvPicPr>
          <p:nvPr/>
        </p:nvPicPr>
        <p:blipFill>
          <a:blip r:embed="rId4"/>
          <a:srcRect/>
          <a:stretch>
            <a:fillRect/>
          </a:stretch>
        </p:blipFill>
        <p:spPr bwMode="auto">
          <a:xfrm>
            <a:off x="152400" y="152400"/>
            <a:ext cx="1143000" cy="758825"/>
          </a:xfrm>
          <a:prstGeom prst="rect">
            <a:avLst/>
          </a:prstGeom>
          <a:noFill/>
          <a:ln w="9525">
            <a:noFill/>
            <a:miter lim="800000"/>
            <a:headEnd/>
            <a:tailEnd/>
          </a:ln>
        </p:spPr>
      </p:pic>
      <p:sp>
        <p:nvSpPr>
          <p:cNvPr id="62469" name="Rectangle 6"/>
          <p:cNvSpPr>
            <a:spLocks noChangeArrowheads="1"/>
          </p:cNvSpPr>
          <p:nvPr/>
        </p:nvSpPr>
        <p:spPr bwMode="auto">
          <a:xfrm flipV="1">
            <a:off x="228600" y="1524000"/>
            <a:ext cx="7918450" cy="366713"/>
          </a:xfrm>
          <a:prstGeom prst="rect">
            <a:avLst/>
          </a:prstGeom>
          <a:noFill/>
          <a:ln w="9525">
            <a:noFill/>
            <a:miter lim="800000"/>
            <a:headEnd/>
            <a:tailEnd/>
          </a:ln>
        </p:spPr>
        <p:txBody>
          <a:bodyPr rot="10800000">
            <a:spAutoFit/>
          </a:bodyPr>
          <a:lstStyle/>
          <a:p>
            <a:endParaRPr lang="en-GB">
              <a:solidFill>
                <a:srgbClr val="FFFFFF"/>
              </a:solidFill>
            </a:endParaRPr>
          </a:p>
        </p:txBody>
      </p:sp>
      <p:sp>
        <p:nvSpPr>
          <p:cNvPr id="62470" name="Rectangle 7"/>
          <p:cNvSpPr>
            <a:spLocks noChangeArrowheads="1"/>
          </p:cNvSpPr>
          <p:nvPr/>
        </p:nvSpPr>
        <p:spPr bwMode="auto">
          <a:xfrm>
            <a:off x="228600" y="1219200"/>
            <a:ext cx="8915400" cy="1554163"/>
          </a:xfrm>
          <a:prstGeom prst="rect">
            <a:avLst/>
          </a:prstGeom>
          <a:noFill/>
          <a:ln w="9525">
            <a:noFill/>
            <a:miter lim="800000"/>
            <a:headEnd/>
            <a:tailEnd/>
          </a:ln>
        </p:spPr>
        <p:txBody>
          <a:bodyPr>
            <a:spAutoFit/>
          </a:bodyPr>
          <a:lstStyle/>
          <a:p>
            <a:pPr eaLnBrk="0" hangingPunct="0">
              <a:spcBef>
                <a:spcPct val="20000"/>
              </a:spcBef>
              <a:buClr>
                <a:schemeClr val="accent1"/>
              </a:buClr>
              <a:buSzPct val="70000"/>
              <a:buFont typeface="Wingdings 2" pitchFamily="18" charset="2"/>
              <a:buChar char=""/>
            </a:pPr>
            <a:r>
              <a:rPr lang="ro-RO" sz="3200" b="1">
                <a:solidFill>
                  <a:schemeClr val="accent2"/>
                </a:solidFill>
              </a:rPr>
              <a:t>I.5. Îmbătrînirea activă şi sănătoasă</a:t>
            </a:r>
            <a:endParaRPr lang="en-US" sz="3200" b="1">
              <a:solidFill>
                <a:schemeClr val="accent2"/>
              </a:solidFill>
            </a:endParaRPr>
          </a:p>
          <a:p>
            <a:r>
              <a:rPr lang="it-IT" sz="3200" b="1">
                <a:solidFill>
                  <a:schemeClr val="accent2"/>
                </a:solidFill>
              </a:rPr>
              <a:t/>
            </a:r>
            <a:br>
              <a:rPr lang="it-IT" sz="3200" b="1">
                <a:solidFill>
                  <a:schemeClr val="accent2"/>
                </a:solidFill>
              </a:rPr>
            </a:br>
            <a:endParaRPr lang="en-GB" sz="3200" b="1">
              <a:solidFill>
                <a:schemeClr val="accent2"/>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p:cNvSpPr>
            <a:spLocks noGrp="1"/>
          </p:cNvSpPr>
          <p:nvPr>
            <p:ph type="body" idx="4294967295"/>
          </p:nvPr>
        </p:nvSpPr>
        <p:spPr>
          <a:xfrm>
            <a:off x="457200" y="2362200"/>
            <a:ext cx="8686800" cy="3094038"/>
          </a:xfrm>
        </p:spPr>
        <p:txBody>
          <a:bodyPr/>
          <a:lstStyle/>
          <a:p>
            <a:pPr algn="just">
              <a:lnSpc>
                <a:spcPct val="80000"/>
              </a:lnSpc>
            </a:pPr>
            <a:r>
              <a:rPr lang="en-US" sz="2000" smtClean="0"/>
              <a:t>PHC 24 – 2015: Pilot</a:t>
            </a:r>
            <a:r>
              <a:rPr lang="ro-RO" sz="2000" smtClean="0"/>
              <a:t>area medicinei personalizate in sistemele de sănătate şi de îngrijiri</a:t>
            </a:r>
            <a:endParaRPr lang="en-US" sz="2000" smtClean="0"/>
          </a:p>
          <a:p>
            <a:pPr algn="just">
              <a:lnSpc>
                <a:spcPct val="80000"/>
              </a:lnSpc>
            </a:pPr>
            <a:r>
              <a:rPr lang="en-US" sz="2000" smtClean="0"/>
              <a:t>PHC 25 – 2015: </a:t>
            </a:r>
            <a:r>
              <a:rPr lang="ro-RO" sz="2000" smtClean="0"/>
              <a:t>Sisteme şi servicii ICT avansate, pentru îngrijiri integrate</a:t>
            </a:r>
            <a:endParaRPr lang="en-US" sz="2000" smtClean="0"/>
          </a:p>
          <a:p>
            <a:pPr algn="just">
              <a:lnSpc>
                <a:spcPct val="80000"/>
              </a:lnSpc>
            </a:pPr>
            <a:r>
              <a:rPr lang="en-US" sz="2000" smtClean="0"/>
              <a:t>PHC 27 – 2015: </a:t>
            </a:r>
            <a:r>
              <a:rPr lang="ro-RO" sz="2000" smtClean="0"/>
              <a:t>Managementul personal al sănătăţii şi bolii  prin ICT</a:t>
            </a:r>
            <a:endParaRPr lang="en-US" sz="2000" smtClean="0"/>
          </a:p>
          <a:p>
            <a:pPr algn="just">
              <a:lnSpc>
                <a:spcPct val="80000"/>
              </a:lnSpc>
            </a:pPr>
            <a:r>
              <a:rPr lang="en-US" sz="2000" smtClean="0"/>
              <a:t>PHC 28 – 2015: </a:t>
            </a:r>
            <a:r>
              <a:rPr lang="it-IT" sz="2000" smtClean="0"/>
              <a:t>Managementul personal al sănătăţii şi bolii </a:t>
            </a:r>
            <a:r>
              <a:rPr lang="ro-RO" sz="2000" smtClean="0"/>
              <a:t>şi sisteme de suport decizional bazate pe modelizare predictivă pe calculator folosită de pacientul însuşi- pacienta însăşi </a:t>
            </a:r>
          </a:p>
          <a:p>
            <a:pPr algn="just">
              <a:lnSpc>
                <a:spcPct val="80000"/>
              </a:lnSpc>
            </a:pPr>
            <a:r>
              <a:rPr lang="en-US" sz="2000" smtClean="0"/>
              <a:t>PHC 29 – 2015: </a:t>
            </a:r>
            <a:r>
              <a:rPr lang="ro-RO" sz="2000" smtClean="0"/>
              <a:t>Achiziţia Publică de servicii inovative eSănătate </a:t>
            </a:r>
          </a:p>
          <a:p>
            <a:pPr algn="just">
              <a:lnSpc>
                <a:spcPct val="80000"/>
              </a:lnSpc>
            </a:pPr>
            <a:r>
              <a:rPr lang="en-US" sz="2000" smtClean="0"/>
              <a:t>PHC 30 – 2015: </a:t>
            </a:r>
            <a:r>
              <a:rPr lang="ro-RO" sz="2000" smtClean="0"/>
              <a:t>Premiul stimulativ sectorial </a:t>
            </a:r>
            <a:r>
              <a:rPr lang="en-US" sz="2000" smtClean="0"/>
              <a:t>e</a:t>
            </a:r>
            <a:r>
              <a:rPr lang="ro-RO" sz="2000" smtClean="0"/>
              <a:t>Sănătate</a:t>
            </a:r>
            <a:endParaRPr lang="en-US" sz="2000" smtClean="0"/>
          </a:p>
          <a:p>
            <a:pPr>
              <a:lnSpc>
                <a:spcPct val="80000"/>
              </a:lnSpc>
            </a:pPr>
            <a:endParaRPr lang="en-US" sz="1800" smtClean="0"/>
          </a:p>
          <a:p>
            <a:pPr>
              <a:lnSpc>
                <a:spcPct val="80000"/>
              </a:lnSpc>
            </a:pPr>
            <a:endParaRPr lang="en-US" sz="1600" b="1" smtClean="0"/>
          </a:p>
        </p:txBody>
      </p:sp>
      <p:sp>
        <p:nvSpPr>
          <p:cNvPr id="64514" name="Rectangle 4"/>
          <p:cNvSpPr txBox="1">
            <a:spLocks noChangeArrowheads="1"/>
          </p:cNvSpPr>
          <p:nvPr/>
        </p:nvSpPr>
        <p:spPr bwMode="auto">
          <a:xfrm>
            <a:off x="457200" y="6124575"/>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64515" name="Picture 4" descr="Sigla MEN2.jpg"/>
          <p:cNvPicPr>
            <a:picLocks noChangeAspect="1"/>
          </p:cNvPicPr>
          <p:nvPr/>
        </p:nvPicPr>
        <p:blipFill>
          <a:blip r:embed="rId3"/>
          <a:srcRect/>
          <a:stretch>
            <a:fillRect/>
          </a:stretch>
        </p:blipFill>
        <p:spPr bwMode="auto">
          <a:xfrm>
            <a:off x="1524000" y="103188"/>
            <a:ext cx="1447800" cy="841375"/>
          </a:xfrm>
          <a:prstGeom prst="rect">
            <a:avLst/>
          </a:prstGeom>
          <a:noFill/>
          <a:ln w="9525">
            <a:noFill/>
            <a:miter lim="800000"/>
            <a:headEnd/>
            <a:tailEnd/>
          </a:ln>
        </p:spPr>
      </p:pic>
      <p:pic>
        <p:nvPicPr>
          <p:cNvPr id="64516" name="Picture 6" descr="drap_cmyk.jpg"/>
          <p:cNvPicPr>
            <a:picLocks noChangeAspect="1"/>
          </p:cNvPicPr>
          <p:nvPr/>
        </p:nvPicPr>
        <p:blipFill>
          <a:blip r:embed="rId4"/>
          <a:srcRect/>
          <a:stretch>
            <a:fillRect/>
          </a:stretch>
        </p:blipFill>
        <p:spPr bwMode="auto">
          <a:xfrm>
            <a:off x="152400" y="152400"/>
            <a:ext cx="1143000" cy="758825"/>
          </a:xfrm>
          <a:prstGeom prst="rect">
            <a:avLst/>
          </a:prstGeom>
          <a:noFill/>
          <a:ln w="9525">
            <a:noFill/>
            <a:miter lim="800000"/>
            <a:headEnd/>
            <a:tailEnd/>
          </a:ln>
        </p:spPr>
      </p:pic>
      <p:sp>
        <p:nvSpPr>
          <p:cNvPr id="64517" name="Rectangle 6"/>
          <p:cNvSpPr>
            <a:spLocks noChangeArrowheads="1"/>
          </p:cNvSpPr>
          <p:nvPr/>
        </p:nvSpPr>
        <p:spPr bwMode="auto">
          <a:xfrm flipV="1">
            <a:off x="228600" y="1524000"/>
            <a:ext cx="7918450" cy="366713"/>
          </a:xfrm>
          <a:prstGeom prst="rect">
            <a:avLst/>
          </a:prstGeom>
          <a:noFill/>
          <a:ln w="9525">
            <a:noFill/>
            <a:miter lim="800000"/>
            <a:headEnd/>
            <a:tailEnd/>
          </a:ln>
        </p:spPr>
        <p:txBody>
          <a:bodyPr rot="10800000">
            <a:spAutoFit/>
          </a:bodyPr>
          <a:lstStyle/>
          <a:p>
            <a:endParaRPr lang="en-GB">
              <a:solidFill>
                <a:srgbClr val="FFFFFF"/>
              </a:solidFill>
            </a:endParaRPr>
          </a:p>
        </p:txBody>
      </p:sp>
      <p:sp>
        <p:nvSpPr>
          <p:cNvPr id="64518" name="Rectangle 7"/>
          <p:cNvSpPr>
            <a:spLocks noChangeArrowheads="1"/>
          </p:cNvSpPr>
          <p:nvPr/>
        </p:nvSpPr>
        <p:spPr bwMode="auto">
          <a:xfrm>
            <a:off x="228600" y="1219200"/>
            <a:ext cx="8915400" cy="946150"/>
          </a:xfrm>
          <a:prstGeom prst="rect">
            <a:avLst/>
          </a:prstGeom>
          <a:noFill/>
          <a:ln w="9525">
            <a:noFill/>
            <a:miter lim="800000"/>
            <a:headEnd/>
            <a:tailEnd/>
          </a:ln>
        </p:spPr>
        <p:txBody>
          <a:bodyPr>
            <a:spAutoFit/>
          </a:bodyPr>
          <a:lstStyle/>
          <a:p>
            <a:r>
              <a:rPr lang="ro-RO" sz="2800" b="1">
                <a:solidFill>
                  <a:schemeClr val="accent2"/>
                </a:solidFill>
              </a:rPr>
              <a:t>I.6. Servicii centrate pe cetăţean integrate şi sustenabile</a:t>
            </a:r>
            <a:endParaRPr lang="en-GB" sz="2800" b="1">
              <a:solidFill>
                <a:schemeClr val="accent2"/>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3"/>
          <p:cNvSpPr>
            <a:spLocks noGrp="1"/>
          </p:cNvSpPr>
          <p:nvPr>
            <p:ph type="body" idx="4294967295"/>
          </p:nvPr>
        </p:nvSpPr>
        <p:spPr>
          <a:xfrm>
            <a:off x="457200" y="2362200"/>
            <a:ext cx="8686800" cy="3094038"/>
          </a:xfrm>
        </p:spPr>
        <p:txBody>
          <a:bodyPr/>
          <a:lstStyle/>
          <a:p>
            <a:pPr>
              <a:lnSpc>
                <a:spcPct val="80000"/>
              </a:lnSpc>
            </a:pPr>
            <a:endParaRPr lang="en-US" sz="2000" smtClean="0"/>
          </a:p>
          <a:p>
            <a:pPr>
              <a:lnSpc>
                <a:spcPct val="80000"/>
              </a:lnSpc>
            </a:pPr>
            <a:r>
              <a:rPr lang="en-US" sz="2400" smtClean="0"/>
              <a:t>PHC 31 – 2015: </a:t>
            </a:r>
            <a:r>
              <a:rPr lang="ro-RO" sz="2400" smtClean="0"/>
              <a:t>Reprezentarea digitală a datelor de sănătate în scopul îmbunătăţirii diagnosticului şi tratamentului bolilor </a:t>
            </a:r>
            <a:r>
              <a:rPr lang="en-US" sz="2400" smtClean="0"/>
              <a:t>	</a:t>
            </a:r>
          </a:p>
          <a:p>
            <a:pPr>
              <a:lnSpc>
                <a:spcPct val="80000"/>
              </a:lnSpc>
            </a:pPr>
            <a:r>
              <a:rPr lang="en-US" sz="2400" smtClean="0"/>
              <a:t>PHC 34 – 2015: </a:t>
            </a:r>
            <a:r>
              <a:rPr lang="ro-RO" sz="2400" smtClean="0"/>
              <a:t>Noi abordări vizând îmbunătăţirea siguranţei testărilor umane </a:t>
            </a:r>
          </a:p>
        </p:txBody>
      </p:sp>
      <p:sp>
        <p:nvSpPr>
          <p:cNvPr id="66562" name="Rectangle 4"/>
          <p:cNvSpPr txBox="1">
            <a:spLocks noChangeArrowheads="1"/>
          </p:cNvSpPr>
          <p:nvPr/>
        </p:nvSpPr>
        <p:spPr bwMode="auto">
          <a:xfrm>
            <a:off x="457200" y="6124575"/>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66563" name="Picture 4" descr="Sigla MEN2.jpg"/>
          <p:cNvPicPr>
            <a:picLocks noChangeAspect="1"/>
          </p:cNvPicPr>
          <p:nvPr/>
        </p:nvPicPr>
        <p:blipFill>
          <a:blip r:embed="rId3"/>
          <a:srcRect/>
          <a:stretch>
            <a:fillRect/>
          </a:stretch>
        </p:blipFill>
        <p:spPr bwMode="auto">
          <a:xfrm>
            <a:off x="1524000" y="103188"/>
            <a:ext cx="1447800" cy="841375"/>
          </a:xfrm>
          <a:prstGeom prst="rect">
            <a:avLst/>
          </a:prstGeom>
          <a:noFill/>
          <a:ln w="9525">
            <a:noFill/>
            <a:miter lim="800000"/>
            <a:headEnd/>
            <a:tailEnd/>
          </a:ln>
        </p:spPr>
      </p:pic>
      <p:pic>
        <p:nvPicPr>
          <p:cNvPr id="66564" name="Picture 6" descr="drap_cmyk.jpg"/>
          <p:cNvPicPr>
            <a:picLocks noChangeAspect="1"/>
          </p:cNvPicPr>
          <p:nvPr/>
        </p:nvPicPr>
        <p:blipFill>
          <a:blip r:embed="rId4"/>
          <a:srcRect/>
          <a:stretch>
            <a:fillRect/>
          </a:stretch>
        </p:blipFill>
        <p:spPr bwMode="auto">
          <a:xfrm>
            <a:off x="152400" y="152400"/>
            <a:ext cx="1143000" cy="758825"/>
          </a:xfrm>
          <a:prstGeom prst="rect">
            <a:avLst/>
          </a:prstGeom>
          <a:noFill/>
          <a:ln w="9525">
            <a:noFill/>
            <a:miter lim="800000"/>
            <a:headEnd/>
            <a:tailEnd/>
          </a:ln>
        </p:spPr>
      </p:pic>
      <p:sp>
        <p:nvSpPr>
          <p:cNvPr id="66565" name="Rectangle 6"/>
          <p:cNvSpPr>
            <a:spLocks noChangeArrowheads="1"/>
          </p:cNvSpPr>
          <p:nvPr/>
        </p:nvSpPr>
        <p:spPr bwMode="auto">
          <a:xfrm flipV="1">
            <a:off x="228600" y="1524000"/>
            <a:ext cx="7918450" cy="366713"/>
          </a:xfrm>
          <a:prstGeom prst="rect">
            <a:avLst/>
          </a:prstGeom>
          <a:noFill/>
          <a:ln w="9525">
            <a:noFill/>
            <a:miter lim="800000"/>
            <a:headEnd/>
            <a:tailEnd/>
          </a:ln>
        </p:spPr>
        <p:txBody>
          <a:bodyPr rot="10800000">
            <a:spAutoFit/>
          </a:bodyPr>
          <a:lstStyle/>
          <a:p>
            <a:endParaRPr lang="en-GB">
              <a:solidFill>
                <a:srgbClr val="FFFFFF"/>
              </a:solidFill>
            </a:endParaRPr>
          </a:p>
        </p:txBody>
      </p:sp>
      <p:sp>
        <p:nvSpPr>
          <p:cNvPr id="66566" name="Rectangle 7"/>
          <p:cNvSpPr>
            <a:spLocks noChangeArrowheads="1"/>
          </p:cNvSpPr>
          <p:nvPr/>
        </p:nvSpPr>
        <p:spPr bwMode="auto">
          <a:xfrm>
            <a:off x="228600" y="1219200"/>
            <a:ext cx="8915400" cy="1373188"/>
          </a:xfrm>
          <a:prstGeom prst="rect">
            <a:avLst/>
          </a:prstGeom>
          <a:noFill/>
          <a:ln w="9525">
            <a:noFill/>
            <a:miter lim="800000"/>
            <a:headEnd/>
            <a:tailEnd/>
          </a:ln>
        </p:spPr>
        <p:txBody>
          <a:bodyPr>
            <a:spAutoFit/>
          </a:bodyPr>
          <a:lstStyle/>
          <a:p>
            <a:r>
              <a:rPr lang="ro-RO" sz="2800" b="1">
                <a:solidFill>
                  <a:schemeClr val="accent2"/>
                </a:solidFill>
              </a:rPr>
              <a:t>I.7</a:t>
            </a:r>
            <a:r>
              <a:rPr lang="ro-RO" sz="2800" b="1">
                <a:solidFill>
                  <a:srgbClr val="FFFFFF"/>
                </a:solidFill>
              </a:rPr>
              <a:t>. </a:t>
            </a:r>
            <a:r>
              <a:rPr lang="ro-RO" sz="2800" b="1">
                <a:solidFill>
                  <a:schemeClr val="accent2"/>
                </a:solidFill>
              </a:rPr>
              <a:t>Îmbunătăţirea informaţiilor penru sănătate, exploatării datelor, furnizare de dovezi pentru</a:t>
            </a:r>
            <a:r>
              <a:rPr lang="ro-RO" sz="2800" b="1">
                <a:solidFill>
                  <a:srgbClr val="FFFFFF"/>
                </a:solidFill>
              </a:rPr>
              <a:t> </a:t>
            </a:r>
            <a:r>
              <a:rPr lang="ro-RO" sz="2800" b="1">
                <a:solidFill>
                  <a:schemeClr val="accent2"/>
                </a:solidFill>
              </a:rPr>
              <a:t>politici şi reglementări în domeniul sănătăţii</a:t>
            </a:r>
            <a:endParaRPr lang="en-GB" sz="2800" b="1">
              <a:solidFill>
                <a:schemeClr val="accent2"/>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3"/>
          <p:cNvSpPr>
            <a:spLocks noGrp="1"/>
          </p:cNvSpPr>
          <p:nvPr>
            <p:ph type="body" idx="4294967295"/>
          </p:nvPr>
        </p:nvSpPr>
        <p:spPr>
          <a:xfrm>
            <a:off x="457200" y="2362200"/>
            <a:ext cx="8686800" cy="3094038"/>
          </a:xfrm>
        </p:spPr>
        <p:txBody>
          <a:bodyPr/>
          <a:lstStyle/>
          <a:p>
            <a:pPr>
              <a:lnSpc>
                <a:spcPct val="80000"/>
              </a:lnSpc>
            </a:pPr>
            <a:endParaRPr lang="en-US" sz="1800" smtClean="0"/>
          </a:p>
          <a:p>
            <a:pPr>
              <a:lnSpc>
                <a:spcPct val="80000"/>
              </a:lnSpc>
            </a:pPr>
            <a:r>
              <a:rPr lang="en-US" sz="2400" smtClean="0"/>
              <a:t>HCO 3 – 2015: Sup</a:t>
            </a:r>
            <a:r>
              <a:rPr lang="ro-RO" sz="2400" smtClean="0"/>
              <a:t>ort pentru Reţelele Europene de Referinţă</a:t>
            </a:r>
            <a:r>
              <a:rPr lang="en-US" sz="2400" smtClean="0"/>
              <a:t>: </a:t>
            </a:r>
            <a:r>
              <a:rPr lang="ro-RO" sz="2400" smtClean="0"/>
              <a:t>modelarea şi validarea eficientă a reţelelor</a:t>
            </a:r>
            <a:endParaRPr lang="en-US" sz="2400" smtClean="0"/>
          </a:p>
          <a:p>
            <a:pPr>
              <a:lnSpc>
                <a:spcPct val="80000"/>
              </a:lnSpc>
            </a:pPr>
            <a:r>
              <a:rPr lang="en-US" sz="2400" smtClean="0"/>
              <a:t>HCO 6 – 2015: </a:t>
            </a:r>
            <a:r>
              <a:rPr lang="it-IT" sz="2400" smtClean="0"/>
              <a:t>Alianţa </a:t>
            </a:r>
            <a:r>
              <a:rPr lang="ro-RO" sz="2400" smtClean="0"/>
              <a:t>G</a:t>
            </a:r>
            <a:r>
              <a:rPr lang="it-IT" sz="2400" smtClean="0"/>
              <a:t>lobală pentru Bolile Cronic</a:t>
            </a:r>
            <a:r>
              <a:rPr lang="ro-RO" sz="2400" smtClean="0"/>
              <a:t>e</a:t>
            </a:r>
            <a:r>
              <a:rPr lang="en-US" sz="2400" smtClean="0"/>
              <a:t>: sub</a:t>
            </a:r>
            <a:r>
              <a:rPr lang="ro-RO" sz="2400" smtClean="0"/>
              <a:t>iect de</a:t>
            </a:r>
            <a:r>
              <a:rPr lang="en-US" sz="2400" smtClean="0"/>
              <a:t> confirm</a:t>
            </a:r>
            <a:r>
              <a:rPr lang="ro-RO" sz="2400" smtClean="0"/>
              <a:t>at</a:t>
            </a:r>
            <a:endParaRPr lang="en-US" sz="2400" smtClean="0"/>
          </a:p>
          <a:p>
            <a:pPr>
              <a:lnSpc>
                <a:spcPct val="80000"/>
              </a:lnSpc>
            </a:pPr>
            <a:endParaRPr lang="en-US" sz="1800" smtClean="0"/>
          </a:p>
        </p:txBody>
      </p:sp>
      <p:sp>
        <p:nvSpPr>
          <p:cNvPr id="68610" name="Rectangle 4"/>
          <p:cNvSpPr txBox="1">
            <a:spLocks noChangeArrowheads="1"/>
          </p:cNvSpPr>
          <p:nvPr/>
        </p:nvSpPr>
        <p:spPr bwMode="auto">
          <a:xfrm>
            <a:off x="457200" y="6124575"/>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68611" name="Picture 4" descr="Sigla MEN2.jpg"/>
          <p:cNvPicPr>
            <a:picLocks noChangeAspect="1"/>
          </p:cNvPicPr>
          <p:nvPr/>
        </p:nvPicPr>
        <p:blipFill>
          <a:blip r:embed="rId3"/>
          <a:srcRect/>
          <a:stretch>
            <a:fillRect/>
          </a:stretch>
        </p:blipFill>
        <p:spPr bwMode="auto">
          <a:xfrm>
            <a:off x="1524000" y="103188"/>
            <a:ext cx="1447800" cy="841375"/>
          </a:xfrm>
          <a:prstGeom prst="rect">
            <a:avLst/>
          </a:prstGeom>
          <a:noFill/>
          <a:ln w="9525">
            <a:noFill/>
            <a:miter lim="800000"/>
            <a:headEnd/>
            <a:tailEnd/>
          </a:ln>
        </p:spPr>
      </p:pic>
      <p:pic>
        <p:nvPicPr>
          <p:cNvPr id="68612" name="Picture 6" descr="drap_cmyk.jpg"/>
          <p:cNvPicPr>
            <a:picLocks noChangeAspect="1"/>
          </p:cNvPicPr>
          <p:nvPr/>
        </p:nvPicPr>
        <p:blipFill>
          <a:blip r:embed="rId4"/>
          <a:srcRect/>
          <a:stretch>
            <a:fillRect/>
          </a:stretch>
        </p:blipFill>
        <p:spPr bwMode="auto">
          <a:xfrm>
            <a:off x="152400" y="152400"/>
            <a:ext cx="1143000" cy="758825"/>
          </a:xfrm>
          <a:prstGeom prst="rect">
            <a:avLst/>
          </a:prstGeom>
          <a:noFill/>
          <a:ln w="9525">
            <a:noFill/>
            <a:miter lim="800000"/>
            <a:headEnd/>
            <a:tailEnd/>
          </a:ln>
        </p:spPr>
      </p:pic>
      <p:sp>
        <p:nvSpPr>
          <p:cNvPr id="68613" name="Rectangle 6"/>
          <p:cNvSpPr>
            <a:spLocks noChangeArrowheads="1"/>
          </p:cNvSpPr>
          <p:nvPr/>
        </p:nvSpPr>
        <p:spPr bwMode="auto">
          <a:xfrm flipV="1">
            <a:off x="228600" y="1524000"/>
            <a:ext cx="7918450" cy="366713"/>
          </a:xfrm>
          <a:prstGeom prst="rect">
            <a:avLst/>
          </a:prstGeom>
          <a:noFill/>
          <a:ln w="9525">
            <a:noFill/>
            <a:miter lim="800000"/>
            <a:headEnd/>
            <a:tailEnd/>
          </a:ln>
        </p:spPr>
        <p:txBody>
          <a:bodyPr rot="10800000">
            <a:spAutoFit/>
          </a:bodyPr>
          <a:lstStyle/>
          <a:p>
            <a:endParaRPr lang="en-GB">
              <a:solidFill>
                <a:srgbClr val="FFFFFF"/>
              </a:solidFill>
            </a:endParaRPr>
          </a:p>
        </p:txBody>
      </p:sp>
      <p:sp>
        <p:nvSpPr>
          <p:cNvPr id="68614" name="Rectangle 7"/>
          <p:cNvSpPr>
            <a:spLocks noChangeArrowheads="1"/>
          </p:cNvSpPr>
          <p:nvPr/>
        </p:nvSpPr>
        <p:spPr bwMode="auto">
          <a:xfrm>
            <a:off x="228600" y="1219200"/>
            <a:ext cx="8915400" cy="579438"/>
          </a:xfrm>
          <a:prstGeom prst="rect">
            <a:avLst/>
          </a:prstGeom>
          <a:noFill/>
          <a:ln w="9525">
            <a:noFill/>
            <a:miter lim="800000"/>
            <a:headEnd/>
            <a:tailEnd/>
          </a:ln>
        </p:spPr>
        <p:txBody>
          <a:bodyPr>
            <a:spAutoFit/>
          </a:bodyPr>
          <a:lstStyle/>
          <a:p>
            <a:r>
              <a:rPr lang="ro-RO" sz="3200" b="1">
                <a:solidFill>
                  <a:schemeClr val="accent2"/>
                </a:solidFill>
              </a:rPr>
              <a:t>Activităţi de coordonare</a:t>
            </a:r>
            <a:endParaRPr lang="en-GB" sz="3200" b="1">
              <a:solidFill>
                <a:schemeClr val="accent2"/>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3"/>
          <p:cNvSpPr>
            <a:spLocks noGrp="1"/>
          </p:cNvSpPr>
          <p:nvPr>
            <p:ph type="body" idx="4294967295"/>
          </p:nvPr>
        </p:nvSpPr>
        <p:spPr>
          <a:xfrm>
            <a:off x="457200" y="2362200"/>
            <a:ext cx="8686800" cy="3094038"/>
          </a:xfrm>
        </p:spPr>
        <p:txBody>
          <a:bodyPr/>
          <a:lstStyle/>
          <a:p>
            <a:pPr>
              <a:lnSpc>
                <a:spcPct val="80000"/>
              </a:lnSpc>
            </a:pPr>
            <a:endParaRPr lang="en-US" sz="1800" smtClean="0"/>
          </a:p>
          <a:p>
            <a:pPr>
              <a:lnSpc>
                <a:spcPct val="80000"/>
              </a:lnSpc>
            </a:pPr>
            <a:r>
              <a:rPr lang="en-US" sz="2400" smtClean="0"/>
              <a:t>HCO12 – 2015: ERA-NET: Genera</a:t>
            </a:r>
            <a:r>
              <a:rPr lang="ro-RO" sz="2400" smtClean="0"/>
              <a:t>rea de programe şi activităţi vizând rezistenţa la antibiotice prin Programe Comune pe  tema Rezistenţei la Antibiotice </a:t>
            </a:r>
          </a:p>
          <a:p>
            <a:pPr>
              <a:lnSpc>
                <a:spcPct val="80000"/>
              </a:lnSpc>
            </a:pPr>
            <a:r>
              <a:rPr lang="en-US" sz="2400" smtClean="0"/>
              <a:t>HCO13 – 2015: ERA-NET: </a:t>
            </a:r>
            <a:r>
              <a:rPr lang="ro-RO" sz="2400" smtClean="0"/>
              <a:t>Boala cardiovasculară sau </a:t>
            </a:r>
            <a:r>
              <a:rPr lang="en-US" sz="2400" smtClean="0"/>
              <a:t>HIV/</a:t>
            </a:r>
            <a:r>
              <a:rPr lang="ro-RO" sz="2400" smtClean="0"/>
              <a:t>SIDA</a:t>
            </a:r>
            <a:endParaRPr lang="en-US" sz="2400" smtClean="0"/>
          </a:p>
        </p:txBody>
      </p:sp>
      <p:sp>
        <p:nvSpPr>
          <p:cNvPr id="70658" name="Rectangle 4"/>
          <p:cNvSpPr txBox="1">
            <a:spLocks noChangeArrowheads="1"/>
          </p:cNvSpPr>
          <p:nvPr/>
        </p:nvSpPr>
        <p:spPr bwMode="auto">
          <a:xfrm>
            <a:off x="457200" y="6124575"/>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70659" name="Picture 4" descr="Sigla MEN2.jpg"/>
          <p:cNvPicPr>
            <a:picLocks noChangeAspect="1"/>
          </p:cNvPicPr>
          <p:nvPr/>
        </p:nvPicPr>
        <p:blipFill>
          <a:blip r:embed="rId3"/>
          <a:srcRect/>
          <a:stretch>
            <a:fillRect/>
          </a:stretch>
        </p:blipFill>
        <p:spPr bwMode="auto">
          <a:xfrm>
            <a:off x="1524000" y="103188"/>
            <a:ext cx="1447800" cy="841375"/>
          </a:xfrm>
          <a:prstGeom prst="rect">
            <a:avLst/>
          </a:prstGeom>
          <a:noFill/>
          <a:ln w="9525">
            <a:noFill/>
            <a:miter lim="800000"/>
            <a:headEnd/>
            <a:tailEnd/>
          </a:ln>
        </p:spPr>
      </p:pic>
      <p:pic>
        <p:nvPicPr>
          <p:cNvPr id="70660" name="Picture 6" descr="drap_cmyk.jpg"/>
          <p:cNvPicPr>
            <a:picLocks noChangeAspect="1"/>
          </p:cNvPicPr>
          <p:nvPr/>
        </p:nvPicPr>
        <p:blipFill>
          <a:blip r:embed="rId4"/>
          <a:srcRect/>
          <a:stretch>
            <a:fillRect/>
          </a:stretch>
        </p:blipFill>
        <p:spPr bwMode="auto">
          <a:xfrm>
            <a:off x="152400" y="152400"/>
            <a:ext cx="1143000" cy="758825"/>
          </a:xfrm>
          <a:prstGeom prst="rect">
            <a:avLst/>
          </a:prstGeom>
          <a:noFill/>
          <a:ln w="9525">
            <a:noFill/>
            <a:miter lim="800000"/>
            <a:headEnd/>
            <a:tailEnd/>
          </a:ln>
        </p:spPr>
      </p:pic>
      <p:sp>
        <p:nvSpPr>
          <p:cNvPr id="70661" name="Rectangle 6"/>
          <p:cNvSpPr>
            <a:spLocks noChangeArrowheads="1"/>
          </p:cNvSpPr>
          <p:nvPr/>
        </p:nvSpPr>
        <p:spPr bwMode="auto">
          <a:xfrm flipV="1">
            <a:off x="228600" y="1524000"/>
            <a:ext cx="7918450" cy="366713"/>
          </a:xfrm>
          <a:prstGeom prst="rect">
            <a:avLst/>
          </a:prstGeom>
          <a:noFill/>
          <a:ln w="9525">
            <a:noFill/>
            <a:miter lim="800000"/>
            <a:headEnd/>
            <a:tailEnd/>
          </a:ln>
        </p:spPr>
        <p:txBody>
          <a:bodyPr rot="10800000">
            <a:spAutoFit/>
          </a:bodyPr>
          <a:lstStyle/>
          <a:p>
            <a:endParaRPr lang="en-GB">
              <a:solidFill>
                <a:srgbClr val="FFFFFF"/>
              </a:solidFill>
            </a:endParaRPr>
          </a:p>
        </p:txBody>
      </p:sp>
      <p:sp>
        <p:nvSpPr>
          <p:cNvPr id="70662" name="Rectangle 7"/>
          <p:cNvSpPr>
            <a:spLocks noChangeArrowheads="1"/>
          </p:cNvSpPr>
          <p:nvPr/>
        </p:nvSpPr>
        <p:spPr bwMode="auto">
          <a:xfrm>
            <a:off x="228600" y="1219200"/>
            <a:ext cx="8915400" cy="579438"/>
          </a:xfrm>
          <a:prstGeom prst="rect">
            <a:avLst/>
          </a:prstGeom>
          <a:noFill/>
          <a:ln w="9525">
            <a:noFill/>
            <a:miter lim="800000"/>
            <a:headEnd/>
            <a:tailEnd/>
          </a:ln>
        </p:spPr>
        <p:txBody>
          <a:bodyPr>
            <a:spAutoFit/>
          </a:bodyPr>
          <a:lstStyle/>
          <a:p>
            <a:r>
              <a:rPr lang="ro-RO" sz="3200" b="1">
                <a:solidFill>
                  <a:schemeClr val="accent2"/>
                </a:solidFill>
              </a:rPr>
              <a:t>Activităţi de coordonare</a:t>
            </a:r>
            <a:endParaRPr lang="en-GB" sz="3200" b="1">
              <a:solidFill>
                <a:schemeClr val="accent2"/>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p:cNvSpPr>
          <p:nvPr>
            <p:ph type="body" idx="4294967295"/>
          </p:nvPr>
        </p:nvSpPr>
        <p:spPr>
          <a:xfrm>
            <a:off x="457200" y="2362200"/>
            <a:ext cx="8686800" cy="3094038"/>
          </a:xfrm>
        </p:spPr>
        <p:txBody>
          <a:bodyPr/>
          <a:lstStyle/>
          <a:p>
            <a:pPr>
              <a:lnSpc>
                <a:spcPct val="90000"/>
              </a:lnSpc>
              <a:buFontTx/>
              <a:buChar char="-"/>
            </a:pPr>
            <a:r>
              <a:rPr lang="en-US" sz="1800" smtClean="0">
                <a:solidFill>
                  <a:schemeClr val="accent2"/>
                </a:solidFill>
                <a:latin typeface="Franklin Gothic Medium" pitchFamily="34" charset="0"/>
              </a:rPr>
              <a:t>Nu consum</a:t>
            </a:r>
            <a:r>
              <a:rPr lang="ro-RO" sz="1800" smtClean="0">
                <a:solidFill>
                  <a:schemeClr val="accent2"/>
                </a:solidFill>
                <a:latin typeface="Franklin Gothic Medium" pitchFamily="34" charset="0"/>
              </a:rPr>
              <a:t>ă</a:t>
            </a:r>
            <a:r>
              <a:rPr lang="en-US" sz="1800" smtClean="0">
                <a:solidFill>
                  <a:schemeClr val="accent2"/>
                </a:solidFill>
                <a:latin typeface="Franklin Gothic Medium" pitchFamily="34" charset="0"/>
              </a:rPr>
              <a:t> timp !</a:t>
            </a:r>
            <a:r>
              <a:rPr lang="en-US" sz="1800" smtClean="0">
                <a:latin typeface="Franklin Gothic Medium" pitchFamily="34" charset="0"/>
              </a:rPr>
              <a:t> Majoritatea propunerilor se depun in 2 etape . 7 pagini –et1.</a:t>
            </a:r>
          </a:p>
          <a:p>
            <a:pPr>
              <a:lnSpc>
                <a:spcPct val="90000"/>
              </a:lnSpc>
              <a:buFontTx/>
              <a:buChar char="-"/>
            </a:pPr>
            <a:endParaRPr lang="en-US" sz="1800" smtClean="0">
              <a:latin typeface="Franklin Gothic Medium" pitchFamily="34" charset="0"/>
            </a:endParaRPr>
          </a:p>
          <a:p>
            <a:pPr>
              <a:lnSpc>
                <a:spcPct val="90000"/>
              </a:lnSpc>
              <a:buFontTx/>
              <a:buChar char="-"/>
            </a:pPr>
            <a:r>
              <a:rPr lang="en-US" sz="1800" smtClean="0">
                <a:solidFill>
                  <a:schemeClr val="accent2"/>
                </a:solidFill>
                <a:latin typeface="Franklin Gothic Medium" pitchFamily="34" charset="0"/>
              </a:rPr>
              <a:t>Feedback rapid !</a:t>
            </a:r>
            <a:r>
              <a:rPr lang="en-US" sz="1800" smtClean="0">
                <a:latin typeface="Franklin Gothic Medium" pitchFamily="34" charset="0"/>
              </a:rPr>
              <a:t> In maxim 5 luni de la depunerea propunerilor et 2.</a:t>
            </a:r>
          </a:p>
          <a:p>
            <a:pPr>
              <a:lnSpc>
                <a:spcPct val="90000"/>
              </a:lnSpc>
              <a:buFontTx/>
              <a:buChar char="-"/>
            </a:pPr>
            <a:r>
              <a:rPr lang="en-US" sz="1800" smtClean="0">
                <a:latin typeface="Franklin Gothic Medium" pitchFamily="34" charset="0"/>
              </a:rPr>
              <a:t>2 criterii de evaluare et 1  (4+4) , 3 criterii et 2 ( 4+4+3=12!)</a:t>
            </a:r>
          </a:p>
          <a:p>
            <a:pPr>
              <a:lnSpc>
                <a:spcPct val="90000"/>
              </a:lnSpc>
              <a:buFontTx/>
              <a:buChar char="-"/>
            </a:pPr>
            <a:endParaRPr lang="en-US" sz="1800" smtClean="0">
              <a:latin typeface="Franklin Gothic Medium" pitchFamily="34" charset="0"/>
            </a:endParaRPr>
          </a:p>
          <a:p>
            <a:pPr>
              <a:lnSpc>
                <a:spcPct val="90000"/>
              </a:lnSpc>
              <a:buFontTx/>
              <a:buChar char="-"/>
            </a:pPr>
            <a:r>
              <a:rPr lang="en-US" sz="1800" smtClean="0">
                <a:solidFill>
                  <a:schemeClr val="accent2"/>
                </a:solidFill>
                <a:latin typeface="Franklin Gothic Medium" pitchFamily="34" charset="0"/>
              </a:rPr>
              <a:t>Semnare rapida !</a:t>
            </a:r>
            <a:r>
              <a:rPr lang="en-US" sz="1800" smtClean="0">
                <a:latin typeface="Franklin Gothic Medium" pitchFamily="34" charset="0"/>
              </a:rPr>
              <a:t> In maxim 3 luni de la comunicarea rezultatelor se semneaz</a:t>
            </a:r>
            <a:r>
              <a:rPr lang="ro-RO" sz="1800" smtClean="0">
                <a:latin typeface="Franklin Gothic Medium" pitchFamily="34" charset="0"/>
              </a:rPr>
              <a:t>ă</a:t>
            </a:r>
            <a:r>
              <a:rPr lang="en-US" sz="1800" smtClean="0">
                <a:latin typeface="Franklin Gothic Medium" pitchFamily="34" charset="0"/>
              </a:rPr>
              <a:t> contractul !</a:t>
            </a:r>
          </a:p>
          <a:p>
            <a:pPr>
              <a:lnSpc>
                <a:spcPct val="90000"/>
              </a:lnSpc>
              <a:buFontTx/>
              <a:buChar char="-"/>
            </a:pPr>
            <a:endParaRPr lang="en-US" sz="1800" smtClean="0">
              <a:latin typeface="Franklin Gothic Medium" pitchFamily="34" charset="0"/>
            </a:endParaRPr>
          </a:p>
          <a:p>
            <a:pPr>
              <a:lnSpc>
                <a:spcPct val="90000"/>
              </a:lnSpc>
              <a:buFontTx/>
              <a:buChar char="-"/>
            </a:pPr>
            <a:r>
              <a:rPr lang="en-US" sz="1800" smtClean="0">
                <a:latin typeface="Franklin Gothic Medium" pitchFamily="34" charset="0"/>
              </a:rPr>
              <a:t>Pentru tema 12 *instrumentul pentru IMM-uri , rezultatele et 1 – 2</a:t>
            </a:r>
            <a:r>
              <a:rPr lang="ro-RO" sz="1800" smtClean="0">
                <a:latin typeface="Franklin Gothic Medium" pitchFamily="34" charset="0"/>
              </a:rPr>
              <a:t> </a:t>
            </a:r>
            <a:r>
              <a:rPr lang="en-US" sz="1800" smtClean="0">
                <a:latin typeface="Franklin Gothic Medium" pitchFamily="34" charset="0"/>
              </a:rPr>
              <a:t>luni </a:t>
            </a:r>
            <a:r>
              <a:rPr lang="ro-RO" sz="1800" smtClean="0">
                <a:latin typeface="Franklin Gothic Medium" pitchFamily="34" charset="0"/>
              </a:rPr>
              <a:t>ș</a:t>
            </a:r>
            <a:r>
              <a:rPr lang="en-US" sz="1800" smtClean="0">
                <a:latin typeface="Franklin Gothic Medium" pitchFamily="34" charset="0"/>
              </a:rPr>
              <a:t>i et 2 </a:t>
            </a:r>
            <a:r>
              <a:rPr lang="ro-RO" sz="1800" smtClean="0">
                <a:latin typeface="Franklin Gothic Medium" pitchFamily="34" charset="0"/>
              </a:rPr>
              <a:t>î</a:t>
            </a:r>
            <a:r>
              <a:rPr lang="en-US" sz="1800" smtClean="0">
                <a:latin typeface="Franklin Gothic Medium" pitchFamily="34" charset="0"/>
              </a:rPr>
              <a:t>n 3 luni. Semnarea contractului – 3-6 luni de la comunicarea rezultatelor</a:t>
            </a:r>
          </a:p>
          <a:p>
            <a:pPr>
              <a:lnSpc>
                <a:spcPct val="90000"/>
              </a:lnSpc>
              <a:buFontTx/>
              <a:buChar char="-"/>
            </a:pPr>
            <a:endParaRPr lang="en-US" sz="1800" smtClean="0">
              <a:latin typeface="Franklin Gothic Medium" pitchFamily="34" charset="0"/>
            </a:endParaRPr>
          </a:p>
          <a:p>
            <a:pPr eaLnBrk="1" hangingPunct="1">
              <a:lnSpc>
                <a:spcPct val="90000"/>
              </a:lnSpc>
            </a:pPr>
            <a:endParaRPr lang="en-US" sz="1800" smtClean="0">
              <a:latin typeface="Franklin Gothic Medium" pitchFamily="34" charset="0"/>
            </a:endParaRPr>
          </a:p>
        </p:txBody>
      </p:sp>
      <p:sp>
        <p:nvSpPr>
          <p:cNvPr id="72706" name="Rectangle 4"/>
          <p:cNvSpPr txBox="1">
            <a:spLocks noChangeArrowheads="1"/>
          </p:cNvSpPr>
          <p:nvPr/>
        </p:nvSpPr>
        <p:spPr bwMode="auto">
          <a:xfrm>
            <a:off x="457200" y="6096000"/>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72707" name="Picture 4" descr="Sigla MEN2.jpg"/>
          <p:cNvPicPr>
            <a:picLocks noChangeAspect="1"/>
          </p:cNvPicPr>
          <p:nvPr/>
        </p:nvPicPr>
        <p:blipFill>
          <a:blip r:embed="rId3"/>
          <a:srcRect/>
          <a:stretch>
            <a:fillRect/>
          </a:stretch>
        </p:blipFill>
        <p:spPr bwMode="auto">
          <a:xfrm>
            <a:off x="1447800" y="152400"/>
            <a:ext cx="1447800" cy="841375"/>
          </a:xfrm>
          <a:prstGeom prst="rect">
            <a:avLst/>
          </a:prstGeom>
          <a:noFill/>
          <a:ln w="9525">
            <a:noFill/>
            <a:miter lim="800000"/>
            <a:headEnd/>
            <a:tailEnd/>
          </a:ln>
        </p:spPr>
      </p:pic>
      <p:pic>
        <p:nvPicPr>
          <p:cNvPr id="72708" name="Picture 6" descr="drap_cmyk.jpg"/>
          <p:cNvPicPr>
            <a:picLocks noChangeAspect="1"/>
          </p:cNvPicPr>
          <p:nvPr/>
        </p:nvPicPr>
        <p:blipFill>
          <a:blip r:embed="rId4"/>
          <a:srcRect/>
          <a:stretch>
            <a:fillRect/>
          </a:stretch>
        </p:blipFill>
        <p:spPr bwMode="auto">
          <a:xfrm>
            <a:off x="0" y="152400"/>
            <a:ext cx="1143000" cy="758825"/>
          </a:xfrm>
          <a:prstGeom prst="rect">
            <a:avLst/>
          </a:prstGeom>
          <a:noFill/>
          <a:ln w="9525">
            <a:noFill/>
            <a:miter lim="800000"/>
            <a:headEnd/>
            <a:tailEnd/>
          </a:ln>
        </p:spPr>
      </p:pic>
      <p:sp>
        <p:nvSpPr>
          <p:cNvPr id="72709" name="Rectangle 6"/>
          <p:cNvSpPr>
            <a:spLocks noChangeArrowheads="1"/>
          </p:cNvSpPr>
          <p:nvPr/>
        </p:nvSpPr>
        <p:spPr bwMode="auto">
          <a:xfrm flipV="1">
            <a:off x="228600" y="1524000"/>
            <a:ext cx="7918450" cy="366713"/>
          </a:xfrm>
          <a:prstGeom prst="rect">
            <a:avLst/>
          </a:prstGeom>
          <a:noFill/>
          <a:ln w="9525">
            <a:noFill/>
            <a:miter lim="800000"/>
            <a:headEnd/>
            <a:tailEnd/>
          </a:ln>
        </p:spPr>
        <p:txBody>
          <a:bodyPr rot="10800000">
            <a:spAutoFit/>
          </a:bodyPr>
          <a:lstStyle/>
          <a:p>
            <a:endParaRPr lang="en-GB">
              <a:solidFill>
                <a:srgbClr val="FFFFFF"/>
              </a:solidFill>
            </a:endParaRPr>
          </a:p>
        </p:txBody>
      </p:sp>
      <p:sp>
        <p:nvSpPr>
          <p:cNvPr id="72710" name="Rectangle 7"/>
          <p:cNvSpPr>
            <a:spLocks noChangeArrowheads="1"/>
          </p:cNvSpPr>
          <p:nvPr/>
        </p:nvSpPr>
        <p:spPr bwMode="auto">
          <a:xfrm>
            <a:off x="228600" y="1219200"/>
            <a:ext cx="8915400" cy="579438"/>
          </a:xfrm>
          <a:prstGeom prst="rect">
            <a:avLst/>
          </a:prstGeom>
          <a:noFill/>
          <a:ln w="9525">
            <a:noFill/>
            <a:miter lim="800000"/>
            <a:headEnd/>
            <a:tailEnd/>
          </a:ln>
        </p:spPr>
        <p:txBody>
          <a:bodyPr>
            <a:spAutoFit/>
          </a:bodyPr>
          <a:lstStyle/>
          <a:p>
            <a:r>
              <a:rPr lang="en-GB" sz="3200" b="1">
                <a:solidFill>
                  <a:schemeClr val="accent2"/>
                </a:solidFill>
              </a:rPr>
              <a:t>Dac</a:t>
            </a:r>
            <a:r>
              <a:rPr lang="ro-RO" sz="3200" b="1">
                <a:solidFill>
                  <a:schemeClr val="accent2"/>
                </a:solidFill>
              </a:rPr>
              <a:t>ă</a:t>
            </a:r>
            <a:r>
              <a:rPr lang="en-GB" sz="3200" b="1">
                <a:solidFill>
                  <a:schemeClr val="accent2"/>
                </a:solidFill>
              </a:rPr>
              <a:t> dori</a:t>
            </a:r>
            <a:r>
              <a:rPr lang="ro-RO" sz="3200" b="1">
                <a:solidFill>
                  <a:schemeClr val="accent2"/>
                </a:solidFill>
              </a:rPr>
              <a:t>ț</a:t>
            </a:r>
            <a:r>
              <a:rPr lang="en-GB" sz="3200" b="1">
                <a:solidFill>
                  <a:schemeClr val="accent2"/>
                </a:solidFill>
              </a:rPr>
              <a:t>i s</a:t>
            </a:r>
            <a:r>
              <a:rPr lang="ro-RO" sz="3200" b="1">
                <a:solidFill>
                  <a:schemeClr val="accent2"/>
                </a:solidFill>
              </a:rPr>
              <a:t>ă</a:t>
            </a:r>
            <a:r>
              <a:rPr lang="en-GB" sz="3200" b="1">
                <a:solidFill>
                  <a:schemeClr val="accent2"/>
                </a:solidFill>
              </a:rPr>
              <a:t> depune</a:t>
            </a:r>
            <a:r>
              <a:rPr lang="ro-RO" sz="3200" b="1">
                <a:solidFill>
                  <a:schemeClr val="accent2"/>
                </a:solidFill>
              </a:rPr>
              <a:t>ț</a:t>
            </a:r>
            <a:r>
              <a:rPr lang="en-GB" sz="3200" b="1">
                <a:solidFill>
                  <a:schemeClr val="accent2"/>
                </a:solidFill>
              </a:rPr>
              <a:t>i o propunere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3"/>
          <p:cNvSpPr>
            <a:spLocks noGrp="1"/>
          </p:cNvSpPr>
          <p:nvPr>
            <p:ph type="body" idx="4294967295"/>
          </p:nvPr>
        </p:nvSpPr>
        <p:spPr>
          <a:xfrm>
            <a:off x="457200" y="2362200"/>
            <a:ext cx="8686800" cy="3094038"/>
          </a:xfrm>
        </p:spPr>
        <p:txBody>
          <a:bodyPr/>
          <a:lstStyle/>
          <a:p>
            <a:pPr>
              <a:lnSpc>
                <a:spcPct val="80000"/>
              </a:lnSpc>
            </a:pPr>
            <a:endParaRPr lang="en-US" sz="1800" smtClean="0"/>
          </a:p>
          <a:p>
            <a:pPr algn="just">
              <a:lnSpc>
                <a:spcPct val="80000"/>
              </a:lnSpc>
              <a:buFont typeface="Wingdings 2" pitchFamily="18" charset="2"/>
              <a:buNone/>
            </a:pPr>
            <a:r>
              <a:rPr lang="en-GB" sz="2000" smtClean="0"/>
              <a:t>IMI 2 </a:t>
            </a:r>
          </a:p>
          <a:p>
            <a:pPr algn="just">
              <a:lnSpc>
                <a:spcPct val="80000"/>
              </a:lnSpc>
              <a:buFont typeface="Wingdings 2" pitchFamily="18" charset="2"/>
              <a:buNone/>
            </a:pPr>
            <a:r>
              <a:rPr lang="en-GB" sz="1600" smtClean="0"/>
              <a:t>www.imi.europa.eu/</a:t>
            </a:r>
            <a:endParaRPr lang="en-GB" sz="2000" smtClean="0"/>
          </a:p>
          <a:p>
            <a:pPr algn="just">
              <a:lnSpc>
                <a:spcPct val="80000"/>
              </a:lnSpc>
              <a:buFont typeface="Wingdings 2" pitchFamily="18" charset="2"/>
              <a:buNone/>
            </a:pPr>
            <a:endParaRPr lang="en-GB" sz="2000" smtClean="0"/>
          </a:p>
          <a:p>
            <a:pPr algn="just">
              <a:lnSpc>
                <a:spcPct val="80000"/>
              </a:lnSpc>
              <a:buFont typeface="Wingdings 2" pitchFamily="18" charset="2"/>
              <a:buNone/>
            </a:pPr>
            <a:r>
              <a:rPr lang="en-GB" sz="2000" smtClean="0"/>
              <a:t>AAL </a:t>
            </a:r>
          </a:p>
          <a:p>
            <a:pPr algn="just">
              <a:lnSpc>
                <a:spcPct val="80000"/>
              </a:lnSpc>
              <a:buFont typeface="Wingdings 2" pitchFamily="18" charset="2"/>
              <a:buNone/>
            </a:pPr>
            <a:r>
              <a:rPr lang="en-GB" sz="1600" smtClean="0"/>
              <a:t>http://www.aal-europe.eu/</a:t>
            </a:r>
            <a:endParaRPr lang="en-GB" sz="2000" smtClean="0"/>
          </a:p>
          <a:p>
            <a:pPr algn="just">
              <a:lnSpc>
                <a:spcPct val="80000"/>
              </a:lnSpc>
              <a:buFont typeface="Wingdings 2" pitchFamily="18" charset="2"/>
              <a:buNone/>
            </a:pPr>
            <a:endParaRPr lang="en-GB" sz="2000" smtClean="0"/>
          </a:p>
          <a:p>
            <a:pPr algn="just">
              <a:lnSpc>
                <a:spcPct val="80000"/>
              </a:lnSpc>
              <a:buFont typeface="Wingdings 2" pitchFamily="18" charset="2"/>
              <a:buNone/>
            </a:pPr>
            <a:r>
              <a:rPr lang="en-GB" sz="2000" smtClean="0"/>
              <a:t>EDCTP 2</a:t>
            </a:r>
          </a:p>
          <a:p>
            <a:pPr algn="just">
              <a:lnSpc>
                <a:spcPct val="80000"/>
              </a:lnSpc>
              <a:buFont typeface="Wingdings 2" pitchFamily="18" charset="2"/>
              <a:buNone/>
            </a:pPr>
            <a:r>
              <a:rPr lang="en-GB" sz="1600" smtClean="0"/>
              <a:t>http://www.edctp.org/</a:t>
            </a:r>
            <a:endParaRPr lang="en-GB" sz="2000" smtClean="0"/>
          </a:p>
          <a:p>
            <a:pPr algn="just">
              <a:lnSpc>
                <a:spcPct val="80000"/>
              </a:lnSpc>
              <a:buFont typeface="Wingdings 2" pitchFamily="18" charset="2"/>
              <a:buNone/>
            </a:pPr>
            <a:endParaRPr lang="en-GB" sz="2000" smtClean="0"/>
          </a:p>
          <a:p>
            <a:pPr algn="just">
              <a:lnSpc>
                <a:spcPct val="80000"/>
              </a:lnSpc>
              <a:buFont typeface="Wingdings 2" pitchFamily="18" charset="2"/>
              <a:buNone/>
            </a:pPr>
            <a:r>
              <a:rPr lang="en-GB" sz="2000" smtClean="0"/>
              <a:t>H2020 Sanatate </a:t>
            </a:r>
          </a:p>
          <a:p>
            <a:pPr algn="just">
              <a:lnSpc>
                <a:spcPct val="80000"/>
              </a:lnSpc>
              <a:buFont typeface="Wingdings 2" pitchFamily="18" charset="2"/>
              <a:buNone/>
            </a:pPr>
            <a:endParaRPr lang="en-GB" sz="2000" smtClean="0"/>
          </a:p>
          <a:p>
            <a:pPr algn="just">
              <a:lnSpc>
                <a:spcPct val="80000"/>
              </a:lnSpc>
              <a:buFont typeface="Wingdings 2" pitchFamily="18" charset="2"/>
              <a:buNone/>
            </a:pPr>
            <a:r>
              <a:rPr lang="en-GB" sz="2000" smtClean="0"/>
              <a:t> </a:t>
            </a:r>
            <a:r>
              <a:rPr lang="en-GB" sz="2000" smtClean="0">
                <a:solidFill>
                  <a:schemeClr val="accent2"/>
                </a:solidFill>
              </a:rPr>
              <a:t> </a:t>
            </a:r>
            <a:r>
              <a:rPr lang="ro-RO" sz="2000" smtClean="0">
                <a:solidFill>
                  <a:schemeClr val="accent2"/>
                </a:solidFill>
              </a:rPr>
              <a:t>http://ec.europa.eu/research/horizon2020/index_en.cfm?pg=h2020-documents</a:t>
            </a:r>
          </a:p>
          <a:p>
            <a:pPr algn="r">
              <a:lnSpc>
                <a:spcPct val="80000"/>
              </a:lnSpc>
            </a:pPr>
            <a:endParaRPr lang="ro-RO" sz="2000" smtClean="0">
              <a:solidFill>
                <a:schemeClr val="accent2"/>
              </a:solidFill>
            </a:endParaRPr>
          </a:p>
          <a:p>
            <a:pPr algn="r">
              <a:lnSpc>
                <a:spcPct val="80000"/>
              </a:lnSpc>
              <a:buFont typeface="Wingdings 2" pitchFamily="18" charset="2"/>
              <a:buNone/>
            </a:pPr>
            <a:endParaRPr lang="ro-RO" sz="2000" smtClean="0"/>
          </a:p>
          <a:p>
            <a:pPr algn="r">
              <a:lnSpc>
                <a:spcPct val="80000"/>
              </a:lnSpc>
              <a:buFont typeface="Wingdings 2" pitchFamily="18" charset="2"/>
              <a:buNone/>
            </a:pPr>
            <a:endParaRPr lang="ro-RO" sz="2000" smtClean="0"/>
          </a:p>
        </p:txBody>
      </p:sp>
      <p:sp>
        <p:nvSpPr>
          <p:cNvPr id="74754" name="Rectangle 4"/>
          <p:cNvSpPr txBox="1">
            <a:spLocks noChangeArrowheads="1"/>
          </p:cNvSpPr>
          <p:nvPr/>
        </p:nvSpPr>
        <p:spPr bwMode="auto">
          <a:xfrm>
            <a:off x="457200" y="6124575"/>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74755" name="Picture 4" descr="Sigla MEN2.jpg"/>
          <p:cNvPicPr>
            <a:picLocks noChangeAspect="1"/>
          </p:cNvPicPr>
          <p:nvPr/>
        </p:nvPicPr>
        <p:blipFill>
          <a:blip r:embed="rId3"/>
          <a:srcRect/>
          <a:stretch>
            <a:fillRect/>
          </a:stretch>
        </p:blipFill>
        <p:spPr bwMode="auto">
          <a:xfrm>
            <a:off x="1524000" y="103188"/>
            <a:ext cx="1447800" cy="841375"/>
          </a:xfrm>
          <a:prstGeom prst="rect">
            <a:avLst/>
          </a:prstGeom>
          <a:noFill/>
          <a:ln w="9525">
            <a:noFill/>
            <a:miter lim="800000"/>
            <a:headEnd/>
            <a:tailEnd/>
          </a:ln>
        </p:spPr>
      </p:pic>
      <p:pic>
        <p:nvPicPr>
          <p:cNvPr id="74756" name="Picture 6" descr="drap_cmyk.jpg"/>
          <p:cNvPicPr>
            <a:picLocks noChangeAspect="1"/>
          </p:cNvPicPr>
          <p:nvPr/>
        </p:nvPicPr>
        <p:blipFill>
          <a:blip r:embed="rId4"/>
          <a:srcRect/>
          <a:stretch>
            <a:fillRect/>
          </a:stretch>
        </p:blipFill>
        <p:spPr bwMode="auto">
          <a:xfrm>
            <a:off x="152400" y="152400"/>
            <a:ext cx="1143000" cy="758825"/>
          </a:xfrm>
          <a:prstGeom prst="rect">
            <a:avLst/>
          </a:prstGeom>
          <a:noFill/>
          <a:ln w="9525">
            <a:noFill/>
            <a:miter lim="800000"/>
            <a:headEnd/>
            <a:tailEnd/>
          </a:ln>
        </p:spPr>
      </p:pic>
      <p:sp>
        <p:nvSpPr>
          <p:cNvPr id="74757" name="Rectangle 6"/>
          <p:cNvSpPr>
            <a:spLocks noChangeArrowheads="1"/>
          </p:cNvSpPr>
          <p:nvPr/>
        </p:nvSpPr>
        <p:spPr bwMode="auto">
          <a:xfrm flipV="1">
            <a:off x="228600" y="1525588"/>
            <a:ext cx="7918450" cy="579437"/>
          </a:xfrm>
          <a:prstGeom prst="rect">
            <a:avLst/>
          </a:prstGeom>
          <a:noFill/>
          <a:ln w="9525">
            <a:noFill/>
            <a:miter lim="800000"/>
            <a:headEnd/>
            <a:tailEnd/>
          </a:ln>
        </p:spPr>
        <p:txBody>
          <a:bodyPr rot="10800000">
            <a:spAutoFit/>
          </a:bodyPr>
          <a:lstStyle/>
          <a:p>
            <a:r>
              <a:rPr lang="en-GB" sz="3200" b="1">
                <a:solidFill>
                  <a:schemeClr val="accent2"/>
                </a:solidFill>
              </a:rPr>
              <a:t>Link-uri utile </a:t>
            </a:r>
            <a:endParaRPr lang="en-GB" sz="3200">
              <a:solidFill>
                <a:schemeClr val="accent2"/>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p:cNvSpPr>
            <a:spLocks noGrp="1"/>
          </p:cNvSpPr>
          <p:nvPr>
            <p:ph type="body" idx="4294967295"/>
          </p:nvPr>
        </p:nvSpPr>
        <p:spPr>
          <a:xfrm>
            <a:off x="457200" y="2362200"/>
            <a:ext cx="8686800" cy="3094038"/>
          </a:xfrm>
        </p:spPr>
        <p:txBody>
          <a:bodyPr/>
          <a:lstStyle/>
          <a:p>
            <a:pPr>
              <a:lnSpc>
                <a:spcPct val="80000"/>
              </a:lnSpc>
            </a:pPr>
            <a:endParaRPr lang="en-US" sz="1800" smtClean="0"/>
          </a:p>
          <a:p>
            <a:pPr algn="r">
              <a:lnSpc>
                <a:spcPct val="80000"/>
              </a:lnSpc>
              <a:buFont typeface="Wingdings 2" pitchFamily="18" charset="2"/>
              <a:buNone/>
            </a:pPr>
            <a:endParaRPr lang="ro-RO" sz="2000" smtClean="0"/>
          </a:p>
          <a:p>
            <a:pPr algn="r">
              <a:lnSpc>
                <a:spcPct val="80000"/>
              </a:lnSpc>
              <a:buFont typeface="Wingdings 2" pitchFamily="18" charset="2"/>
              <a:buNone/>
            </a:pPr>
            <a:endParaRPr lang="ro-RO" sz="2000" smtClean="0"/>
          </a:p>
        </p:txBody>
      </p:sp>
      <p:sp>
        <p:nvSpPr>
          <p:cNvPr id="76802" name="Rectangle 4"/>
          <p:cNvSpPr txBox="1">
            <a:spLocks noChangeArrowheads="1"/>
          </p:cNvSpPr>
          <p:nvPr/>
        </p:nvSpPr>
        <p:spPr bwMode="auto">
          <a:xfrm>
            <a:off x="457200" y="6124575"/>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76803" name="Picture 4" descr="Sigla MEN2.jpg"/>
          <p:cNvPicPr>
            <a:picLocks noChangeAspect="1"/>
          </p:cNvPicPr>
          <p:nvPr/>
        </p:nvPicPr>
        <p:blipFill>
          <a:blip r:embed="rId3"/>
          <a:srcRect/>
          <a:stretch>
            <a:fillRect/>
          </a:stretch>
        </p:blipFill>
        <p:spPr bwMode="auto">
          <a:xfrm>
            <a:off x="1524000" y="103188"/>
            <a:ext cx="1447800" cy="841375"/>
          </a:xfrm>
          <a:prstGeom prst="rect">
            <a:avLst/>
          </a:prstGeom>
          <a:noFill/>
          <a:ln w="9525">
            <a:noFill/>
            <a:miter lim="800000"/>
            <a:headEnd/>
            <a:tailEnd/>
          </a:ln>
        </p:spPr>
      </p:pic>
      <p:pic>
        <p:nvPicPr>
          <p:cNvPr id="76804" name="Picture 6" descr="drap_cmyk.jpg"/>
          <p:cNvPicPr>
            <a:picLocks noChangeAspect="1"/>
          </p:cNvPicPr>
          <p:nvPr/>
        </p:nvPicPr>
        <p:blipFill>
          <a:blip r:embed="rId4"/>
          <a:srcRect/>
          <a:stretch>
            <a:fillRect/>
          </a:stretch>
        </p:blipFill>
        <p:spPr bwMode="auto">
          <a:xfrm>
            <a:off x="152400" y="152400"/>
            <a:ext cx="1143000" cy="758825"/>
          </a:xfrm>
          <a:prstGeom prst="rect">
            <a:avLst/>
          </a:prstGeom>
          <a:noFill/>
          <a:ln w="9525">
            <a:noFill/>
            <a:miter lim="800000"/>
            <a:headEnd/>
            <a:tailEnd/>
          </a:ln>
        </p:spPr>
      </p:pic>
      <p:sp>
        <p:nvSpPr>
          <p:cNvPr id="76805" name="Rectangle 6"/>
          <p:cNvSpPr>
            <a:spLocks noChangeArrowheads="1"/>
          </p:cNvSpPr>
          <p:nvPr/>
        </p:nvSpPr>
        <p:spPr bwMode="auto">
          <a:xfrm flipV="1">
            <a:off x="228600" y="1525588"/>
            <a:ext cx="7918450" cy="579437"/>
          </a:xfrm>
          <a:prstGeom prst="rect">
            <a:avLst/>
          </a:prstGeom>
          <a:noFill/>
          <a:ln w="9525">
            <a:noFill/>
            <a:miter lim="800000"/>
            <a:headEnd/>
            <a:tailEnd/>
          </a:ln>
        </p:spPr>
        <p:txBody>
          <a:bodyPr rot="10800000">
            <a:spAutoFit/>
          </a:bodyPr>
          <a:lstStyle/>
          <a:p>
            <a:r>
              <a:rPr lang="en-GB" sz="3200" b="1">
                <a:solidFill>
                  <a:schemeClr val="accent2"/>
                </a:solidFill>
              </a:rPr>
              <a:t>INTREBARI?</a:t>
            </a:r>
            <a:endParaRPr lang="en-GB" sz="3200">
              <a:solidFill>
                <a:schemeClr val="accent2"/>
              </a:solidFill>
            </a:endParaRPr>
          </a:p>
        </p:txBody>
      </p:sp>
      <p:sp>
        <p:nvSpPr>
          <p:cNvPr id="11" name="Rectangle 10"/>
          <p:cNvSpPr/>
          <p:nvPr/>
        </p:nvSpPr>
        <p:spPr>
          <a:xfrm>
            <a:off x="325436" y="3909119"/>
            <a:ext cx="8497886" cy="1754326"/>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defRPr/>
            </a:pPr>
            <a:r>
              <a:rPr lang="ro-RO"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E-mail </a:t>
            </a: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o-RO"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orizont2020@ancs.ro</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txBox="1">
            <a:spLocks noChangeArrowheads="1"/>
          </p:cNvSpPr>
          <p:nvPr/>
        </p:nvSpPr>
        <p:spPr bwMode="auto">
          <a:xfrm>
            <a:off x="457200" y="6124575"/>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86019" name="Picture 4" descr="Sigla MEN2.jpg"/>
          <p:cNvPicPr>
            <a:picLocks noChangeAspect="1"/>
          </p:cNvPicPr>
          <p:nvPr/>
        </p:nvPicPr>
        <p:blipFill>
          <a:blip r:embed="rId3"/>
          <a:srcRect/>
          <a:stretch>
            <a:fillRect/>
          </a:stretch>
        </p:blipFill>
        <p:spPr bwMode="auto">
          <a:xfrm>
            <a:off x="1524000" y="103188"/>
            <a:ext cx="1447800" cy="841375"/>
          </a:xfrm>
          <a:prstGeom prst="rect">
            <a:avLst/>
          </a:prstGeom>
          <a:noFill/>
          <a:ln w="9525">
            <a:noFill/>
            <a:miter lim="800000"/>
            <a:headEnd/>
            <a:tailEnd/>
          </a:ln>
        </p:spPr>
      </p:pic>
      <p:pic>
        <p:nvPicPr>
          <p:cNvPr id="86020" name="Picture 6" descr="drap_cmyk.jpg"/>
          <p:cNvPicPr>
            <a:picLocks noChangeAspect="1"/>
          </p:cNvPicPr>
          <p:nvPr/>
        </p:nvPicPr>
        <p:blipFill>
          <a:blip r:embed="rId4"/>
          <a:srcRect/>
          <a:stretch>
            <a:fillRect/>
          </a:stretch>
        </p:blipFill>
        <p:spPr bwMode="auto">
          <a:xfrm>
            <a:off x="152400" y="152400"/>
            <a:ext cx="1143000" cy="758825"/>
          </a:xfrm>
          <a:prstGeom prst="rect">
            <a:avLst/>
          </a:prstGeom>
          <a:noFill/>
          <a:ln w="9525">
            <a:noFill/>
            <a:miter lim="800000"/>
            <a:headEnd/>
            <a:tailEnd/>
          </a:ln>
        </p:spPr>
      </p:pic>
      <p:sp>
        <p:nvSpPr>
          <p:cNvPr id="86021" name="Rectangle 5"/>
          <p:cNvSpPr>
            <a:spLocks noChangeArrowheads="1"/>
          </p:cNvSpPr>
          <p:nvPr/>
        </p:nvSpPr>
        <p:spPr bwMode="auto">
          <a:xfrm>
            <a:off x="1295400" y="1524000"/>
            <a:ext cx="6400800" cy="774700"/>
          </a:xfrm>
          <a:prstGeom prst="rect">
            <a:avLst/>
          </a:prstGeom>
          <a:noFill/>
          <a:ln w="9525">
            <a:noFill/>
            <a:miter lim="800000"/>
            <a:headEnd/>
            <a:tailEnd/>
          </a:ln>
        </p:spPr>
        <p:txBody>
          <a:bodyPr>
            <a:spAutoFit/>
          </a:bodyPr>
          <a:lstStyle/>
          <a:p>
            <a:pPr algn="just">
              <a:lnSpc>
                <a:spcPct val="80000"/>
              </a:lnSpc>
            </a:pPr>
            <a:r>
              <a:rPr lang="en-US" sz="2800" b="1">
                <a:solidFill>
                  <a:schemeClr val="accent2"/>
                </a:solidFill>
                <a:latin typeface="Franklin Gothic Book"/>
              </a:rPr>
              <a:t>Oferta re</a:t>
            </a:r>
            <a:r>
              <a:rPr lang="ro-RO" sz="2800" b="1">
                <a:solidFill>
                  <a:schemeClr val="accent2"/>
                </a:solidFill>
                <a:latin typeface="Franklin Gothic Book"/>
              </a:rPr>
              <a:t>ț</a:t>
            </a:r>
            <a:r>
              <a:rPr lang="en-US" sz="2800" b="1">
                <a:solidFill>
                  <a:schemeClr val="accent2"/>
                </a:solidFill>
                <a:latin typeface="Franklin Gothic Book"/>
              </a:rPr>
              <a:t>elei NCP</a:t>
            </a:r>
            <a:endParaRPr lang="en-GB" altLang="en-US" sz="2800" b="1">
              <a:solidFill>
                <a:schemeClr val="accent2"/>
              </a:solidFill>
              <a:latin typeface="Franklin Gothic Book"/>
            </a:endParaRPr>
          </a:p>
          <a:p>
            <a:pPr algn="just">
              <a:lnSpc>
                <a:spcPct val="80000"/>
              </a:lnSpc>
            </a:pPr>
            <a:endParaRPr lang="en-GB" sz="2800">
              <a:solidFill>
                <a:schemeClr val="accent2"/>
              </a:solidFill>
              <a:latin typeface="Franklin Gothic Book"/>
            </a:endParaRPr>
          </a:p>
        </p:txBody>
      </p:sp>
      <p:sp>
        <p:nvSpPr>
          <p:cNvPr id="86022" name="Rectangle 6"/>
          <p:cNvSpPr>
            <a:spLocks noChangeArrowheads="1"/>
          </p:cNvSpPr>
          <p:nvPr/>
        </p:nvSpPr>
        <p:spPr bwMode="auto">
          <a:xfrm>
            <a:off x="1143000" y="2514600"/>
            <a:ext cx="7696200" cy="396875"/>
          </a:xfrm>
          <a:prstGeom prst="rect">
            <a:avLst/>
          </a:prstGeom>
          <a:noFill/>
          <a:ln w="9525">
            <a:noFill/>
            <a:miter lim="800000"/>
            <a:headEnd/>
            <a:tailEnd/>
          </a:ln>
        </p:spPr>
        <p:txBody>
          <a:bodyPr>
            <a:spAutoFit/>
          </a:bodyPr>
          <a:lstStyle/>
          <a:p>
            <a:endParaRPr lang="en-GB" altLang="en-US" sz="2000">
              <a:latin typeface="Franklin Gothic Book"/>
            </a:endParaRPr>
          </a:p>
        </p:txBody>
      </p:sp>
      <p:graphicFrame>
        <p:nvGraphicFramePr>
          <p:cNvPr id="3" name="Diagram 2"/>
          <p:cNvGraphicFramePr/>
          <p:nvPr/>
        </p:nvGraphicFramePr>
        <p:xfrm>
          <a:off x="1812925" y="2319337"/>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txBox="1">
            <a:spLocks noChangeArrowheads="1"/>
          </p:cNvSpPr>
          <p:nvPr/>
        </p:nvSpPr>
        <p:spPr bwMode="auto">
          <a:xfrm>
            <a:off x="457200" y="6124575"/>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88067" name="Picture 4" descr="Sigla MEN2.jpg"/>
          <p:cNvPicPr>
            <a:picLocks noChangeAspect="1"/>
          </p:cNvPicPr>
          <p:nvPr/>
        </p:nvPicPr>
        <p:blipFill>
          <a:blip r:embed="rId3"/>
          <a:srcRect/>
          <a:stretch>
            <a:fillRect/>
          </a:stretch>
        </p:blipFill>
        <p:spPr bwMode="auto">
          <a:xfrm>
            <a:off x="1524000" y="103188"/>
            <a:ext cx="1447800" cy="841375"/>
          </a:xfrm>
          <a:prstGeom prst="rect">
            <a:avLst/>
          </a:prstGeom>
          <a:noFill/>
          <a:ln w="9525">
            <a:noFill/>
            <a:miter lim="800000"/>
            <a:headEnd/>
            <a:tailEnd/>
          </a:ln>
        </p:spPr>
      </p:pic>
      <p:pic>
        <p:nvPicPr>
          <p:cNvPr id="88068" name="Picture 6" descr="drap_cmyk.jpg"/>
          <p:cNvPicPr>
            <a:picLocks noChangeAspect="1"/>
          </p:cNvPicPr>
          <p:nvPr/>
        </p:nvPicPr>
        <p:blipFill>
          <a:blip r:embed="rId4"/>
          <a:srcRect/>
          <a:stretch>
            <a:fillRect/>
          </a:stretch>
        </p:blipFill>
        <p:spPr bwMode="auto">
          <a:xfrm>
            <a:off x="152400" y="152400"/>
            <a:ext cx="1143000" cy="758825"/>
          </a:xfrm>
          <a:prstGeom prst="rect">
            <a:avLst/>
          </a:prstGeom>
          <a:noFill/>
          <a:ln w="9525">
            <a:noFill/>
            <a:miter lim="800000"/>
            <a:headEnd/>
            <a:tailEnd/>
          </a:ln>
        </p:spPr>
      </p:pic>
      <p:sp>
        <p:nvSpPr>
          <p:cNvPr id="88069" name="Rectangle 5"/>
          <p:cNvSpPr>
            <a:spLocks noChangeArrowheads="1"/>
          </p:cNvSpPr>
          <p:nvPr/>
        </p:nvSpPr>
        <p:spPr bwMode="auto">
          <a:xfrm>
            <a:off x="1295400" y="1524000"/>
            <a:ext cx="6400800" cy="579438"/>
          </a:xfrm>
          <a:prstGeom prst="rect">
            <a:avLst/>
          </a:prstGeom>
          <a:noFill/>
          <a:ln w="9525">
            <a:noFill/>
            <a:miter lim="800000"/>
            <a:headEnd/>
            <a:tailEnd/>
          </a:ln>
        </p:spPr>
        <p:txBody>
          <a:bodyPr>
            <a:spAutoFit/>
          </a:bodyPr>
          <a:lstStyle/>
          <a:p>
            <a:r>
              <a:rPr lang="ro-RO" sz="3200">
                <a:solidFill>
                  <a:schemeClr val="accent2"/>
                </a:solidFill>
                <a:latin typeface="Franklin Gothic Book"/>
              </a:rPr>
              <a:t>Oferta NCP</a:t>
            </a:r>
            <a:endParaRPr lang="en-GB" sz="3200">
              <a:solidFill>
                <a:schemeClr val="accent2"/>
              </a:solidFill>
              <a:latin typeface="Franklin Gothic Book"/>
            </a:endParaRPr>
          </a:p>
        </p:txBody>
      </p:sp>
      <p:sp>
        <p:nvSpPr>
          <p:cNvPr id="88070" name="Rectangle 6"/>
          <p:cNvSpPr>
            <a:spLocks noChangeArrowheads="1"/>
          </p:cNvSpPr>
          <p:nvPr/>
        </p:nvSpPr>
        <p:spPr bwMode="auto">
          <a:xfrm>
            <a:off x="1143000" y="2514600"/>
            <a:ext cx="7696200" cy="396875"/>
          </a:xfrm>
          <a:prstGeom prst="rect">
            <a:avLst/>
          </a:prstGeom>
          <a:noFill/>
          <a:ln w="9525">
            <a:noFill/>
            <a:miter lim="800000"/>
            <a:headEnd/>
            <a:tailEnd/>
          </a:ln>
        </p:spPr>
        <p:txBody>
          <a:bodyPr>
            <a:spAutoFit/>
          </a:bodyPr>
          <a:lstStyle/>
          <a:p>
            <a:endParaRPr lang="en-GB" altLang="en-US" sz="2000">
              <a:latin typeface="Franklin Gothic Book"/>
            </a:endParaRPr>
          </a:p>
        </p:txBody>
      </p:sp>
      <p:sp>
        <p:nvSpPr>
          <p:cNvPr id="88071" name="Rectangle 7"/>
          <p:cNvSpPr>
            <a:spLocks noChangeArrowheads="1"/>
          </p:cNvSpPr>
          <p:nvPr/>
        </p:nvSpPr>
        <p:spPr bwMode="auto">
          <a:xfrm>
            <a:off x="228600" y="2667000"/>
            <a:ext cx="4572000" cy="2255838"/>
          </a:xfrm>
          <a:prstGeom prst="rect">
            <a:avLst/>
          </a:prstGeom>
          <a:noFill/>
          <a:ln w="9525">
            <a:noFill/>
            <a:miter lim="800000"/>
            <a:headEnd/>
            <a:tailEnd/>
          </a:ln>
        </p:spPr>
        <p:txBody>
          <a:bodyPr>
            <a:spAutoFit/>
          </a:bodyPr>
          <a:lstStyle/>
          <a:p>
            <a:r>
              <a:rPr lang="ro-RO" sz="2000">
                <a:latin typeface="Franklin Gothic Book"/>
              </a:rPr>
              <a:t>Organizați evenimente științifice și doriți o prezentare Orizont 2020?</a:t>
            </a:r>
            <a:endParaRPr lang="en-GB" sz="2000">
              <a:latin typeface="Franklin Gothic Book"/>
            </a:endParaRPr>
          </a:p>
          <a:p>
            <a:endParaRPr lang="ro-RO" sz="2000">
              <a:latin typeface="Franklin Gothic Book"/>
            </a:endParaRPr>
          </a:p>
          <a:p>
            <a:r>
              <a:rPr lang="ro-RO" sz="2000">
                <a:latin typeface="Franklin Gothic Book"/>
              </a:rPr>
              <a:t>Buletin lunar informativ  al rețelei NCP</a:t>
            </a:r>
            <a:endParaRPr lang="en-GB" sz="2000">
              <a:latin typeface="Franklin Gothic Book"/>
            </a:endParaRPr>
          </a:p>
          <a:p>
            <a:endParaRPr lang="en-US" sz="2000">
              <a:latin typeface="Franklin Gothic Book"/>
            </a:endParaRPr>
          </a:p>
          <a:p>
            <a:r>
              <a:rPr lang="en-US" sz="2000">
                <a:latin typeface="Franklin Gothic Book"/>
              </a:rPr>
              <a:t>Asisten</a:t>
            </a:r>
            <a:r>
              <a:rPr lang="ro-RO" sz="2000">
                <a:latin typeface="Franklin Gothic Book"/>
              </a:rPr>
              <a:t>ț</a:t>
            </a:r>
            <a:r>
              <a:rPr lang="en-US" sz="2000">
                <a:latin typeface="Franklin Gothic Book"/>
              </a:rPr>
              <a:t>a personalizat</a:t>
            </a:r>
            <a:r>
              <a:rPr lang="ro-RO" sz="2000">
                <a:latin typeface="Franklin Gothic Book"/>
              </a:rPr>
              <a:t>ă</a:t>
            </a:r>
            <a:r>
              <a:rPr lang="en-US" sz="2000">
                <a:latin typeface="Franklin Gothic Book"/>
              </a:rPr>
              <a:t> </a:t>
            </a:r>
          </a:p>
          <a:p>
            <a:pPr>
              <a:lnSpc>
                <a:spcPct val="90000"/>
              </a:lnSpc>
              <a:spcBef>
                <a:spcPct val="20000"/>
              </a:spcBef>
              <a:buFont typeface="Arial" charset="0"/>
              <a:buChar char="•"/>
            </a:pPr>
            <a:endParaRPr lang="ro-RO" sz="2000">
              <a:latin typeface="Franklin Gothic Book"/>
            </a:endParaRPr>
          </a:p>
        </p:txBody>
      </p:sp>
      <p:sp>
        <p:nvSpPr>
          <p:cNvPr id="88072" name="Rectangle 9"/>
          <p:cNvSpPr>
            <a:spLocks noChangeArrowheads="1"/>
          </p:cNvSpPr>
          <p:nvPr/>
        </p:nvSpPr>
        <p:spPr bwMode="auto">
          <a:xfrm>
            <a:off x="1143000" y="2514600"/>
            <a:ext cx="7696200" cy="396875"/>
          </a:xfrm>
          <a:prstGeom prst="rect">
            <a:avLst/>
          </a:prstGeom>
          <a:noFill/>
          <a:ln w="9525">
            <a:noFill/>
            <a:miter lim="800000"/>
            <a:headEnd/>
            <a:tailEnd/>
          </a:ln>
        </p:spPr>
        <p:txBody>
          <a:bodyPr>
            <a:spAutoFit/>
          </a:bodyPr>
          <a:lstStyle/>
          <a:p>
            <a:endParaRPr lang="en-GB" altLang="en-US" sz="2000">
              <a:latin typeface="Franklin Gothic Book"/>
            </a:endParaRPr>
          </a:p>
        </p:txBody>
      </p:sp>
      <p:sp>
        <p:nvSpPr>
          <p:cNvPr id="11" name="Rectangle 10"/>
          <p:cNvSpPr/>
          <p:nvPr/>
        </p:nvSpPr>
        <p:spPr>
          <a:xfrm>
            <a:off x="401636" y="4823519"/>
            <a:ext cx="8497886" cy="1754326"/>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defRPr/>
            </a:pPr>
            <a:r>
              <a:rPr lang="ro-RO"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E-mail </a:t>
            </a: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o-RO"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orizont2020@ancs.ro</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txBox="1">
            <a:spLocks noChangeArrowheads="1"/>
          </p:cNvSpPr>
          <p:nvPr/>
        </p:nvSpPr>
        <p:spPr bwMode="auto">
          <a:xfrm>
            <a:off x="457200" y="6124575"/>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90115" name="Picture 4" descr="Sigla MEN2.jpg"/>
          <p:cNvPicPr>
            <a:picLocks noChangeAspect="1"/>
          </p:cNvPicPr>
          <p:nvPr/>
        </p:nvPicPr>
        <p:blipFill>
          <a:blip r:embed="rId3"/>
          <a:srcRect/>
          <a:stretch>
            <a:fillRect/>
          </a:stretch>
        </p:blipFill>
        <p:spPr bwMode="auto">
          <a:xfrm>
            <a:off x="1524000" y="103188"/>
            <a:ext cx="1447800" cy="841375"/>
          </a:xfrm>
          <a:prstGeom prst="rect">
            <a:avLst/>
          </a:prstGeom>
          <a:noFill/>
          <a:ln w="9525">
            <a:noFill/>
            <a:miter lim="800000"/>
            <a:headEnd/>
            <a:tailEnd/>
          </a:ln>
        </p:spPr>
      </p:pic>
      <p:pic>
        <p:nvPicPr>
          <p:cNvPr id="90116" name="Picture 6" descr="drap_cmyk.jpg"/>
          <p:cNvPicPr>
            <a:picLocks noChangeAspect="1"/>
          </p:cNvPicPr>
          <p:nvPr/>
        </p:nvPicPr>
        <p:blipFill>
          <a:blip r:embed="rId4"/>
          <a:srcRect/>
          <a:stretch>
            <a:fillRect/>
          </a:stretch>
        </p:blipFill>
        <p:spPr bwMode="auto">
          <a:xfrm>
            <a:off x="152400" y="152400"/>
            <a:ext cx="1143000" cy="758825"/>
          </a:xfrm>
          <a:prstGeom prst="rect">
            <a:avLst/>
          </a:prstGeom>
          <a:noFill/>
          <a:ln w="9525">
            <a:noFill/>
            <a:miter lim="800000"/>
            <a:headEnd/>
            <a:tailEnd/>
          </a:ln>
        </p:spPr>
      </p:pic>
      <p:sp>
        <p:nvSpPr>
          <p:cNvPr id="90117" name="Rectangle 7"/>
          <p:cNvSpPr>
            <a:spLocks noChangeArrowheads="1"/>
          </p:cNvSpPr>
          <p:nvPr/>
        </p:nvSpPr>
        <p:spPr bwMode="auto">
          <a:xfrm>
            <a:off x="1295400" y="1524000"/>
            <a:ext cx="6400800" cy="519113"/>
          </a:xfrm>
          <a:prstGeom prst="rect">
            <a:avLst/>
          </a:prstGeom>
          <a:noFill/>
          <a:ln w="9525">
            <a:noFill/>
            <a:miter lim="800000"/>
            <a:headEnd/>
            <a:tailEnd/>
          </a:ln>
        </p:spPr>
        <p:txBody>
          <a:bodyPr>
            <a:spAutoFit/>
          </a:bodyPr>
          <a:lstStyle/>
          <a:p>
            <a:r>
              <a:rPr lang="en-US" sz="2800">
                <a:solidFill>
                  <a:schemeClr val="accent2"/>
                </a:solidFill>
                <a:latin typeface="Franklin Gothic Medium" pitchFamily="34" charset="0"/>
              </a:rPr>
              <a:t>ORIZONT 2020 –o ofert</a:t>
            </a:r>
            <a:r>
              <a:rPr lang="ro-RO" sz="2800">
                <a:solidFill>
                  <a:schemeClr val="accent2"/>
                </a:solidFill>
                <a:latin typeface="Franklin Gothic Medium" pitchFamily="34" charset="0"/>
              </a:rPr>
              <a:t>ă</a:t>
            </a:r>
            <a:r>
              <a:rPr lang="en-US" sz="2800">
                <a:solidFill>
                  <a:schemeClr val="accent2"/>
                </a:solidFill>
                <a:latin typeface="Franklin Gothic Medium" pitchFamily="34" charset="0"/>
              </a:rPr>
              <a:t> atractiv</a:t>
            </a:r>
            <a:r>
              <a:rPr lang="ro-RO" sz="2800">
                <a:solidFill>
                  <a:schemeClr val="accent2"/>
                </a:solidFill>
                <a:latin typeface="Franklin Gothic Medium" pitchFamily="34" charset="0"/>
              </a:rPr>
              <a:t>ă</a:t>
            </a:r>
            <a:r>
              <a:rPr lang="en-US" sz="2800">
                <a:solidFill>
                  <a:schemeClr val="accent2"/>
                </a:solidFill>
                <a:latin typeface="Franklin Gothic Medium" pitchFamily="34" charset="0"/>
              </a:rPr>
              <a:t>!</a:t>
            </a:r>
            <a:endParaRPr lang="en-GB" sz="2800">
              <a:solidFill>
                <a:schemeClr val="accent2"/>
              </a:solidFill>
              <a:latin typeface="Franklin Gothic Medium" pitchFamily="34" charset="0"/>
            </a:endParaRPr>
          </a:p>
        </p:txBody>
      </p:sp>
      <p:sp>
        <p:nvSpPr>
          <p:cNvPr id="90118" name="Rectangle 8"/>
          <p:cNvSpPr>
            <a:spLocks noChangeArrowheads="1"/>
          </p:cNvSpPr>
          <p:nvPr/>
        </p:nvSpPr>
        <p:spPr bwMode="auto">
          <a:xfrm>
            <a:off x="1143000" y="2514600"/>
            <a:ext cx="7696200" cy="4597400"/>
          </a:xfrm>
          <a:prstGeom prst="rect">
            <a:avLst/>
          </a:prstGeom>
          <a:noFill/>
          <a:ln w="9525">
            <a:noFill/>
            <a:miter lim="800000"/>
            <a:headEnd/>
            <a:tailEnd/>
          </a:ln>
        </p:spPr>
        <p:txBody>
          <a:bodyPr>
            <a:spAutoFit/>
          </a:bodyPr>
          <a:lstStyle/>
          <a:p>
            <a:pPr algn="just">
              <a:buFontTx/>
              <a:buChar char="•"/>
            </a:pPr>
            <a:r>
              <a:rPr lang="ro-RO" altLang="en-US" sz="2400"/>
              <a:t>Buget</a:t>
            </a:r>
            <a:r>
              <a:rPr lang="en-US" altLang="en-US" sz="2400"/>
              <a:t>: </a:t>
            </a:r>
            <a:r>
              <a:rPr lang="en-US" altLang="en-US" sz="2400" b="1"/>
              <a:t>74 316.9  milioane EUR</a:t>
            </a:r>
            <a:r>
              <a:rPr lang="ro-RO" altLang="en-US" sz="2400" b="1"/>
              <a:t>*</a:t>
            </a:r>
            <a:r>
              <a:rPr lang="en-US" altLang="en-US" sz="2400" b="1"/>
              <a:t> .</a:t>
            </a:r>
          </a:p>
          <a:p>
            <a:pPr algn="just">
              <a:buFontTx/>
              <a:buChar char="•"/>
            </a:pPr>
            <a:r>
              <a:rPr lang="en-US" altLang="en-US" sz="2400"/>
              <a:t>Intervalul </a:t>
            </a:r>
            <a:r>
              <a:rPr lang="ro-RO" altLang="en-US" sz="2400"/>
              <a:t>î</a:t>
            </a:r>
            <a:r>
              <a:rPr lang="en-US" altLang="en-US" sz="2400"/>
              <a:t>n care se lanseaz</a:t>
            </a:r>
            <a:r>
              <a:rPr lang="ro-RO" altLang="en-US" sz="2400"/>
              <a:t>ă</a:t>
            </a:r>
            <a:r>
              <a:rPr lang="en-US" altLang="en-US" sz="2400"/>
              <a:t> competi</a:t>
            </a:r>
            <a:r>
              <a:rPr lang="ro-RO" altLang="en-US" sz="2400"/>
              <a:t>ț</a:t>
            </a:r>
            <a:r>
              <a:rPr lang="en-US" altLang="en-US" sz="2400"/>
              <a:t>ii:  2014-2020 .</a:t>
            </a:r>
          </a:p>
          <a:p>
            <a:pPr algn="just">
              <a:buFontTx/>
              <a:buChar char="•"/>
            </a:pPr>
            <a:r>
              <a:rPr lang="en-US" altLang="en-US" sz="2400"/>
              <a:t>18 programe distincte. </a:t>
            </a:r>
          </a:p>
          <a:p>
            <a:pPr algn="just">
              <a:buFontTx/>
              <a:buChar char="•"/>
            </a:pPr>
            <a:r>
              <a:rPr lang="en-US" altLang="en-US" sz="2400"/>
              <a:t>Finan</a:t>
            </a:r>
            <a:r>
              <a:rPr lang="ro-RO" altLang="en-US" sz="2400"/>
              <a:t>ț</a:t>
            </a:r>
            <a:r>
              <a:rPr lang="en-US" altLang="en-US" sz="2400"/>
              <a:t>are: 100% pentru organiza</a:t>
            </a:r>
            <a:r>
              <a:rPr lang="ro-RO" altLang="en-US" sz="2400"/>
              <a:t>ț</a:t>
            </a:r>
            <a:r>
              <a:rPr lang="en-US" altLang="en-US" sz="2400"/>
              <a:t>ii non- profit .</a:t>
            </a:r>
            <a:endParaRPr lang="ro-RO" altLang="en-US" sz="2400"/>
          </a:p>
          <a:p>
            <a:pPr algn="just">
              <a:buFontTx/>
              <a:buChar char="•"/>
            </a:pPr>
            <a:r>
              <a:rPr lang="ro-RO" altLang="en-US" sz="2400">
                <a:solidFill>
                  <a:schemeClr val="accent2"/>
                </a:solidFill>
              </a:rPr>
              <a:t>Completarea formularelor </a:t>
            </a:r>
            <a:r>
              <a:rPr lang="en-GB" altLang="en-US" sz="2400">
                <a:solidFill>
                  <a:schemeClr val="accent2"/>
                </a:solidFill>
              </a:rPr>
              <a:t>-</a:t>
            </a:r>
            <a:r>
              <a:rPr lang="ro-RO" altLang="en-US" sz="2400">
                <a:solidFill>
                  <a:schemeClr val="accent2"/>
                </a:solidFill>
              </a:rPr>
              <a:t>doar ONLINE!</a:t>
            </a:r>
            <a:endParaRPr lang="en-US" altLang="en-US" sz="2400">
              <a:solidFill>
                <a:schemeClr val="accent2"/>
              </a:solidFill>
            </a:endParaRPr>
          </a:p>
          <a:p>
            <a:pPr algn="just">
              <a:buFontTx/>
              <a:buChar char="•"/>
            </a:pPr>
            <a:r>
              <a:rPr lang="en-US" altLang="en-US" sz="2400"/>
              <a:t>Toate domeniile </a:t>
            </a:r>
            <a:r>
              <a:rPr lang="ro-RO" altLang="en-US" sz="2400"/>
              <a:t>ș</a:t>
            </a:r>
            <a:r>
              <a:rPr lang="en-US" altLang="en-US" sz="2400"/>
              <a:t>tiin</a:t>
            </a:r>
            <a:r>
              <a:rPr lang="ro-RO" altLang="en-US" sz="2400"/>
              <a:t>ț</a:t>
            </a:r>
            <a:r>
              <a:rPr lang="en-US" altLang="en-US" sz="2400"/>
              <a:t>ifice </a:t>
            </a:r>
            <a:r>
              <a:rPr lang="ro-RO" altLang="en-US" sz="2400"/>
              <a:t>ș</a:t>
            </a:r>
            <a:r>
              <a:rPr lang="en-US" altLang="en-US" sz="2400"/>
              <a:t>i tehnologice eligibile.</a:t>
            </a:r>
            <a:endParaRPr lang="ro-RO" altLang="en-US" sz="2400"/>
          </a:p>
          <a:p>
            <a:pPr algn="just">
              <a:buFontTx/>
              <a:buChar char="•"/>
            </a:pPr>
            <a:r>
              <a:rPr lang="ro-RO" altLang="en-US" sz="2400" b="1">
                <a:solidFill>
                  <a:schemeClr val="accent2"/>
                </a:solidFill>
              </a:rPr>
              <a:t>NOU! </a:t>
            </a:r>
            <a:r>
              <a:rPr lang="ro-RO" altLang="en-US" sz="2400"/>
              <a:t>Instrument dedicat IMM-urilor .</a:t>
            </a:r>
            <a:r>
              <a:rPr lang="en-US" altLang="en-US" sz="2400"/>
              <a:t> </a:t>
            </a:r>
          </a:p>
          <a:p>
            <a:pPr algn="just">
              <a:buFontTx/>
              <a:buChar char="•"/>
            </a:pPr>
            <a:r>
              <a:rPr lang="ro-RO" altLang="en-US" sz="2400" b="1">
                <a:solidFill>
                  <a:schemeClr val="accent2"/>
                </a:solidFill>
              </a:rPr>
              <a:t>NOU!</a:t>
            </a:r>
            <a:r>
              <a:rPr lang="ro-RO" altLang="en-US" sz="2400">
                <a:solidFill>
                  <a:schemeClr val="accent2"/>
                </a:solidFill>
              </a:rPr>
              <a:t> </a:t>
            </a:r>
            <a:r>
              <a:rPr lang="en-US" altLang="en-US" sz="2400" b="1">
                <a:solidFill>
                  <a:schemeClr val="accent2"/>
                </a:solidFill>
              </a:rPr>
              <a:t>Program dedicat </a:t>
            </a:r>
            <a:r>
              <a:rPr lang="ro-RO" altLang="en-US" sz="2400" b="1">
                <a:solidFill>
                  <a:schemeClr val="accent2"/>
                </a:solidFill>
              </a:rPr>
              <a:t>ță</a:t>
            </a:r>
            <a:r>
              <a:rPr lang="en-US" altLang="en-US" sz="2400" b="1">
                <a:solidFill>
                  <a:schemeClr val="accent2"/>
                </a:solidFill>
              </a:rPr>
              <a:t>rilor cu performan</a:t>
            </a:r>
            <a:r>
              <a:rPr lang="ro-RO" altLang="en-US" sz="2400" b="1">
                <a:solidFill>
                  <a:schemeClr val="accent2"/>
                </a:solidFill>
              </a:rPr>
              <a:t>ț</a:t>
            </a:r>
            <a:r>
              <a:rPr lang="en-US" altLang="en-US" sz="2400" b="1">
                <a:solidFill>
                  <a:schemeClr val="accent2"/>
                </a:solidFill>
              </a:rPr>
              <a:t>e reduse </a:t>
            </a:r>
            <a:r>
              <a:rPr lang="ro-RO" altLang="en-US" sz="2400" b="1">
                <a:solidFill>
                  <a:schemeClr val="accent2"/>
                </a:solidFill>
              </a:rPr>
              <a:t>î</a:t>
            </a:r>
            <a:r>
              <a:rPr lang="en-US" altLang="en-US" sz="2400" b="1">
                <a:solidFill>
                  <a:schemeClr val="accent2"/>
                </a:solidFill>
              </a:rPr>
              <a:t>n cercetare- </a:t>
            </a:r>
            <a:r>
              <a:rPr lang="en-US" altLang="en-US" sz="2400"/>
              <a:t>circa 0.8 miliarde EUR. </a:t>
            </a:r>
          </a:p>
          <a:p>
            <a:endParaRPr lang="en-US" altLang="en-US" sz="2000">
              <a:latin typeface="Franklin Gothic Book"/>
            </a:endParaRPr>
          </a:p>
          <a:p>
            <a:endParaRPr lang="ro-RO" altLang="en-US" sz="2000">
              <a:latin typeface="Franklin Gothic Book"/>
            </a:endParaRPr>
          </a:p>
          <a:p>
            <a:endParaRPr lang="ro-RO" altLang="en-US" sz="2000">
              <a:latin typeface="Franklin Gothic Book"/>
            </a:endParaRPr>
          </a:p>
          <a:p>
            <a:endParaRPr lang="ro-RO" altLang="en-US" sz="2000">
              <a:latin typeface="Franklin Gothic Book"/>
            </a:endParaRPr>
          </a:p>
        </p:txBody>
      </p:sp>
      <p:sp>
        <p:nvSpPr>
          <p:cNvPr id="2" name="Footer Placeholder 1"/>
          <p:cNvSpPr txBox="1">
            <a:spLocks noGrp="1"/>
          </p:cNvSpPr>
          <p:nvPr/>
        </p:nvSpPr>
        <p:spPr>
          <a:xfrm>
            <a:off x="3124200" y="76200"/>
            <a:ext cx="4267200" cy="288925"/>
          </a:xfrm>
          <a:prstGeom prst="rect">
            <a:avLst/>
          </a:prstGeom>
          <a:noFill/>
        </p:spPr>
        <p:txBody>
          <a:bodyPr/>
          <a:lstStyle/>
          <a:p>
            <a:pPr algn="r" fontAlgn="auto">
              <a:spcBef>
                <a:spcPts val="0"/>
              </a:spcBef>
              <a:spcAft>
                <a:spcPts val="0"/>
              </a:spcAft>
              <a:defRPr/>
            </a:pPr>
            <a:r>
              <a:rPr lang="en-US" sz="1200" dirty="0">
                <a:solidFill>
                  <a:schemeClr val="accent1">
                    <a:shade val="75000"/>
                  </a:schemeClr>
                </a:solidFill>
                <a:latin typeface="+mn-lt"/>
                <a:cs typeface="+mn-cs"/>
              </a:rPr>
              <a:t>Re</a:t>
            </a:r>
            <a:r>
              <a:rPr lang="ro-RO" sz="1200" dirty="0">
                <a:solidFill>
                  <a:schemeClr val="accent1">
                    <a:shade val="75000"/>
                  </a:schemeClr>
                </a:solidFill>
                <a:latin typeface="+mn-lt"/>
                <a:cs typeface="+mn-cs"/>
              </a:rPr>
              <a:t>ț</a:t>
            </a:r>
            <a:r>
              <a:rPr lang="en-US" sz="1200" dirty="0" err="1">
                <a:solidFill>
                  <a:schemeClr val="accent1">
                    <a:shade val="75000"/>
                  </a:schemeClr>
                </a:solidFill>
                <a:latin typeface="+mn-lt"/>
                <a:cs typeface="+mn-cs"/>
              </a:rPr>
              <a:t>eaua</a:t>
            </a:r>
            <a:r>
              <a:rPr lang="en-US" sz="1200" dirty="0">
                <a:solidFill>
                  <a:schemeClr val="accent1">
                    <a:shade val="75000"/>
                  </a:schemeClr>
                </a:solidFill>
                <a:latin typeface="+mn-lt"/>
                <a:cs typeface="+mn-cs"/>
              </a:rPr>
              <a:t> de </a:t>
            </a:r>
            <a:r>
              <a:rPr lang="en-US" sz="1200" dirty="0" err="1">
                <a:solidFill>
                  <a:schemeClr val="accent1">
                    <a:shade val="75000"/>
                  </a:schemeClr>
                </a:solidFill>
                <a:latin typeface="+mn-lt"/>
                <a:cs typeface="+mn-cs"/>
              </a:rPr>
              <a:t>Puncte</a:t>
            </a:r>
            <a:r>
              <a:rPr lang="en-US" sz="1200" dirty="0">
                <a:solidFill>
                  <a:schemeClr val="accent1">
                    <a:shade val="75000"/>
                  </a:schemeClr>
                </a:solidFill>
                <a:latin typeface="+mn-lt"/>
                <a:cs typeface="+mn-cs"/>
              </a:rPr>
              <a:t> Na</a:t>
            </a:r>
            <a:r>
              <a:rPr lang="ro-RO" sz="1200" dirty="0">
                <a:solidFill>
                  <a:schemeClr val="accent1">
                    <a:shade val="75000"/>
                  </a:schemeClr>
                </a:solidFill>
                <a:latin typeface="+mn-lt"/>
                <a:cs typeface="+mn-cs"/>
              </a:rPr>
              <a:t>ț</a:t>
            </a:r>
            <a:r>
              <a:rPr lang="en-US" sz="1200" dirty="0" err="1">
                <a:solidFill>
                  <a:schemeClr val="accent1">
                    <a:shade val="75000"/>
                  </a:schemeClr>
                </a:solidFill>
                <a:latin typeface="+mn-lt"/>
                <a:cs typeface="+mn-cs"/>
              </a:rPr>
              <a:t>ionale</a:t>
            </a:r>
            <a:r>
              <a:rPr lang="en-US" sz="1200" dirty="0">
                <a:solidFill>
                  <a:schemeClr val="accent1">
                    <a:shade val="75000"/>
                  </a:schemeClr>
                </a:solidFill>
                <a:latin typeface="+mn-lt"/>
                <a:cs typeface="+mn-cs"/>
              </a:rPr>
              <a:t> de Contact </a:t>
            </a:r>
            <a:r>
              <a:rPr lang="en-US" sz="1200" b="1" dirty="0" err="1">
                <a:solidFill>
                  <a:schemeClr val="accent1">
                    <a:shade val="75000"/>
                  </a:schemeClr>
                </a:solidFill>
                <a:latin typeface="+mn-lt"/>
                <a:cs typeface="+mn-cs"/>
              </a:rPr>
              <a:t>Orizont</a:t>
            </a:r>
            <a:r>
              <a:rPr lang="en-US" sz="1200" dirty="0">
                <a:solidFill>
                  <a:schemeClr val="accent1">
                    <a:shade val="75000"/>
                  </a:schemeClr>
                </a:solidFill>
                <a:latin typeface="+mn-lt"/>
                <a:cs typeface="+mn-cs"/>
              </a:rPr>
              <a:t> 2020 </a:t>
            </a:r>
            <a:endParaRPr lang="en-US" sz="1200" dirty="0">
              <a:solidFill>
                <a:schemeClr val="accent1">
                  <a:shade val="75000"/>
                </a:schemeClr>
              </a:solidFill>
              <a:latin typeface="+mn-lt"/>
              <a:cs typeface="+mn-cs"/>
            </a:endParaRPr>
          </a:p>
        </p:txBody>
      </p:sp>
      <p:sp>
        <p:nvSpPr>
          <p:cNvPr id="3" name="Slide Number Placeholder 2"/>
          <p:cNvSpPr txBox="1">
            <a:spLocks noGrp="1"/>
          </p:cNvSpPr>
          <p:nvPr/>
        </p:nvSpPr>
        <p:spPr>
          <a:xfrm>
            <a:off x="8229600" y="6477000"/>
            <a:ext cx="762000" cy="244475"/>
          </a:xfrm>
          <a:prstGeom prst="rect">
            <a:avLst/>
          </a:prstGeom>
          <a:noFill/>
        </p:spPr>
        <p:txBody>
          <a:bodyPr/>
          <a:lstStyle/>
          <a:p>
            <a:pPr algn="r" fontAlgn="auto">
              <a:spcBef>
                <a:spcPts val="0"/>
              </a:spcBef>
              <a:spcAft>
                <a:spcPts val="0"/>
              </a:spcAft>
              <a:defRPr/>
            </a:pPr>
            <a:fld id="{2496037A-9F09-4433-8C3D-62ED7BC1580B}" type="slidenum">
              <a:rPr lang="en-US" sz="1200">
                <a:solidFill>
                  <a:schemeClr val="accent1">
                    <a:shade val="75000"/>
                  </a:schemeClr>
                </a:solidFill>
                <a:latin typeface="+mn-lt"/>
                <a:cs typeface="+mn-cs"/>
              </a:rPr>
              <a:pPr algn="r" fontAlgn="auto">
                <a:spcBef>
                  <a:spcPts val="0"/>
                </a:spcBef>
                <a:spcAft>
                  <a:spcPts val="0"/>
                </a:spcAft>
                <a:defRPr/>
              </a:pPr>
              <a:t>7</a:t>
            </a:fld>
            <a:endParaRPr lang="en-US" sz="1200" dirty="0">
              <a:solidFill>
                <a:schemeClr val="accent1">
                  <a:shade val="75000"/>
                </a:schemeClr>
              </a:solidFill>
              <a:latin typeface="+mn-lt"/>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p:cNvSpPr txBox="1">
            <a:spLocks noChangeArrowheads="1"/>
          </p:cNvSpPr>
          <p:nvPr/>
        </p:nvSpPr>
        <p:spPr bwMode="auto">
          <a:xfrm>
            <a:off x="457200" y="6096000"/>
            <a:ext cx="8229600" cy="503238"/>
          </a:xfrm>
          <a:prstGeom prst="rect">
            <a:avLst/>
          </a:prstGeom>
          <a:noFill/>
          <a:ln w="9525">
            <a:noFill/>
            <a:miter lim="800000"/>
            <a:headEnd/>
            <a:tailEnd/>
          </a:ln>
        </p:spPr>
        <p:txBody>
          <a:bodyPr/>
          <a:lstStyle/>
          <a:p>
            <a:endParaRPr lang="en-GB" sz="1200">
              <a:latin typeface="Franklin Gothic Book"/>
            </a:endParaRPr>
          </a:p>
        </p:txBody>
      </p:sp>
      <p:pic>
        <p:nvPicPr>
          <p:cNvPr id="94211" name="Picture 6" descr="drap_cmyk.jpg"/>
          <p:cNvPicPr>
            <a:picLocks noChangeAspect="1"/>
          </p:cNvPicPr>
          <p:nvPr/>
        </p:nvPicPr>
        <p:blipFill>
          <a:blip r:embed="rId3"/>
          <a:srcRect/>
          <a:stretch>
            <a:fillRect/>
          </a:stretch>
        </p:blipFill>
        <p:spPr bwMode="auto">
          <a:xfrm>
            <a:off x="152400" y="152400"/>
            <a:ext cx="1143000" cy="758825"/>
          </a:xfrm>
          <a:prstGeom prst="rect">
            <a:avLst/>
          </a:prstGeom>
          <a:noFill/>
          <a:ln w="9525">
            <a:noFill/>
            <a:miter lim="800000"/>
            <a:headEnd/>
            <a:tailEnd/>
          </a:ln>
        </p:spPr>
      </p:pic>
      <p:sp>
        <p:nvSpPr>
          <p:cNvPr id="94212" name="Rectangle 5"/>
          <p:cNvSpPr>
            <a:spLocks noChangeArrowheads="1"/>
          </p:cNvSpPr>
          <p:nvPr/>
        </p:nvSpPr>
        <p:spPr bwMode="auto">
          <a:xfrm>
            <a:off x="1143000" y="1219200"/>
            <a:ext cx="6400800" cy="854075"/>
          </a:xfrm>
          <a:prstGeom prst="rect">
            <a:avLst/>
          </a:prstGeom>
          <a:noFill/>
          <a:ln w="9525">
            <a:noFill/>
            <a:miter lim="800000"/>
            <a:headEnd/>
            <a:tailEnd/>
          </a:ln>
        </p:spPr>
        <p:txBody>
          <a:bodyPr>
            <a:spAutoFit/>
          </a:bodyPr>
          <a:lstStyle/>
          <a:p>
            <a:r>
              <a:rPr lang="en-GB"/>
              <a:t/>
            </a:r>
            <a:br>
              <a:rPr lang="en-GB"/>
            </a:br>
            <a:r>
              <a:rPr lang="en-US" sz="3200">
                <a:solidFill>
                  <a:schemeClr val="accent2"/>
                </a:solidFill>
                <a:latin typeface="Franklin Gothic Book"/>
              </a:rPr>
              <a:t>Orizont 2020 </a:t>
            </a:r>
            <a:r>
              <a:rPr lang="ro-RO" sz="3200">
                <a:solidFill>
                  <a:schemeClr val="accent2"/>
                </a:solidFill>
                <a:latin typeface="Franklin Gothic Book"/>
              </a:rPr>
              <a:t>a  început ....</a:t>
            </a:r>
            <a:endParaRPr lang="en-GB" sz="3200">
              <a:solidFill>
                <a:schemeClr val="accent2"/>
              </a:solidFill>
              <a:latin typeface="Franklin Gothic Book"/>
            </a:endParaRPr>
          </a:p>
        </p:txBody>
      </p:sp>
      <p:sp>
        <p:nvSpPr>
          <p:cNvPr id="94213" name="Rectangle 6"/>
          <p:cNvSpPr>
            <a:spLocks noChangeArrowheads="1"/>
          </p:cNvSpPr>
          <p:nvPr/>
        </p:nvSpPr>
        <p:spPr bwMode="auto">
          <a:xfrm>
            <a:off x="1143000" y="2514600"/>
            <a:ext cx="7696200" cy="4468813"/>
          </a:xfrm>
          <a:prstGeom prst="rect">
            <a:avLst/>
          </a:prstGeom>
          <a:noFill/>
          <a:ln w="9525">
            <a:noFill/>
            <a:miter lim="800000"/>
            <a:headEnd/>
            <a:tailEnd/>
          </a:ln>
        </p:spPr>
        <p:txBody>
          <a:bodyPr>
            <a:spAutoFit/>
          </a:bodyPr>
          <a:lstStyle/>
          <a:p>
            <a:pPr algn="just"/>
            <a:r>
              <a:rPr lang="ro-RO" altLang="en-US" sz="2400" b="1"/>
              <a:t>11 decembrie 2013 </a:t>
            </a:r>
            <a:r>
              <a:rPr lang="ro-RO" altLang="en-US" sz="2400"/>
              <a:t>– s-au lansat primele apeluri cu date limită 2014 și 2015.....</a:t>
            </a:r>
            <a:br>
              <a:rPr lang="ro-RO" altLang="en-US" sz="2400"/>
            </a:br>
            <a:r>
              <a:rPr lang="ro-RO" altLang="en-US" sz="2400"/>
              <a:t>S-au incheiat </a:t>
            </a:r>
            <a:r>
              <a:rPr lang="ro-RO" altLang="en-US" sz="2400" u="sng"/>
              <a:t>deja</a:t>
            </a:r>
            <a:r>
              <a:rPr lang="ro-RO" altLang="en-US" sz="2400"/>
              <a:t>  primele apeluri</a:t>
            </a:r>
            <a:r>
              <a:rPr lang="en-US" altLang="en-US" sz="2400"/>
              <a:t>:</a:t>
            </a:r>
            <a:r>
              <a:rPr lang="ro-RO" altLang="en-US" sz="2400"/>
              <a:t> Sănătate,Securitate alimentară, Mediu, Spatiu, IMM-uri, Infrastructuri, ERC, Energie,FET,ICT,MSC ....</a:t>
            </a:r>
          </a:p>
          <a:p>
            <a:pPr algn="just"/>
            <a:r>
              <a:rPr lang="ro-RO" altLang="en-US" sz="2400" b="1"/>
              <a:t>Buget total apeluri 2014 </a:t>
            </a:r>
            <a:r>
              <a:rPr lang="ro-RO" altLang="en-US" sz="2400"/>
              <a:t>-2 miliarde EUR. </a:t>
            </a:r>
          </a:p>
          <a:p>
            <a:pPr algn="just"/>
            <a:r>
              <a:rPr lang="ro-RO" altLang="en-US" sz="2400"/>
              <a:t>Din care –  </a:t>
            </a:r>
            <a:r>
              <a:rPr lang="en-US" altLang="en-US" sz="2400"/>
              <a:t>S</a:t>
            </a:r>
            <a:r>
              <a:rPr lang="ro-RO" altLang="en-US" sz="2400"/>
              <a:t>ănătate -549 mil EUR </a:t>
            </a:r>
            <a:endParaRPr lang="en-US" altLang="en-US" sz="2400"/>
          </a:p>
          <a:p>
            <a:pPr algn="just"/>
            <a:r>
              <a:rPr lang="en-US" altLang="en-US" sz="2400"/>
              <a:t>                  </a:t>
            </a:r>
            <a:r>
              <a:rPr lang="ro-RO" altLang="en-US" sz="2400"/>
              <a:t> </a:t>
            </a:r>
            <a:r>
              <a:rPr lang="en-US" altLang="en-US" sz="2400"/>
              <a:t>S</a:t>
            </a:r>
            <a:r>
              <a:rPr lang="ro-RO" altLang="en-US" sz="2400"/>
              <a:t>ecuritate alimentară durabilă-138 milEUR </a:t>
            </a:r>
            <a:endParaRPr lang="en-US" altLang="en-US" sz="2400"/>
          </a:p>
          <a:p>
            <a:pPr algn="just"/>
            <a:r>
              <a:rPr lang="en-US" altLang="en-US" sz="2400"/>
              <a:t>                  </a:t>
            </a:r>
            <a:r>
              <a:rPr lang="ro-RO" altLang="en-US" sz="2400"/>
              <a:t> Orașe inteligente -92 mil EUR</a:t>
            </a:r>
          </a:p>
          <a:p>
            <a:pPr algn="just"/>
            <a:r>
              <a:rPr lang="ro-RO" altLang="en-US" sz="2400"/>
              <a:t>                   Mobilitate/transport- 375 mil EUR</a:t>
            </a:r>
          </a:p>
          <a:p>
            <a:pPr algn="just"/>
            <a:endParaRPr lang="en-US" altLang="en-US">
              <a:latin typeface="Franklin Gothic Book"/>
            </a:endParaRPr>
          </a:p>
          <a:p>
            <a:pPr algn="just">
              <a:lnSpc>
                <a:spcPct val="90000"/>
              </a:lnSpc>
              <a:spcBef>
                <a:spcPct val="20000"/>
              </a:spcBef>
              <a:buFont typeface="Wingdings" pitchFamily="2" charset="2"/>
              <a:buNone/>
            </a:pPr>
            <a:endParaRPr lang="ro-RO" altLang="en-US" sz="2400">
              <a:latin typeface="Franklin Gothic Book"/>
            </a:endParaRPr>
          </a:p>
        </p:txBody>
      </p:sp>
      <p:pic>
        <p:nvPicPr>
          <p:cNvPr id="94214" name="Picture 4" descr="Sigla MEN2.jpg"/>
          <p:cNvPicPr>
            <a:picLocks noChangeAspect="1"/>
          </p:cNvPicPr>
          <p:nvPr/>
        </p:nvPicPr>
        <p:blipFill>
          <a:blip r:embed="rId4"/>
          <a:srcRect/>
          <a:stretch>
            <a:fillRect/>
          </a:stretch>
        </p:blipFill>
        <p:spPr bwMode="auto">
          <a:xfrm>
            <a:off x="1524000" y="0"/>
            <a:ext cx="1447800" cy="841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914400" y="152400"/>
            <a:ext cx="7340600" cy="1206500"/>
          </a:xfrm>
          <a:prstGeom prst="rect">
            <a:avLst/>
          </a:prstGeom>
          <a:solidFill>
            <a:schemeClr val="accent6">
              <a:lumMod val="40000"/>
              <a:lumOff val="60000"/>
              <a:alpha val="30000"/>
            </a:schemeClr>
          </a:solidFill>
          <a:ln w="28575">
            <a:solidFill>
              <a:schemeClr val="accent2"/>
            </a:solidFill>
            <a:round/>
            <a:headEnd/>
            <a:tailEnd/>
          </a:ln>
        </p:spPr>
        <p:txBody>
          <a:bodyPr wrap="none" lIns="80147" tIns="40074" rIns="80147" bIns="40074" anchor="ctr"/>
          <a:lstStyle/>
          <a:p>
            <a:pPr marL="0" lvl="1" indent="400736" fontAlgn="auto">
              <a:spcBef>
                <a:spcPts val="0"/>
              </a:spcBef>
              <a:spcAft>
                <a:spcPts val="0"/>
              </a:spcAft>
              <a:defRPr/>
            </a:pPr>
            <a:r>
              <a:rPr lang="en-US" sz="1200" b="1" dirty="0" err="1">
                <a:solidFill>
                  <a:schemeClr val="accent2"/>
                </a:solidFill>
                <a:latin typeface="+mn-lt"/>
                <a:cs typeface="+mn-cs"/>
              </a:rPr>
              <a:t>Excelen</a:t>
            </a:r>
            <a:r>
              <a:rPr lang="ro-RO" sz="1200" b="1" dirty="0">
                <a:solidFill>
                  <a:schemeClr val="accent2"/>
                </a:solidFill>
                <a:latin typeface="+mn-lt"/>
                <a:cs typeface="+mn-cs"/>
              </a:rPr>
              <a:t>ț</a:t>
            </a:r>
            <a:r>
              <a:rPr lang="en-US" sz="1200" b="1" dirty="0">
                <a:solidFill>
                  <a:schemeClr val="accent2"/>
                </a:solidFill>
                <a:latin typeface="+mn-lt"/>
                <a:cs typeface="+mn-cs"/>
              </a:rPr>
              <a:t>a </a:t>
            </a:r>
            <a:r>
              <a:rPr lang="ro-RO" sz="1200" b="1" dirty="0">
                <a:solidFill>
                  <a:schemeClr val="accent2"/>
                </a:solidFill>
                <a:latin typeface="+mn-lt"/>
                <a:cs typeface="+mn-cs"/>
              </a:rPr>
              <a:t>Ș</a:t>
            </a:r>
            <a:r>
              <a:rPr lang="en-US" sz="1200" b="1" dirty="0" err="1">
                <a:solidFill>
                  <a:schemeClr val="accent2"/>
                </a:solidFill>
                <a:latin typeface="+mn-lt"/>
                <a:cs typeface="+mn-cs"/>
              </a:rPr>
              <a:t>tiin</a:t>
            </a:r>
            <a:r>
              <a:rPr lang="ro-RO" sz="1200" b="1" dirty="0">
                <a:solidFill>
                  <a:schemeClr val="accent2"/>
                </a:solidFill>
                <a:latin typeface="+mn-lt"/>
                <a:cs typeface="+mn-cs"/>
              </a:rPr>
              <a:t>ț</a:t>
            </a:r>
            <a:r>
              <a:rPr lang="en-US" sz="1200" b="1" dirty="0" err="1">
                <a:solidFill>
                  <a:schemeClr val="accent2"/>
                </a:solidFill>
                <a:latin typeface="+mn-lt"/>
                <a:cs typeface="+mn-cs"/>
              </a:rPr>
              <a:t>ific</a:t>
            </a:r>
            <a:r>
              <a:rPr lang="ro-RO" sz="1200" b="1" dirty="0">
                <a:solidFill>
                  <a:schemeClr val="accent2"/>
                </a:solidFill>
                <a:latin typeface="+mn-lt"/>
                <a:cs typeface="+mn-cs"/>
              </a:rPr>
              <a:t>ă</a:t>
            </a:r>
            <a:endParaRPr lang="en-US" sz="1200" b="1" dirty="0">
              <a:solidFill>
                <a:schemeClr val="accent2"/>
              </a:solidFill>
              <a:latin typeface="+mn-lt"/>
              <a:cs typeface="+mn-cs"/>
            </a:endParaRPr>
          </a:p>
          <a:p>
            <a:pPr marL="553795" lvl="1" indent="228197" fontAlgn="auto">
              <a:spcBef>
                <a:spcPts val="0"/>
              </a:spcBef>
              <a:spcAft>
                <a:spcPts val="0"/>
              </a:spcAft>
              <a:buFont typeface="Arial" pitchFamily="34" charset="0"/>
              <a:buChar char="•"/>
              <a:defRPr/>
            </a:pPr>
            <a:r>
              <a:rPr lang="en-US" sz="1200" b="1" dirty="0" err="1">
                <a:latin typeface="+mn-lt"/>
                <a:cs typeface="+mn-cs"/>
              </a:rPr>
              <a:t>Consiliul</a:t>
            </a:r>
            <a:r>
              <a:rPr lang="en-US" sz="1200" b="1" dirty="0">
                <a:latin typeface="+mn-lt"/>
                <a:cs typeface="+mn-cs"/>
              </a:rPr>
              <a:t> European </a:t>
            </a:r>
            <a:r>
              <a:rPr lang="en-US" sz="1200" b="1" dirty="0" err="1">
                <a:latin typeface="+mn-lt"/>
                <a:cs typeface="+mn-cs"/>
              </a:rPr>
              <a:t>pentru</a:t>
            </a:r>
            <a:r>
              <a:rPr lang="en-US" sz="1200" b="1" dirty="0">
                <a:latin typeface="+mn-lt"/>
                <a:cs typeface="+mn-cs"/>
              </a:rPr>
              <a:t> </a:t>
            </a:r>
            <a:r>
              <a:rPr lang="en-US" sz="1200" b="1" dirty="0" err="1">
                <a:latin typeface="+mn-lt"/>
                <a:cs typeface="+mn-cs"/>
              </a:rPr>
              <a:t>Cercetare</a:t>
            </a:r>
            <a:r>
              <a:rPr lang="en-US" sz="1200" b="1" dirty="0">
                <a:latin typeface="+mn-lt"/>
                <a:cs typeface="+mn-cs"/>
              </a:rPr>
              <a:t> (ERC)</a:t>
            </a:r>
          </a:p>
          <a:p>
            <a:pPr marL="553795" lvl="1" indent="228197" fontAlgn="auto">
              <a:spcBef>
                <a:spcPts val="0"/>
              </a:spcBef>
              <a:spcAft>
                <a:spcPts val="0"/>
              </a:spcAft>
              <a:buFont typeface="Arial" pitchFamily="34" charset="0"/>
              <a:buChar char="•"/>
              <a:defRPr/>
            </a:pPr>
            <a:r>
              <a:rPr lang="en-US" sz="1200" b="1" dirty="0" err="1">
                <a:latin typeface="+mn-lt"/>
                <a:cs typeface="+mn-cs"/>
              </a:rPr>
              <a:t>Technologii</a:t>
            </a:r>
            <a:r>
              <a:rPr lang="en-US" sz="1200" b="1" dirty="0">
                <a:latin typeface="+mn-lt"/>
                <a:cs typeface="+mn-cs"/>
              </a:rPr>
              <a:t> </a:t>
            </a:r>
            <a:r>
              <a:rPr lang="en-US" sz="1200" b="1" dirty="0" err="1">
                <a:latin typeface="+mn-lt"/>
                <a:cs typeface="+mn-cs"/>
              </a:rPr>
              <a:t>Viitoare</a:t>
            </a:r>
            <a:r>
              <a:rPr lang="en-US" sz="1200" b="1" dirty="0">
                <a:latin typeface="+mn-lt"/>
                <a:cs typeface="+mn-cs"/>
              </a:rPr>
              <a:t> </a:t>
            </a:r>
            <a:r>
              <a:rPr lang="ro-RO" sz="1200" b="1" dirty="0">
                <a:latin typeface="+mn-lt"/>
                <a:cs typeface="+mn-cs"/>
              </a:rPr>
              <a:t>ș</a:t>
            </a:r>
            <a:r>
              <a:rPr lang="en-US" sz="1200" b="1" dirty="0" err="1">
                <a:latin typeface="+mn-lt"/>
                <a:cs typeface="+mn-cs"/>
              </a:rPr>
              <a:t>i</a:t>
            </a:r>
            <a:r>
              <a:rPr lang="en-US" sz="1200" b="1" dirty="0">
                <a:latin typeface="+mn-lt"/>
                <a:cs typeface="+mn-cs"/>
              </a:rPr>
              <a:t> </a:t>
            </a:r>
            <a:r>
              <a:rPr lang="en-US" sz="1200" b="1" dirty="0" err="1">
                <a:latin typeface="+mn-lt"/>
                <a:cs typeface="+mn-cs"/>
              </a:rPr>
              <a:t>Emergente</a:t>
            </a:r>
            <a:r>
              <a:rPr lang="en-US" sz="1200" b="1" dirty="0">
                <a:latin typeface="+mn-lt"/>
                <a:cs typeface="+mn-cs"/>
              </a:rPr>
              <a:t> (FET)</a:t>
            </a:r>
          </a:p>
          <a:p>
            <a:pPr marL="553795" lvl="1" indent="228197" fontAlgn="auto">
              <a:spcBef>
                <a:spcPts val="0"/>
              </a:spcBef>
              <a:spcAft>
                <a:spcPts val="0"/>
              </a:spcAft>
              <a:buFont typeface="Arial" pitchFamily="34" charset="0"/>
              <a:buChar char="•"/>
              <a:defRPr/>
            </a:pPr>
            <a:r>
              <a:rPr lang="en-US" sz="1200" b="1" dirty="0">
                <a:latin typeface="+mn-lt"/>
                <a:cs typeface="+mn-cs"/>
              </a:rPr>
              <a:t>Ac</a:t>
            </a:r>
            <a:r>
              <a:rPr lang="ro-RO" sz="1200" b="1" dirty="0">
                <a:latin typeface="+mn-lt"/>
                <a:cs typeface="+mn-cs"/>
              </a:rPr>
              <a:t>ț</a:t>
            </a:r>
            <a:r>
              <a:rPr lang="en-US" sz="1200" b="1" dirty="0" err="1">
                <a:latin typeface="+mn-lt"/>
                <a:cs typeface="+mn-cs"/>
              </a:rPr>
              <a:t>iuni</a:t>
            </a:r>
            <a:r>
              <a:rPr lang="en-US" sz="1200" b="1" dirty="0">
                <a:latin typeface="+mn-lt"/>
                <a:cs typeface="+mn-cs"/>
              </a:rPr>
              <a:t> Marie </a:t>
            </a:r>
            <a:r>
              <a:rPr lang="en-US" sz="1200" b="1" dirty="0" err="1">
                <a:latin typeface="+mn-lt"/>
                <a:cs typeface="+mn-cs"/>
              </a:rPr>
              <a:t>Sklodovska</a:t>
            </a:r>
            <a:r>
              <a:rPr lang="en-US" sz="1200" b="1" dirty="0">
                <a:latin typeface="+mn-lt"/>
                <a:cs typeface="+mn-cs"/>
              </a:rPr>
              <a:t> Curie </a:t>
            </a:r>
          </a:p>
          <a:p>
            <a:pPr marL="553795" lvl="1" indent="228197" fontAlgn="auto">
              <a:spcBef>
                <a:spcPts val="0"/>
              </a:spcBef>
              <a:spcAft>
                <a:spcPts val="0"/>
              </a:spcAft>
              <a:buFont typeface="Arial" pitchFamily="34" charset="0"/>
              <a:buChar char="•"/>
              <a:defRPr/>
            </a:pPr>
            <a:r>
              <a:rPr lang="en-US" sz="1200" b="1" dirty="0" err="1">
                <a:latin typeface="+mn-lt"/>
                <a:cs typeface="+mn-cs"/>
              </a:rPr>
              <a:t>Infrastructuri</a:t>
            </a:r>
            <a:r>
              <a:rPr lang="en-US" sz="1200" b="1" dirty="0">
                <a:latin typeface="+mn-lt"/>
                <a:cs typeface="+mn-cs"/>
              </a:rPr>
              <a:t> de </a:t>
            </a:r>
            <a:r>
              <a:rPr lang="en-US" sz="1200" b="1" dirty="0" err="1">
                <a:latin typeface="+mn-lt"/>
                <a:cs typeface="+mn-cs"/>
              </a:rPr>
              <a:t>cercetare</a:t>
            </a:r>
            <a:endParaRPr lang="en-US" sz="1200" b="1" dirty="0">
              <a:latin typeface="+mn-lt"/>
              <a:cs typeface="+mn-cs"/>
            </a:endParaRPr>
          </a:p>
        </p:txBody>
      </p:sp>
      <p:sp>
        <p:nvSpPr>
          <p:cNvPr id="11" name="Rectangle 10"/>
          <p:cNvSpPr/>
          <p:nvPr/>
        </p:nvSpPr>
        <p:spPr bwMode="auto">
          <a:xfrm>
            <a:off x="914400" y="1358900"/>
            <a:ext cx="7350125" cy="1363663"/>
          </a:xfrm>
          <a:prstGeom prst="rect">
            <a:avLst/>
          </a:prstGeom>
          <a:solidFill>
            <a:schemeClr val="accent5">
              <a:lumMod val="50000"/>
              <a:alpha val="30000"/>
            </a:schemeClr>
          </a:solidFill>
          <a:ln w="28575">
            <a:solidFill>
              <a:schemeClr val="accent2"/>
            </a:solidFill>
            <a:round/>
            <a:headEnd/>
            <a:tailEnd/>
          </a:ln>
        </p:spPr>
        <p:txBody>
          <a:bodyPr wrap="none" lIns="80147" tIns="40074" rIns="80147" bIns="40074" anchor="ctr"/>
          <a:lstStyle/>
          <a:p>
            <a:pPr marL="0" lvl="1" indent="400736" fontAlgn="auto">
              <a:spcBef>
                <a:spcPts val="0"/>
              </a:spcBef>
              <a:spcAft>
                <a:spcPts val="0"/>
              </a:spcAft>
              <a:defRPr/>
            </a:pPr>
            <a:r>
              <a:rPr lang="en-US" sz="1200" b="1" dirty="0" err="1">
                <a:solidFill>
                  <a:schemeClr val="accent2"/>
                </a:solidFill>
                <a:latin typeface="+mn-lt"/>
                <a:cs typeface="+mn-cs"/>
              </a:rPr>
              <a:t>Pozitia</a:t>
            </a:r>
            <a:r>
              <a:rPr lang="en-US" sz="1200" b="1" dirty="0">
                <a:solidFill>
                  <a:schemeClr val="accent2"/>
                </a:solidFill>
                <a:latin typeface="+mn-lt"/>
                <a:cs typeface="+mn-cs"/>
              </a:rPr>
              <a:t> de </a:t>
            </a:r>
            <a:r>
              <a:rPr lang="en-US" sz="1200" b="1" dirty="0" err="1">
                <a:solidFill>
                  <a:schemeClr val="accent2"/>
                </a:solidFill>
                <a:latin typeface="+mn-lt"/>
                <a:cs typeface="+mn-cs"/>
              </a:rPr>
              <a:t>lider</a:t>
            </a:r>
            <a:r>
              <a:rPr lang="en-US" sz="1200" b="1" dirty="0">
                <a:solidFill>
                  <a:schemeClr val="accent2"/>
                </a:solidFill>
                <a:latin typeface="+mn-lt"/>
                <a:cs typeface="+mn-cs"/>
              </a:rPr>
              <a:t> </a:t>
            </a:r>
            <a:r>
              <a:rPr lang="ro-RO" sz="1200" b="1" dirty="0">
                <a:solidFill>
                  <a:schemeClr val="accent2"/>
                </a:solidFill>
                <a:latin typeface="+mn-lt"/>
                <a:cs typeface="+mn-cs"/>
              </a:rPr>
              <a:t>î</a:t>
            </a:r>
            <a:r>
              <a:rPr lang="en-US" sz="1200" b="1" dirty="0">
                <a:solidFill>
                  <a:schemeClr val="accent2"/>
                </a:solidFill>
                <a:latin typeface="+mn-lt"/>
                <a:cs typeface="+mn-cs"/>
              </a:rPr>
              <a:t>n </a:t>
            </a:r>
            <a:r>
              <a:rPr lang="en-US" sz="1200" b="1" dirty="0" err="1">
                <a:solidFill>
                  <a:schemeClr val="accent2"/>
                </a:solidFill>
                <a:latin typeface="+mn-lt"/>
                <a:cs typeface="+mn-cs"/>
              </a:rPr>
              <a:t>sectorul</a:t>
            </a:r>
            <a:r>
              <a:rPr lang="en-US" sz="1200" b="1" dirty="0">
                <a:solidFill>
                  <a:schemeClr val="accent2"/>
                </a:solidFill>
                <a:latin typeface="+mn-lt"/>
                <a:cs typeface="+mn-cs"/>
              </a:rPr>
              <a:t> industrial</a:t>
            </a:r>
          </a:p>
          <a:p>
            <a:pPr marL="553795" lvl="2" indent="247677" fontAlgn="auto">
              <a:spcBef>
                <a:spcPts val="0"/>
              </a:spcBef>
              <a:spcAft>
                <a:spcPts val="0"/>
              </a:spcAft>
              <a:buFont typeface="Arial" pitchFamily="34" charset="0"/>
              <a:buChar char="•"/>
              <a:defRPr/>
            </a:pPr>
            <a:r>
              <a:rPr lang="en-US" sz="1200" dirty="0" err="1">
                <a:latin typeface="+mn-lt"/>
                <a:cs typeface="+mn-cs"/>
              </a:rPr>
              <a:t>Pozitia</a:t>
            </a:r>
            <a:r>
              <a:rPr lang="en-US" sz="1200" dirty="0">
                <a:latin typeface="+mn-lt"/>
                <a:cs typeface="+mn-cs"/>
              </a:rPr>
              <a:t> de </a:t>
            </a:r>
            <a:r>
              <a:rPr lang="en-US" sz="1200" dirty="0" err="1">
                <a:latin typeface="+mn-lt"/>
                <a:cs typeface="+mn-cs"/>
              </a:rPr>
              <a:t>lider</a:t>
            </a:r>
            <a:r>
              <a:rPr lang="en-US" sz="1200" dirty="0">
                <a:latin typeface="+mn-lt"/>
                <a:cs typeface="+mn-cs"/>
              </a:rPr>
              <a:t> </a:t>
            </a:r>
            <a:r>
              <a:rPr lang="en-US" sz="1200" dirty="0" err="1">
                <a:latin typeface="+mn-lt"/>
                <a:cs typeface="+mn-cs"/>
              </a:rPr>
              <a:t>privind</a:t>
            </a:r>
            <a:r>
              <a:rPr lang="en-US" sz="1200" dirty="0">
                <a:latin typeface="+mn-lt"/>
                <a:cs typeface="+mn-cs"/>
              </a:rPr>
              <a:t> </a:t>
            </a:r>
            <a:r>
              <a:rPr lang="en-US" sz="1200" dirty="0" err="1">
                <a:latin typeface="+mn-lt"/>
                <a:cs typeface="+mn-cs"/>
              </a:rPr>
              <a:t>tehnologiile</a:t>
            </a:r>
            <a:r>
              <a:rPr lang="en-US" sz="1200" dirty="0">
                <a:latin typeface="+mn-lt"/>
                <a:cs typeface="+mn-cs"/>
              </a:rPr>
              <a:t> </a:t>
            </a:r>
            <a:r>
              <a:rPr lang="en-US" sz="1200" dirty="0" err="1">
                <a:latin typeface="+mn-lt"/>
                <a:cs typeface="+mn-cs"/>
              </a:rPr>
              <a:t>generice</a:t>
            </a:r>
            <a:r>
              <a:rPr lang="en-US" sz="1200" dirty="0">
                <a:latin typeface="+mn-lt"/>
                <a:cs typeface="+mn-cs"/>
              </a:rPr>
              <a:t> </a:t>
            </a:r>
            <a:r>
              <a:rPr lang="ro-RO" sz="1200" dirty="0">
                <a:latin typeface="+mn-lt"/>
                <a:cs typeface="+mn-cs"/>
              </a:rPr>
              <a:t>ș</a:t>
            </a:r>
            <a:r>
              <a:rPr lang="en-US" sz="1200" dirty="0" err="1">
                <a:latin typeface="+mn-lt"/>
                <a:cs typeface="+mn-cs"/>
              </a:rPr>
              <a:t>i</a:t>
            </a:r>
            <a:r>
              <a:rPr lang="en-US" sz="1200" dirty="0">
                <a:latin typeface="+mn-lt"/>
                <a:cs typeface="+mn-cs"/>
              </a:rPr>
              <a:t> </a:t>
            </a:r>
            <a:r>
              <a:rPr lang="en-US" sz="1200" dirty="0" err="1">
                <a:latin typeface="+mn-lt"/>
                <a:cs typeface="+mn-cs"/>
              </a:rPr>
              <a:t>industriale</a:t>
            </a:r>
            <a:endParaRPr lang="en-US" sz="1200" dirty="0">
              <a:latin typeface="+mn-lt"/>
              <a:cs typeface="+mn-cs"/>
            </a:endParaRPr>
          </a:p>
          <a:p>
            <a:pPr marL="1177161" lvl="3" indent="-158625" fontAlgn="auto">
              <a:spcBef>
                <a:spcPts val="0"/>
              </a:spcBef>
              <a:spcAft>
                <a:spcPts val="0"/>
              </a:spcAft>
              <a:buFont typeface="Arial" pitchFamily="34" charset="0"/>
              <a:buChar char="•"/>
              <a:defRPr/>
            </a:pPr>
            <a:r>
              <a:rPr lang="en-US" sz="1200" b="1" dirty="0" err="1">
                <a:latin typeface="+mn-lt"/>
                <a:cs typeface="+mn-cs"/>
              </a:rPr>
              <a:t>Tehnologiile</a:t>
            </a:r>
            <a:r>
              <a:rPr lang="en-US" sz="1200" b="1" dirty="0">
                <a:latin typeface="+mn-lt"/>
                <a:cs typeface="+mn-cs"/>
              </a:rPr>
              <a:t> </a:t>
            </a:r>
            <a:r>
              <a:rPr lang="en-US" sz="1200" b="1" dirty="0" err="1">
                <a:latin typeface="+mn-lt"/>
                <a:cs typeface="+mn-cs"/>
              </a:rPr>
              <a:t>informa</a:t>
            </a:r>
            <a:r>
              <a:rPr lang="ro-RO" sz="1200" b="1" dirty="0">
                <a:latin typeface="+mn-lt"/>
                <a:cs typeface="+mn-cs"/>
              </a:rPr>
              <a:t>ți</a:t>
            </a:r>
            <a:r>
              <a:rPr lang="en-US" sz="1200" b="1" dirty="0" err="1">
                <a:latin typeface="+mn-lt"/>
                <a:cs typeface="+mn-cs"/>
              </a:rPr>
              <a:t>ei</a:t>
            </a:r>
            <a:r>
              <a:rPr lang="en-US" sz="1200" b="1" dirty="0">
                <a:latin typeface="+mn-lt"/>
                <a:cs typeface="+mn-cs"/>
              </a:rPr>
              <a:t> </a:t>
            </a:r>
            <a:r>
              <a:rPr lang="ro-RO" sz="1200" b="1" dirty="0">
                <a:latin typeface="+mn-lt"/>
                <a:cs typeface="+mn-cs"/>
              </a:rPr>
              <a:t>ș</a:t>
            </a:r>
            <a:r>
              <a:rPr lang="en-US" sz="1200" b="1" dirty="0" err="1">
                <a:latin typeface="+mn-lt"/>
                <a:cs typeface="+mn-cs"/>
              </a:rPr>
              <a:t>i</a:t>
            </a:r>
            <a:r>
              <a:rPr lang="en-US" sz="1200" b="1" dirty="0">
                <a:latin typeface="+mn-lt"/>
                <a:cs typeface="+mn-cs"/>
              </a:rPr>
              <a:t> </a:t>
            </a:r>
            <a:r>
              <a:rPr lang="en-US" sz="1200" b="1" dirty="0" err="1">
                <a:latin typeface="+mn-lt"/>
                <a:cs typeface="+mn-cs"/>
              </a:rPr>
              <a:t>comunica</a:t>
            </a:r>
            <a:r>
              <a:rPr lang="ro-RO" sz="1200" b="1" dirty="0">
                <a:latin typeface="+mn-lt"/>
                <a:cs typeface="+mn-cs"/>
              </a:rPr>
              <a:t>ț</a:t>
            </a:r>
            <a:r>
              <a:rPr lang="en-US" sz="1200" b="1" dirty="0" err="1">
                <a:latin typeface="+mn-lt"/>
                <a:cs typeface="+mn-cs"/>
              </a:rPr>
              <a:t>iilor</a:t>
            </a:r>
            <a:r>
              <a:rPr lang="en-US" sz="1200" b="1" dirty="0">
                <a:latin typeface="+mn-lt"/>
                <a:cs typeface="+mn-cs"/>
              </a:rPr>
              <a:t> (ICT)</a:t>
            </a:r>
          </a:p>
          <a:p>
            <a:pPr marL="1177161" lvl="3" indent="-158625" fontAlgn="auto">
              <a:spcBef>
                <a:spcPts val="0"/>
              </a:spcBef>
              <a:spcAft>
                <a:spcPts val="0"/>
              </a:spcAft>
              <a:buFont typeface="Arial" pitchFamily="34" charset="0"/>
              <a:buChar char="•"/>
              <a:defRPr/>
            </a:pPr>
            <a:r>
              <a:rPr lang="en-US" sz="1200" b="1" dirty="0" err="1">
                <a:latin typeface="+mn-lt"/>
                <a:cs typeface="+mn-cs"/>
              </a:rPr>
              <a:t>Nanotehnologii</a:t>
            </a:r>
            <a:r>
              <a:rPr lang="en-US" sz="1200" b="1" dirty="0">
                <a:latin typeface="+mn-lt"/>
                <a:cs typeface="+mn-cs"/>
              </a:rPr>
              <a:t>; </a:t>
            </a:r>
            <a:r>
              <a:rPr lang="en-US" sz="1200" b="1" dirty="0" err="1">
                <a:latin typeface="+mn-lt"/>
                <a:cs typeface="+mn-cs"/>
              </a:rPr>
              <a:t>Materiale</a:t>
            </a:r>
            <a:r>
              <a:rPr lang="en-US" sz="1200" b="1" dirty="0">
                <a:latin typeface="+mn-lt"/>
                <a:cs typeface="+mn-cs"/>
              </a:rPr>
              <a:t> </a:t>
            </a:r>
            <a:r>
              <a:rPr lang="en-US" sz="1200" b="1" dirty="0" err="1">
                <a:latin typeface="+mn-lt"/>
                <a:cs typeface="+mn-cs"/>
              </a:rPr>
              <a:t>avansate</a:t>
            </a:r>
            <a:r>
              <a:rPr lang="en-US" sz="1200" b="1" dirty="0">
                <a:latin typeface="+mn-lt"/>
                <a:cs typeface="+mn-cs"/>
              </a:rPr>
              <a:t>; </a:t>
            </a:r>
            <a:r>
              <a:rPr lang="en-US" sz="1200" b="1" dirty="0" err="1">
                <a:latin typeface="+mn-lt"/>
                <a:cs typeface="+mn-cs"/>
              </a:rPr>
              <a:t>Biotehnologii</a:t>
            </a:r>
            <a:r>
              <a:rPr lang="en-US" sz="1200" b="1" dirty="0">
                <a:latin typeface="+mn-lt"/>
                <a:cs typeface="+mn-cs"/>
              </a:rPr>
              <a:t>; </a:t>
            </a:r>
          </a:p>
          <a:p>
            <a:pPr marL="1177161" lvl="3" indent="-158625" fontAlgn="auto">
              <a:spcBef>
                <a:spcPts val="0"/>
              </a:spcBef>
              <a:spcAft>
                <a:spcPts val="0"/>
              </a:spcAft>
              <a:buFont typeface="Arial" pitchFamily="34" charset="0"/>
              <a:buChar char="•"/>
              <a:defRPr/>
            </a:pPr>
            <a:r>
              <a:rPr lang="en-US" sz="1200" b="1" dirty="0">
                <a:latin typeface="+mn-lt"/>
                <a:cs typeface="+mn-cs"/>
              </a:rPr>
              <a:t>Spa</a:t>
            </a:r>
            <a:r>
              <a:rPr lang="ro-RO" sz="1200" b="1" dirty="0">
                <a:latin typeface="+mn-lt"/>
                <a:cs typeface="+mn-cs"/>
              </a:rPr>
              <a:t>ț</a:t>
            </a:r>
            <a:r>
              <a:rPr lang="en-US" sz="1200" b="1" dirty="0" err="1">
                <a:latin typeface="+mn-lt"/>
                <a:cs typeface="+mn-cs"/>
              </a:rPr>
              <a:t>iu</a:t>
            </a:r>
            <a:endParaRPr lang="en-US" sz="1200" b="1" dirty="0">
              <a:latin typeface="+mn-lt"/>
              <a:cs typeface="+mn-cs"/>
            </a:endParaRPr>
          </a:p>
          <a:p>
            <a:pPr marL="553795" lvl="2" indent="247677" fontAlgn="auto">
              <a:spcBef>
                <a:spcPts val="0"/>
              </a:spcBef>
              <a:spcAft>
                <a:spcPts val="0"/>
              </a:spcAft>
              <a:buFont typeface="Arial" pitchFamily="34" charset="0"/>
              <a:buChar char="•"/>
              <a:defRPr/>
            </a:pPr>
            <a:r>
              <a:rPr lang="en-US" sz="1200" b="1" dirty="0" err="1">
                <a:latin typeface="+mn-lt"/>
                <a:cs typeface="+mn-cs"/>
              </a:rPr>
              <a:t>Acesul</a:t>
            </a:r>
            <a:r>
              <a:rPr lang="en-US" sz="1200" b="1" dirty="0">
                <a:latin typeface="+mn-lt"/>
                <a:cs typeface="+mn-cs"/>
              </a:rPr>
              <a:t> la </a:t>
            </a:r>
            <a:r>
              <a:rPr lang="en-US" sz="1200" b="1" dirty="0" err="1">
                <a:latin typeface="+mn-lt"/>
                <a:cs typeface="+mn-cs"/>
              </a:rPr>
              <a:t>finantarea</a:t>
            </a:r>
            <a:r>
              <a:rPr lang="en-US" sz="1200" b="1" dirty="0">
                <a:latin typeface="+mn-lt"/>
                <a:cs typeface="+mn-cs"/>
              </a:rPr>
              <a:t> de </a:t>
            </a:r>
            <a:r>
              <a:rPr lang="en-US" sz="1200" b="1" dirty="0" err="1">
                <a:latin typeface="+mn-lt"/>
                <a:cs typeface="+mn-cs"/>
              </a:rPr>
              <a:t>risc</a:t>
            </a:r>
            <a:endParaRPr lang="en-US" sz="1200" b="1" dirty="0">
              <a:latin typeface="+mn-lt"/>
              <a:cs typeface="+mn-cs"/>
            </a:endParaRPr>
          </a:p>
          <a:p>
            <a:pPr marL="553795" lvl="2" indent="247677" fontAlgn="auto">
              <a:spcBef>
                <a:spcPts val="0"/>
              </a:spcBef>
              <a:spcAft>
                <a:spcPts val="0"/>
              </a:spcAft>
              <a:buFont typeface="Arial" pitchFamily="34" charset="0"/>
              <a:buChar char="•"/>
              <a:defRPr/>
            </a:pPr>
            <a:r>
              <a:rPr lang="en-US" sz="1200" b="1" dirty="0" err="1">
                <a:latin typeface="+mn-lt"/>
                <a:cs typeface="+mn-cs"/>
              </a:rPr>
              <a:t>Inovarea</a:t>
            </a:r>
            <a:r>
              <a:rPr lang="en-US" sz="1200" b="1" dirty="0">
                <a:latin typeface="+mn-lt"/>
                <a:cs typeface="+mn-cs"/>
              </a:rPr>
              <a:t> cu </a:t>
            </a:r>
            <a:r>
              <a:rPr lang="en-US" sz="1200" b="1" dirty="0" err="1">
                <a:latin typeface="+mn-lt"/>
                <a:cs typeface="+mn-cs"/>
              </a:rPr>
              <a:t>ajutorul</a:t>
            </a:r>
            <a:r>
              <a:rPr lang="en-US" sz="1200" b="1" dirty="0">
                <a:latin typeface="+mn-lt"/>
                <a:cs typeface="+mn-cs"/>
              </a:rPr>
              <a:t> IMM-</a:t>
            </a:r>
            <a:r>
              <a:rPr lang="en-US" sz="1200" b="1" dirty="0" err="1">
                <a:latin typeface="+mn-lt"/>
                <a:cs typeface="+mn-cs"/>
              </a:rPr>
              <a:t>urilor</a:t>
            </a:r>
            <a:endParaRPr lang="en-US" sz="1200" b="1" dirty="0">
              <a:latin typeface="+mn-lt"/>
              <a:cs typeface="+mn-cs"/>
            </a:endParaRPr>
          </a:p>
        </p:txBody>
      </p:sp>
      <p:sp>
        <p:nvSpPr>
          <p:cNvPr id="12" name="Rectangle 11"/>
          <p:cNvSpPr/>
          <p:nvPr/>
        </p:nvSpPr>
        <p:spPr bwMode="auto">
          <a:xfrm>
            <a:off x="900113" y="2722563"/>
            <a:ext cx="7369175" cy="2351087"/>
          </a:xfrm>
          <a:prstGeom prst="rect">
            <a:avLst/>
          </a:prstGeom>
          <a:solidFill>
            <a:srgbClr val="92D050">
              <a:alpha val="30000"/>
            </a:srgbClr>
          </a:solidFill>
          <a:ln w="28575">
            <a:solidFill>
              <a:schemeClr val="tx1"/>
            </a:solidFill>
            <a:round/>
            <a:headEnd/>
            <a:tailEnd/>
          </a:ln>
        </p:spPr>
        <p:txBody>
          <a:bodyPr wrap="none" lIns="80147" tIns="40074" rIns="80147" bIns="40074" anchor="ctr"/>
          <a:lstStyle/>
          <a:p>
            <a:pPr marL="0" lvl="1" indent="317249" fontAlgn="auto">
              <a:spcBef>
                <a:spcPts val="0"/>
              </a:spcBef>
              <a:spcAft>
                <a:spcPts val="0"/>
              </a:spcAft>
              <a:defRPr/>
            </a:pPr>
            <a:endParaRPr lang="en-US" dirty="0">
              <a:solidFill>
                <a:schemeClr val="accent4"/>
              </a:solidFill>
              <a:latin typeface="+mn-lt"/>
              <a:cs typeface="+mn-cs"/>
            </a:endParaRPr>
          </a:p>
          <a:p>
            <a:pPr marL="0" lvl="1" indent="317249" fontAlgn="auto">
              <a:spcBef>
                <a:spcPts val="0"/>
              </a:spcBef>
              <a:spcAft>
                <a:spcPts val="0"/>
              </a:spcAft>
              <a:defRPr/>
            </a:pPr>
            <a:endParaRPr lang="en-US" sz="1200" b="1" dirty="0">
              <a:solidFill>
                <a:schemeClr val="accent4"/>
              </a:solidFill>
              <a:latin typeface="+mn-lt"/>
              <a:cs typeface="+mn-cs"/>
            </a:endParaRPr>
          </a:p>
          <a:p>
            <a:pPr marL="0" lvl="1" indent="317249" fontAlgn="auto">
              <a:spcBef>
                <a:spcPts val="0"/>
              </a:spcBef>
              <a:spcAft>
                <a:spcPts val="0"/>
              </a:spcAft>
              <a:defRPr/>
            </a:pPr>
            <a:r>
              <a:rPr lang="en-US" sz="1200" b="1" dirty="0" err="1">
                <a:solidFill>
                  <a:schemeClr val="accent2"/>
                </a:solidFill>
                <a:latin typeface="+mn-lt"/>
                <a:cs typeface="+mn-cs"/>
              </a:rPr>
              <a:t>Provocari</a:t>
            </a:r>
            <a:r>
              <a:rPr lang="en-US" sz="1200" b="1" dirty="0">
                <a:solidFill>
                  <a:schemeClr val="accent2"/>
                </a:solidFill>
                <a:latin typeface="+mn-lt"/>
                <a:cs typeface="+mn-cs"/>
              </a:rPr>
              <a:t> </a:t>
            </a:r>
            <a:r>
              <a:rPr lang="en-US" sz="1200" b="1" dirty="0" err="1">
                <a:solidFill>
                  <a:schemeClr val="accent2"/>
                </a:solidFill>
                <a:latin typeface="+mn-lt"/>
                <a:cs typeface="+mn-cs"/>
              </a:rPr>
              <a:t>societale</a:t>
            </a:r>
            <a:endParaRPr lang="en-US" sz="1200" b="1" dirty="0">
              <a:solidFill>
                <a:schemeClr val="accent2"/>
              </a:solidFill>
              <a:latin typeface="+mn-lt"/>
              <a:cs typeface="+mn-cs"/>
            </a:endParaRPr>
          </a:p>
          <a:p>
            <a:pPr marL="553795" lvl="2" indent="247677" fontAlgn="auto">
              <a:spcBef>
                <a:spcPts val="0"/>
              </a:spcBef>
              <a:spcAft>
                <a:spcPts val="0"/>
              </a:spcAft>
              <a:buFont typeface="Arial" pitchFamily="34" charset="0"/>
              <a:buChar char="•"/>
              <a:defRPr/>
            </a:pPr>
            <a:r>
              <a:rPr lang="en-US" sz="1200" b="1" dirty="0">
                <a:latin typeface="+mn-lt"/>
                <a:cs typeface="+mn-cs"/>
              </a:rPr>
              <a:t>S</a:t>
            </a:r>
            <a:r>
              <a:rPr lang="ro-RO" sz="1200" b="1" dirty="0">
                <a:latin typeface="+mn-lt"/>
                <a:cs typeface="+mn-cs"/>
              </a:rPr>
              <a:t>ă</a:t>
            </a:r>
            <a:r>
              <a:rPr lang="en-US" sz="1200" b="1" dirty="0">
                <a:latin typeface="+mn-lt"/>
                <a:cs typeface="+mn-cs"/>
              </a:rPr>
              <a:t>n</a:t>
            </a:r>
            <a:r>
              <a:rPr lang="ro-RO" sz="1200" b="1" dirty="0">
                <a:latin typeface="+mn-lt"/>
                <a:cs typeface="+mn-cs"/>
              </a:rPr>
              <a:t>ă</a:t>
            </a:r>
            <a:r>
              <a:rPr lang="en-US" sz="1200" b="1" dirty="0" err="1">
                <a:latin typeface="+mn-lt"/>
                <a:cs typeface="+mn-cs"/>
              </a:rPr>
              <a:t>tate</a:t>
            </a:r>
            <a:r>
              <a:rPr lang="en-US" sz="1200" b="1" dirty="0">
                <a:latin typeface="+mn-lt"/>
                <a:cs typeface="+mn-cs"/>
              </a:rPr>
              <a:t>, </a:t>
            </a:r>
            <a:r>
              <a:rPr lang="en-US" sz="1200" b="1" dirty="0" err="1">
                <a:latin typeface="+mn-lt"/>
                <a:cs typeface="+mn-cs"/>
              </a:rPr>
              <a:t>schimb</a:t>
            </a:r>
            <a:r>
              <a:rPr lang="ro-RO" sz="1200" b="1" dirty="0">
                <a:latin typeface="+mn-lt"/>
                <a:cs typeface="+mn-cs"/>
              </a:rPr>
              <a:t>ă</a:t>
            </a:r>
            <a:r>
              <a:rPr lang="en-US" sz="1200" b="1" dirty="0" err="1">
                <a:latin typeface="+mn-lt"/>
                <a:cs typeface="+mn-cs"/>
              </a:rPr>
              <a:t>ri</a:t>
            </a:r>
            <a:r>
              <a:rPr lang="en-US" sz="1200" b="1" dirty="0">
                <a:latin typeface="+mn-lt"/>
                <a:cs typeface="+mn-cs"/>
              </a:rPr>
              <a:t> </a:t>
            </a:r>
            <a:r>
              <a:rPr lang="en-US" sz="1200" b="1" dirty="0" err="1">
                <a:latin typeface="+mn-lt"/>
                <a:cs typeface="+mn-cs"/>
              </a:rPr>
              <a:t>demografice</a:t>
            </a:r>
            <a:r>
              <a:rPr lang="en-US" sz="1200" b="1" dirty="0">
                <a:latin typeface="+mn-lt"/>
                <a:cs typeface="+mn-cs"/>
              </a:rPr>
              <a:t> </a:t>
            </a:r>
            <a:r>
              <a:rPr lang="ro-RO" sz="1200" b="1" dirty="0">
                <a:latin typeface="+mn-lt"/>
                <a:cs typeface="+mn-cs"/>
              </a:rPr>
              <a:t>ș</a:t>
            </a:r>
            <a:r>
              <a:rPr lang="en-US" sz="1200" b="1" dirty="0" err="1">
                <a:latin typeface="+mn-lt"/>
                <a:cs typeface="+mn-cs"/>
              </a:rPr>
              <a:t>i</a:t>
            </a:r>
            <a:r>
              <a:rPr lang="en-US" sz="1200" b="1" dirty="0">
                <a:latin typeface="+mn-lt"/>
                <a:cs typeface="+mn-cs"/>
              </a:rPr>
              <a:t> bun</a:t>
            </a:r>
            <a:r>
              <a:rPr lang="ro-RO" sz="1200" b="1" dirty="0">
                <a:latin typeface="+mn-lt"/>
                <a:cs typeface="+mn-cs"/>
              </a:rPr>
              <a:t>ă</a:t>
            </a:r>
            <a:r>
              <a:rPr lang="en-US" sz="1200" b="1" dirty="0">
                <a:latin typeface="+mn-lt"/>
                <a:cs typeface="+mn-cs"/>
              </a:rPr>
              <a:t>stare</a:t>
            </a:r>
          </a:p>
          <a:p>
            <a:pPr marL="553795" lvl="2" indent="247677" fontAlgn="auto">
              <a:spcBef>
                <a:spcPts val="0"/>
              </a:spcBef>
              <a:spcAft>
                <a:spcPts val="0"/>
              </a:spcAft>
              <a:buFont typeface="Arial" pitchFamily="34" charset="0"/>
              <a:buChar char="•"/>
              <a:defRPr/>
            </a:pPr>
            <a:r>
              <a:rPr lang="en-US" sz="1200" b="1" dirty="0" err="1">
                <a:latin typeface="+mn-lt"/>
                <a:cs typeface="+mn-cs"/>
              </a:rPr>
              <a:t>Securitatea</a:t>
            </a:r>
            <a:r>
              <a:rPr lang="en-US" sz="1200" b="1" dirty="0">
                <a:latin typeface="+mn-lt"/>
                <a:cs typeface="+mn-cs"/>
              </a:rPr>
              <a:t> </a:t>
            </a:r>
            <a:r>
              <a:rPr lang="en-US" sz="1200" b="1" dirty="0" err="1">
                <a:latin typeface="+mn-lt"/>
                <a:cs typeface="+mn-cs"/>
              </a:rPr>
              <a:t>alimentar</a:t>
            </a:r>
            <a:r>
              <a:rPr lang="ro-RO" sz="1200" b="1" dirty="0">
                <a:latin typeface="+mn-lt"/>
                <a:cs typeface="+mn-cs"/>
              </a:rPr>
              <a:t>ă</a:t>
            </a:r>
            <a:r>
              <a:rPr lang="en-US" sz="1200" b="1" dirty="0">
                <a:latin typeface="+mn-lt"/>
                <a:cs typeface="+mn-cs"/>
              </a:rPr>
              <a:t>, </a:t>
            </a:r>
            <a:r>
              <a:rPr lang="en-US" sz="1200" b="1" dirty="0" err="1">
                <a:latin typeface="+mn-lt"/>
                <a:cs typeface="+mn-cs"/>
              </a:rPr>
              <a:t>agricultura</a:t>
            </a:r>
            <a:r>
              <a:rPr lang="en-US" sz="1200" b="1" dirty="0">
                <a:latin typeface="+mn-lt"/>
                <a:cs typeface="+mn-cs"/>
              </a:rPr>
              <a:t> </a:t>
            </a:r>
            <a:r>
              <a:rPr lang="en-US" sz="1200" b="1" dirty="0" err="1">
                <a:latin typeface="+mn-lt"/>
                <a:cs typeface="+mn-cs"/>
              </a:rPr>
              <a:t>durabil</a:t>
            </a:r>
            <a:r>
              <a:rPr lang="ro-RO" sz="1200" b="1" dirty="0">
                <a:latin typeface="+mn-lt"/>
                <a:cs typeface="+mn-cs"/>
              </a:rPr>
              <a:t>ă</a:t>
            </a:r>
            <a:r>
              <a:rPr lang="en-US" sz="1200" b="1" dirty="0">
                <a:latin typeface="+mn-lt"/>
                <a:cs typeface="+mn-cs"/>
              </a:rPr>
              <a:t>, </a:t>
            </a:r>
            <a:r>
              <a:rPr lang="en-US" sz="1200" b="1" dirty="0" err="1">
                <a:latin typeface="+mn-lt"/>
                <a:cs typeface="+mn-cs"/>
              </a:rPr>
              <a:t>cercetare</a:t>
            </a:r>
            <a:r>
              <a:rPr lang="en-US" sz="1200" b="1" dirty="0">
                <a:latin typeface="+mn-lt"/>
                <a:cs typeface="+mn-cs"/>
              </a:rPr>
              <a:t> </a:t>
            </a:r>
            <a:r>
              <a:rPr lang="en-US" sz="1200" b="1" dirty="0" err="1">
                <a:latin typeface="+mn-lt"/>
                <a:cs typeface="+mn-cs"/>
              </a:rPr>
              <a:t>marin</a:t>
            </a:r>
            <a:r>
              <a:rPr lang="ro-RO" sz="1200" b="1" dirty="0">
                <a:latin typeface="+mn-lt"/>
                <a:cs typeface="+mn-cs"/>
              </a:rPr>
              <a:t>ă</a:t>
            </a:r>
            <a:r>
              <a:rPr lang="en-US" sz="1200" b="1" dirty="0">
                <a:latin typeface="+mn-lt"/>
                <a:cs typeface="+mn-cs"/>
              </a:rPr>
              <a:t> </a:t>
            </a:r>
            <a:r>
              <a:rPr lang="ro-RO" sz="1200" b="1" dirty="0">
                <a:latin typeface="+mn-lt"/>
                <a:cs typeface="+mn-cs"/>
              </a:rPr>
              <a:t>ș</a:t>
            </a:r>
            <a:r>
              <a:rPr lang="en-US" sz="1200" b="1" dirty="0" err="1">
                <a:latin typeface="+mn-lt"/>
                <a:cs typeface="+mn-cs"/>
              </a:rPr>
              <a:t>i</a:t>
            </a:r>
            <a:r>
              <a:rPr lang="en-US" sz="1200" b="1" dirty="0">
                <a:latin typeface="+mn-lt"/>
                <a:cs typeface="+mn-cs"/>
              </a:rPr>
              <a:t> </a:t>
            </a:r>
            <a:r>
              <a:rPr lang="en-US" sz="1200" b="1" dirty="0" err="1">
                <a:latin typeface="+mn-lt"/>
                <a:cs typeface="+mn-cs"/>
              </a:rPr>
              <a:t>maritim</a:t>
            </a:r>
            <a:r>
              <a:rPr lang="ro-RO" sz="1200" b="1" dirty="0">
                <a:latin typeface="+mn-lt"/>
                <a:cs typeface="+mn-cs"/>
              </a:rPr>
              <a:t>ă</a:t>
            </a:r>
            <a:endParaRPr lang="en-US" sz="1200" b="1" dirty="0">
              <a:latin typeface="+mn-lt"/>
              <a:cs typeface="+mn-cs"/>
            </a:endParaRPr>
          </a:p>
          <a:p>
            <a:pPr marL="553795" lvl="2" indent="247677" fontAlgn="auto">
              <a:spcBef>
                <a:spcPts val="0"/>
              </a:spcBef>
              <a:spcAft>
                <a:spcPts val="0"/>
              </a:spcAft>
              <a:buFont typeface="Arial" pitchFamily="34" charset="0"/>
              <a:buChar char="•"/>
              <a:defRPr/>
            </a:pPr>
            <a:r>
              <a:rPr lang="ro-RO" sz="1200" b="1" dirty="0">
                <a:latin typeface="+mn-lt"/>
                <a:cs typeface="+mn-cs"/>
              </a:rPr>
              <a:t>ș</a:t>
            </a:r>
            <a:r>
              <a:rPr lang="en-US" sz="1200" b="1" dirty="0" err="1">
                <a:latin typeface="+mn-lt"/>
                <a:cs typeface="+mn-cs"/>
              </a:rPr>
              <a:t>i</a:t>
            </a:r>
            <a:r>
              <a:rPr lang="en-US" sz="1200" b="1" dirty="0">
                <a:latin typeface="+mn-lt"/>
                <a:cs typeface="+mn-cs"/>
              </a:rPr>
              <a:t> </a:t>
            </a:r>
            <a:r>
              <a:rPr lang="en-US" sz="1200" b="1" dirty="0" err="1">
                <a:latin typeface="+mn-lt"/>
                <a:cs typeface="+mn-cs"/>
              </a:rPr>
              <a:t>bioeconomie</a:t>
            </a:r>
            <a:endParaRPr lang="en-US" sz="1200" b="1" dirty="0">
              <a:latin typeface="+mn-lt"/>
              <a:cs typeface="+mn-cs"/>
            </a:endParaRPr>
          </a:p>
          <a:p>
            <a:pPr marL="553795" lvl="2" indent="247677" fontAlgn="auto">
              <a:spcBef>
                <a:spcPts val="0"/>
              </a:spcBef>
              <a:spcAft>
                <a:spcPts val="0"/>
              </a:spcAft>
              <a:buFont typeface="Arial" pitchFamily="34" charset="0"/>
              <a:buChar char="•"/>
              <a:defRPr/>
            </a:pPr>
            <a:r>
              <a:rPr lang="en-US" sz="1200" b="1" dirty="0" err="1">
                <a:latin typeface="+mn-lt"/>
                <a:cs typeface="+mn-cs"/>
              </a:rPr>
              <a:t>Surse</a:t>
            </a:r>
            <a:r>
              <a:rPr lang="en-US" sz="1200" b="1" dirty="0">
                <a:latin typeface="+mn-lt"/>
                <a:cs typeface="+mn-cs"/>
              </a:rPr>
              <a:t> de </a:t>
            </a:r>
            <a:r>
              <a:rPr lang="en-US" sz="1200" b="1" dirty="0" err="1">
                <a:latin typeface="+mn-lt"/>
                <a:cs typeface="+mn-cs"/>
              </a:rPr>
              <a:t>energie</a:t>
            </a:r>
            <a:r>
              <a:rPr lang="en-US" sz="1200" b="1" dirty="0">
                <a:latin typeface="+mn-lt"/>
                <a:cs typeface="+mn-cs"/>
              </a:rPr>
              <a:t> </a:t>
            </a:r>
            <a:r>
              <a:rPr lang="en-US" sz="1200" b="1" dirty="0" err="1">
                <a:latin typeface="+mn-lt"/>
                <a:cs typeface="+mn-cs"/>
              </a:rPr>
              <a:t>sigure</a:t>
            </a:r>
            <a:r>
              <a:rPr lang="en-US" sz="1200" b="1" dirty="0">
                <a:latin typeface="+mn-lt"/>
                <a:cs typeface="+mn-cs"/>
              </a:rPr>
              <a:t>, </a:t>
            </a:r>
            <a:r>
              <a:rPr lang="en-US" sz="1200" b="1" dirty="0" err="1">
                <a:latin typeface="+mn-lt"/>
                <a:cs typeface="+mn-cs"/>
              </a:rPr>
              <a:t>ecologice</a:t>
            </a:r>
            <a:r>
              <a:rPr lang="en-US" sz="1200" b="1" dirty="0">
                <a:latin typeface="+mn-lt"/>
                <a:cs typeface="+mn-cs"/>
              </a:rPr>
              <a:t> </a:t>
            </a:r>
            <a:r>
              <a:rPr lang="ro-RO" sz="1200" b="1" dirty="0">
                <a:latin typeface="+mn-lt"/>
                <a:cs typeface="+mn-cs"/>
              </a:rPr>
              <a:t>ș</a:t>
            </a:r>
            <a:r>
              <a:rPr lang="en-US" sz="1200" b="1" dirty="0" err="1">
                <a:latin typeface="+mn-lt"/>
                <a:cs typeface="+mn-cs"/>
              </a:rPr>
              <a:t>i</a:t>
            </a:r>
            <a:r>
              <a:rPr lang="en-US" sz="1200" b="1" dirty="0">
                <a:latin typeface="+mn-lt"/>
                <a:cs typeface="+mn-cs"/>
              </a:rPr>
              <a:t> </a:t>
            </a:r>
            <a:r>
              <a:rPr lang="en-US" sz="1200" b="1" dirty="0" err="1">
                <a:latin typeface="+mn-lt"/>
                <a:cs typeface="+mn-cs"/>
              </a:rPr>
              <a:t>eficiente</a:t>
            </a:r>
            <a:endParaRPr lang="en-US" sz="1200" b="1" dirty="0">
              <a:latin typeface="+mn-lt"/>
              <a:cs typeface="+mn-cs"/>
            </a:endParaRPr>
          </a:p>
          <a:p>
            <a:pPr marL="553795" lvl="2" indent="247677" fontAlgn="auto">
              <a:spcBef>
                <a:spcPts val="0"/>
              </a:spcBef>
              <a:spcAft>
                <a:spcPts val="0"/>
              </a:spcAft>
              <a:buFont typeface="Arial" pitchFamily="34" charset="0"/>
              <a:buChar char="•"/>
              <a:defRPr/>
            </a:pPr>
            <a:r>
              <a:rPr lang="en-US" sz="1200" b="1" dirty="0">
                <a:latin typeface="+mn-lt"/>
                <a:cs typeface="+mn-cs"/>
              </a:rPr>
              <a:t>Transport </a:t>
            </a:r>
            <a:r>
              <a:rPr lang="en-US" sz="1200" b="1" dirty="0" err="1">
                <a:latin typeface="+mn-lt"/>
                <a:cs typeface="+mn-cs"/>
              </a:rPr>
              <a:t>inteligent</a:t>
            </a:r>
            <a:r>
              <a:rPr lang="en-US" sz="1200" b="1" dirty="0">
                <a:latin typeface="+mn-lt"/>
                <a:cs typeface="+mn-cs"/>
              </a:rPr>
              <a:t>, ecologic </a:t>
            </a:r>
            <a:r>
              <a:rPr lang="ro-RO" sz="1200" b="1" dirty="0">
                <a:latin typeface="+mn-lt"/>
                <a:cs typeface="+mn-cs"/>
              </a:rPr>
              <a:t>ș</a:t>
            </a:r>
            <a:r>
              <a:rPr lang="en-US" sz="1200" b="1" dirty="0" err="1">
                <a:latin typeface="+mn-lt"/>
                <a:cs typeface="+mn-cs"/>
              </a:rPr>
              <a:t>i</a:t>
            </a:r>
            <a:r>
              <a:rPr lang="en-US" sz="1200" b="1" dirty="0">
                <a:latin typeface="+mn-lt"/>
                <a:cs typeface="+mn-cs"/>
              </a:rPr>
              <a:t> </a:t>
            </a:r>
            <a:r>
              <a:rPr lang="en-US" sz="1200" b="1" dirty="0" err="1">
                <a:latin typeface="+mn-lt"/>
                <a:cs typeface="+mn-cs"/>
              </a:rPr>
              <a:t>integrat</a:t>
            </a:r>
            <a:endParaRPr lang="en-US" sz="1200" b="1" dirty="0">
              <a:latin typeface="+mn-lt"/>
              <a:cs typeface="+mn-cs"/>
            </a:endParaRPr>
          </a:p>
          <a:p>
            <a:pPr marL="553795" lvl="2" indent="247677" fontAlgn="auto">
              <a:spcBef>
                <a:spcPts val="0"/>
              </a:spcBef>
              <a:spcAft>
                <a:spcPts val="0"/>
              </a:spcAft>
              <a:buFont typeface="Arial" pitchFamily="34" charset="0"/>
              <a:buChar char="•"/>
              <a:defRPr/>
            </a:pPr>
            <a:r>
              <a:rPr lang="en-US" sz="1200" b="1" dirty="0" err="1">
                <a:latin typeface="+mn-lt"/>
                <a:cs typeface="+mn-cs"/>
              </a:rPr>
              <a:t>Combaterea</a:t>
            </a:r>
            <a:r>
              <a:rPr lang="en-US" sz="1200" b="1" dirty="0">
                <a:latin typeface="+mn-lt"/>
                <a:cs typeface="+mn-cs"/>
              </a:rPr>
              <a:t> </a:t>
            </a:r>
            <a:r>
              <a:rPr lang="en-US" sz="1200" b="1" dirty="0" err="1">
                <a:latin typeface="+mn-lt"/>
                <a:cs typeface="+mn-cs"/>
              </a:rPr>
              <a:t>schimb</a:t>
            </a:r>
            <a:r>
              <a:rPr lang="ro-RO" sz="1200" b="1" dirty="0">
                <a:latin typeface="+mn-lt"/>
                <a:cs typeface="+mn-cs"/>
              </a:rPr>
              <a:t>ă</a:t>
            </a:r>
            <a:r>
              <a:rPr lang="en-US" sz="1200" b="1" dirty="0" err="1">
                <a:latin typeface="+mn-lt"/>
                <a:cs typeface="+mn-cs"/>
              </a:rPr>
              <a:t>rilor</a:t>
            </a:r>
            <a:r>
              <a:rPr lang="en-US" sz="1200" b="1" dirty="0">
                <a:latin typeface="+mn-lt"/>
                <a:cs typeface="+mn-cs"/>
              </a:rPr>
              <a:t> </a:t>
            </a:r>
            <a:r>
              <a:rPr lang="en-US" sz="1200" b="1" dirty="0" err="1">
                <a:latin typeface="+mn-lt"/>
                <a:cs typeface="+mn-cs"/>
              </a:rPr>
              <a:t>climatice</a:t>
            </a:r>
            <a:r>
              <a:rPr lang="en-US" sz="1200" b="1" dirty="0">
                <a:latin typeface="+mn-lt"/>
                <a:cs typeface="+mn-cs"/>
              </a:rPr>
              <a:t>, </a:t>
            </a:r>
            <a:r>
              <a:rPr lang="en-US" sz="1200" b="1" dirty="0" err="1">
                <a:latin typeface="+mn-lt"/>
                <a:cs typeface="+mn-cs"/>
              </a:rPr>
              <a:t>utilizarea</a:t>
            </a:r>
            <a:r>
              <a:rPr lang="en-US" sz="1200" b="1" dirty="0">
                <a:latin typeface="+mn-lt"/>
                <a:cs typeface="+mn-cs"/>
              </a:rPr>
              <a:t> </a:t>
            </a:r>
            <a:r>
              <a:rPr lang="en-US" sz="1200" b="1" dirty="0" err="1">
                <a:latin typeface="+mn-lt"/>
                <a:cs typeface="+mn-cs"/>
              </a:rPr>
              <a:t>eficient</a:t>
            </a:r>
            <a:r>
              <a:rPr lang="ro-RO" sz="1200" b="1" dirty="0">
                <a:latin typeface="+mn-lt"/>
                <a:cs typeface="+mn-cs"/>
              </a:rPr>
              <a:t>ă</a:t>
            </a:r>
            <a:r>
              <a:rPr lang="en-US" sz="1200" b="1" dirty="0">
                <a:latin typeface="+mn-lt"/>
                <a:cs typeface="+mn-cs"/>
              </a:rPr>
              <a:t> a </a:t>
            </a:r>
            <a:r>
              <a:rPr lang="en-US" sz="1200" b="1" dirty="0" err="1">
                <a:latin typeface="+mn-lt"/>
                <a:cs typeface="+mn-cs"/>
              </a:rPr>
              <a:t>resurselor</a:t>
            </a:r>
            <a:r>
              <a:rPr lang="en-US" sz="1200" b="1" dirty="0">
                <a:latin typeface="+mn-lt"/>
                <a:cs typeface="+mn-cs"/>
              </a:rPr>
              <a:t> </a:t>
            </a:r>
            <a:r>
              <a:rPr lang="ro-RO" sz="1200" b="1" dirty="0">
                <a:latin typeface="+mn-lt"/>
                <a:cs typeface="+mn-cs"/>
              </a:rPr>
              <a:t>ș</a:t>
            </a:r>
            <a:r>
              <a:rPr lang="en-US" sz="1200" b="1" dirty="0" err="1">
                <a:latin typeface="+mn-lt"/>
                <a:cs typeface="+mn-cs"/>
              </a:rPr>
              <a:t>i</a:t>
            </a:r>
            <a:r>
              <a:rPr lang="en-US" sz="1200" b="1" dirty="0">
                <a:latin typeface="+mn-lt"/>
                <a:cs typeface="+mn-cs"/>
              </a:rPr>
              <a:t> a </a:t>
            </a:r>
            <a:r>
              <a:rPr lang="en-US" sz="1200" b="1" dirty="0" err="1">
                <a:latin typeface="+mn-lt"/>
                <a:cs typeface="+mn-cs"/>
              </a:rPr>
              <a:t>materiilor</a:t>
            </a:r>
            <a:r>
              <a:rPr lang="en-US" sz="1200" b="1" dirty="0">
                <a:latin typeface="+mn-lt"/>
                <a:cs typeface="+mn-cs"/>
              </a:rPr>
              <a:t> prime</a:t>
            </a:r>
          </a:p>
          <a:p>
            <a:pPr marL="553795" lvl="2" indent="247677" fontAlgn="auto">
              <a:spcBef>
                <a:spcPts val="0"/>
              </a:spcBef>
              <a:spcAft>
                <a:spcPts val="0"/>
              </a:spcAft>
              <a:buFont typeface="Arial" pitchFamily="34" charset="0"/>
              <a:buChar char="•"/>
              <a:defRPr/>
            </a:pPr>
            <a:r>
              <a:rPr lang="en-US" sz="1200" b="1" dirty="0" err="1">
                <a:latin typeface="+mn-lt"/>
                <a:cs typeface="+mn-cs"/>
              </a:rPr>
              <a:t>Societ</a:t>
            </a:r>
            <a:r>
              <a:rPr lang="ro-RO" sz="1200" b="1" dirty="0">
                <a:latin typeface="+mn-lt"/>
                <a:cs typeface="+mn-cs"/>
              </a:rPr>
              <a:t>ăț</a:t>
            </a:r>
            <a:r>
              <a:rPr lang="en-US" sz="1200" b="1" dirty="0" err="1">
                <a:latin typeface="+mn-lt"/>
                <a:cs typeface="+mn-cs"/>
              </a:rPr>
              <a:t>i</a:t>
            </a:r>
            <a:r>
              <a:rPr lang="en-US" sz="1200" b="1" dirty="0">
                <a:latin typeface="+mn-lt"/>
                <a:cs typeface="+mn-cs"/>
              </a:rPr>
              <a:t> </a:t>
            </a:r>
            <a:r>
              <a:rPr lang="en-US" sz="1200" b="1" dirty="0" err="1">
                <a:latin typeface="+mn-lt"/>
                <a:cs typeface="+mn-cs"/>
              </a:rPr>
              <a:t>favorabile</a:t>
            </a:r>
            <a:r>
              <a:rPr lang="en-US" sz="1200" b="1" dirty="0">
                <a:latin typeface="+mn-lt"/>
                <a:cs typeface="+mn-cs"/>
              </a:rPr>
              <a:t> </a:t>
            </a:r>
            <a:r>
              <a:rPr lang="en-US" sz="1200" b="1" dirty="0" err="1">
                <a:latin typeface="+mn-lt"/>
                <a:cs typeface="+mn-cs"/>
              </a:rPr>
              <a:t>incluziunii</a:t>
            </a:r>
            <a:r>
              <a:rPr lang="en-US" sz="1200" b="1" dirty="0">
                <a:latin typeface="+mn-lt"/>
                <a:cs typeface="+mn-cs"/>
              </a:rPr>
              <a:t>, </a:t>
            </a:r>
            <a:r>
              <a:rPr lang="en-US" sz="1200" b="1" dirty="0" err="1">
                <a:latin typeface="+mn-lt"/>
                <a:cs typeface="+mn-cs"/>
              </a:rPr>
              <a:t>inovatoare</a:t>
            </a:r>
            <a:r>
              <a:rPr lang="en-US" sz="1200" b="1" dirty="0">
                <a:latin typeface="+mn-lt"/>
                <a:cs typeface="+mn-cs"/>
              </a:rPr>
              <a:t> </a:t>
            </a:r>
            <a:r>
              <a:rPr lang="ro-RO" sz="1200" b="1" dirty="0">
                <a:latin typeface="+mn-lt"/>
                <a:cs typeface="+mn-cs"/>
              </a:rPr>
              <a:t>ș</a:t>
            </a:r>
            <a:r>
              <a:rPr lang="en-US" sz="1200" b="1" dirty="0" err="1">
                <a:latin typeface="+mn-lt"/>
                <a:cs typeface="+mn-cs"/>
              </a:rPr>
              <a:t>i</a:t>
            </a:r>
            <a:r>
              <a:rPr lang="en-US" sz="1200" b="1" dirty="0">
                <a:latin typeface="+mn-lt"/>
                <a:cs typeface="+mn-cs"/>
              </a:rPr>
              <a:t> reflex</a:t>
            </a:r>
            <a:r>
              <a:rPr lang="ro-RO" sz="1200" b="1" dirty="0">
                <a:latin typeface="+mn-lt"/>
                <a:cs typeface="+mn-cs"/>
              </a:rPr>
              <a:t>i</a:t>
            </a:r>
            <a:r>
              <a:rPr lang="en-US" sz="1200" b="1" dirty="0" err="1">
                <a:latin typeface="+mn-lt"/>
                <a:cs typeface="+mn-cs"/>
              </a:rPr>
              <a:t>ve</a:t>
            </a:r>
            <a:endParaRPr lang="en-US" sz="1200" b="1" dirty="0">
              <a:latin typeface="+mn-lt"/>
              <a:cs typeface="+mn-cs"/>
            </a:endParaRPr>
          </a:p>
          <a:p>
            <a:pPr marL="553795" lvl="2" indent="247677" fontAlgn="auto">
              <a:spcBef>
                <a:spcPts val="0"/>
              </a:spcBef>
              <a:spcAft>
                <a:spcPts val="0"/>
              </a:spcAft>
              <a:buFont typeface="Arial" pitchFamily="34" charset="0"/>
              <a:buChar char="•"/>
              <a:defRPr/>
            </a:pPr>
            <a:r>
              <a:rPr lang="en-US" sz="1200" b="1" dirty="0" err="1">
                <a:latin typeface="+mn-lt"/>
                <a:cs typeface="+mn-cs"/>
              </a:rPr>
              <a:t>Societati</a:t>
            </a:r>
            <a:r>
              <a:rPr lang="en-US" sz="1200" b="1" dirty="0">
                <a:latin typeface="+mn-lt"/>
                <a:cs typeface="+mn-cs"/>
              </a:rPr>
              <a:t> </a:t>
            </a:r>
            <a:r>
              <a:rPr lang="en-US" sz="1200" b="1" dirty="0" err="1">
                <a:latin typeface="+mn-lt"/>
                <a:cs typeface="+mn-cs"/>
              </a:rPr>
              <a:t>sigure</a:t>
            </a:r>
            <a:r>
              <a:rPr lang="en-US" sz="1200" b="1" dirty="0">
                <a:latin typeface="+mn-lt"/>
                <a:cs typeface="+mn-cs"/>
              </a:rPr>
              <a:t>- </a:t>
            </a:r>
            <a:r>
              <a:rPr lang="en-US" sz="1200" b="1" dirty="0" err="1">
                <a:latin typeface="+mn-lt"/>
                <a:cs typeface="+mn-cs"/>
              </a:rPr>
              <a:t>protejarea</a:t>
            </a:r>
            <a:r>
              <a:rPr lang="en-US" sz="1200" b="1" dirty="0">
                <a:latin typeface="+mn-lt"/>
                <a:cs typeface="+mn-cs"/>
              </a:rPr>
              <a:t> </a:t>
            </a:r>
            <a:r>
              <a:rPr lang="en-US" sz="1200" b="1" dirty="0" err="1">
                <a:latin typeface="+mn-lt"/>
                <a:cs typeface="+mn-cs"/>
              </a:rPr>
              <a:t>libert</a:t>
            </a:r>
            <a:r>
              <a:rPr lang="ro-RO" sz="1200" b="1" dirty="0">
                <a:latin typeface="+mn-lt"/>
                <a:cs typeface="+mn-cs"/>
              </a:rPr>
              <a:t>ăț</a:t>
            </a:r>
            <a:r>
              <a:rPr lang="en-US" sz="1200" b="1" dirty="0">
                <a:latin typeface="+mn-lt"/>
                <a:cs typeface="+mn-cs"/>
              </a:rPr>
              <a:t>ii </a:t>
            </a:r>
            <a:r>
              <a:rPr lang="ro-RO" sz="1200" b="1" dirty="0">
                <a:latin typeface="+mn-lt"/>
                <a:cs typeface="+mn-cs"/>
              </a:rPr>
              <a:t>ș</a:t>
            </a:r>
            <a:r>
              <a:rPr lang="en-US" sz="1200" b="1" dirty="0" err="1">
                <a:latin typeface="+mn-lt"/>
                <a:cs typeface="+mn-cs"/>
              </a:rPr>
              <a:t>i</a:t>
            </a:r>
            <a:r>
              <a:rPr lang="en-US" sz="1200" b="1" dirty="0">
                <a:latin typeface="+mn-lt"/>
                <a:cs typeface="+mn-cs"/>
              </a:rPr>
              <a:t> </a:t>
            </a:r>
            <a:r>
              <a:rPr lang="en-US" sz="1200" b="1" dirty="0" err="1">
                <a:latin typeface="+mn-lt"/>
                <a:cs typeface="+mn-cs"/>
              </a:rPr>
              <a:t>securit</a:t>
            </a:r>
            <a:r>
              <a:rPr lang="ro-RO" sz="1200" b="1" dirty="0">
                <a:latin typeface="+mn-lt"/>
                <a:cs typeface="+mn-cs"/>
              </a:rPr>
              <a:t>ăț</a:t>
            </a:r>
            <a:r>
              <a:rPr lang="en-US" sz="1200" b="1" dirty="0">
                <a:latin typeface="+mn-lt"/>
                <a:cs typeface="+mn-cs"/>
              </a:rPr>
              <a:t>ii </a:t>
            </a:r>
            <a:r>
              <a:rPr lang="en-US" sz="1200" b="1" dirty="0" err="1">
                <a:latin typeface="+mn-lt"/>
                <a:cs typeface="+mn-cs"/>
              </a:rPr>
              <a:t>Europei</a:t>
            </a:r>
            <a:r>
              <a:rPr lang="en-US" sz="1200" b="1" dirty="0">
                <a:latin typeface="+mn-lt"/>
                <a:cs typeface="+mn-cs"/>
              </a:rPr>
              <a:t> </a:t>
            </a:r>
            <a:r>
              <a:rPr lang="ro-RO" sz="1200" b="1" dirty="0">
                <a:latin typeface="+mn-lt"/>
                <a:cs typeface="+mn-cs"/>
              </a:rPr>
              <a:t>ș</a:t>
            </a:r>
            <a:r>
              <a:rPr lang="en-US" sz="1200" b="1" dirty="0" err="1">
                <a:latin typeface="+mn-lt"/>
                <a:cs typeface="+mn-cs"/>
              </a:rPr>
              <a:t>i</a:t>
            </a:r>
            <a:r>
              <a:rPr lang="en-US" sz="1200" b="1" dirty="0">
                <a:latin typeface="+mn-lt"/>
                <a:cs typeface="+mn-cs"/>
              </a:rPr>
              <a:t> </a:t>
            </a:r>
            <a:r>
              <a:rPr lang="en-US" sz="1200" b="1" dirty="0" err="1">
                <a:latin typeface="+mn-lt"/>
                <a:cs typeface="+mn-cs"/>
              </a:rPr>
              <a:t>cet</a:t>
            </a:r>
            <a:r>
              <a:rPr lang="ro-RO" sz="1200" b="1" dirty="0">
                <a:latin typeface="+mn-lt"/>
                <a:cs typeface="+mn-cs"/>
              </a:rPr>
              <a:t>ăț</a:t>
            </a:r>
            <a:r>
              <a:rPr lang="en-US" sz="1200" b="1" dirty="0" err="1">
                <a:latin typeface="+mn-lt"/>
                <a:cs typeface="+mn-cs"/>
              </a:rPr>
              <a:t>enilor</a:t>
            </a:r>
            <a:r>
              <a:rPr lang="en-US" sz="1200" b="1" dirty="0">
                <a:latin typeface="+mn-lt"/>
                <a:cs typeface="+mn-cs"/>
              </a:rPr>
              <a:t> s</a:t>
            </a:r>
            <a:r>
              <a:rPr lang="ro-RO" sz="1200" b="1" dirty="0">
                <a:latin typeface="+mn-lt"/>
                <a:cs typeface="+mn-cs"/>
              </a:rPr>
              <a:t>ă</a:t>
            </a:r>
            <a:r>
              <a:rPr lang="en-US" sz="1200" b="1" dirty="0" err="1">
                <a:latin typeface="+mn-lt"/>
                <a:cs typeface="+mn-cs"/>
              </a:rPr>
              <a:t>i</a:t>
            </a:r>
            <a:endParaRPr lang="en-US" sz="1200" b="1" dirty="0">
              <a:latin typeface="+mn-lt"/>
              <a:cs typeface="+mn-cs"/>
            </a:endParaRPr>
          </a:p>
          <a:p>
            <a:pPr marL="553795" lvl="2" fontAlgn="auto">
              <a:spcBef>
                <a:spcPts val="0"/>
              </a:spcBef>
              <a:spcAft>
                <a:spcPts val="0"/>
              </a:spcAft>
              <a:defRPr/>
            </a:pPr>
            <a:r>
              <a:rPr lang="en-US" sz="1200" b="1" dirty="0" err="1">
                <a:solidFill>
                  <a:schemeClr val="accent2"/>
                </a:solidFill>
                <a:latin typeface="+mn-lt"/>
                <a:cs typeface="+mn-cs"/>
              </a:rPr>
              <a:t>Alte</a:t>
            </a:r>
            <a:r>
              <a:rPr lang="en-US" sz="1200" b="1" dirty="0">
                <a:solidFill>
                  <a:schemeClr val="accent2"/>
                </a:solidFill>
                <a:latin typeface="+mn-lt"/>
                <a:cs typeface="+mn-cs"/>
              </a:rPr>
              <a:t> </a:t>
            </a:r>
            <a:r>
              <a:rPr lang="en-US" sz="1200" b="1" dirty="0" err="1">
                <a:solidFill>
                  <a:schemeClr val="accent2"/>
                </a:solidFill>
                <a:latin typeface="+mn-lt"/>
                <a:cs typeface="+mn-cs"/>
              </a:rPr>
              <a:t>activit</a:t>
            </a:r>
            <a:r>
              <a:rPr lang="ro-RO" sz="1200" b="1" dirty="0">
                <a:solidFill>
                  <a:schemeClr val="accent2"/>
                </a:solidFill>
                <a:latin typeface="+mn-lt"/>
                <a:cs typeface="+mn-cs"/>
              </a:rPr>
              <a:t>ăț</a:t>
            </a:r>
            <a:r>
              <a:rPr lang="en-US" sz="1200" b="1" dirty="0" err="1">
                <a:solidFill>
                  <a:schemeClr val="accent2"/>
                </a:solidFill>
                <a:latin typeface="+mn-lt"/>
                <a:cs typeface="+mn-cs"/>
              </a:rPr>
              <a:t>i</a:t>
            </a:r>
            <a:r>
              <a:rPr lang="en-US" sz="1200" b="1" dirty="0">
                <a:solidFill>
                  <a:schemeClr val="accent2"/>
                </a:solidFill>
                <a:latin typeface="+mn-lt"/>
                <a:cs typeface="+mn-cs"/>
              </a:rPr>
              <a:t> </a:t>
            </a:r>
          </a:p>
          <a:p>
            <a:pPr marL="725245" lvl="2" indent="-171450" fontAlgn="auto">
              <a:spcBef>
                <a:spcPts val="0"/>
              </a:spcBef>
              <a:spcAft>
                <a:spcPts val="0"/>
              </a:spcAft>
              <a:buFont typeface="Arial" panose="020B0604020202020204" pitchFamily="34" charset="0"/>
              <a:buChar char="•"/>
              <a:defRPr/>
            </a:pPr>
            <a:r>
              <a:rPr lang="en-US" sz="1200" b="1" dirty="0">
                <a:solidFill>
                  <a:srgbClr val="C00000"/>
                </a:solidFill>
                <a:latin typeface="+mn-lt"/>
                <a:cs typeface="+mn-cs"/>
              </a:rPr>
              <a:t>R</a:t>
            </a:r>
            <a:r>
              <a:rPr lang="ro-RO" sz="1200" b="1" dirty="0">
                <a:solidFill>
                  <a:srgbClr val="C00000"/>
                </a:solidFill>
                <a:latin typeface="+mn-lt"/>
                <a:cs typeface="+mn-cs"/>
              </a:rPr>
              <a:t>ă</a:t>
            </a:r>
            <a:r>
              <a:rPr lang="en-US" sz="1200" b="1" dirty="0" err="1">
                <a:solidFill>
                  <a:srgbClr val="C00000"/>
                </a:solidFill>
                <a:latin typeface="+mn-lt"/>
                <a:cs typeface="+mn-cs"/>
              </a:rPr>
              <a:t>sp</a:t>
            </a:r>
            <a:r>
              <a:rPr lang="ro-RO" sz="1200" b="1" dirty="0">
                <a:solidFill>
                  <a:srgbClr val="C00000"/>
                </a:solidFill>
                <a:latin typeface="+mn-lt"/>
                <a:cs typeface="+mn-cs"/>
              </a:rPr>
              <a:t>â</a:t>
            </a:r>
            <a:r>
              <a:rPr lang="en-US" sz="1200" b="1" dirty="0" err="1">
                <a:solidFill>
                  <a:srgbClr val="C00000"/>
                </a:solidFill>
                <a:latin typeface="+mn-lt"/>
                <a:cs typeface="+mn-cs"/>
              </a:rPr>
              <a:t>ndirea</a:t>
            </a:r>
            <a:r>
              <a:rPr lang="en-US" sz="1200" b="1" dirty="0">
                <a:solidFill>
                  <a:srgbClr val="C00000"/>
                </a:solidFill>
                <a:latin typeface="+mn-lt"/>
                <a:cs typeface="+mn-cs"/>
              </a:rPr>
              <a:t> </a:t>
            </a:r>
            <a:r>
              <a:rPr lang="en-US" sz="1200" b="1" dirty="0" err="1">
                <a:solidFill>
                  <a:srgbClr val="C00000"/>
                </a:solidFill>
                <a:latin typeface="+mn-lt"/>
                <a:cs typeface="+mn-cs"/>
              </a:rPr>
              <a:t>excelen</a:t>
            </a:r>
            <a:r>
              <a:rPr lang="ro-RO" sz="1200" b="1" dirty="0">
                <a:solidFill>
                  <a:srgbClr val="C00000"/>
                </a:solidFill>
                <a:latin typeface="+mn-lt"/>
                <a:cs typeface="+mn-cs"/>
              </a:rPr>
              <a:t>ț</a:t>
            </a:r>
            <a:r>
              <a:rPr lang="en-US" sz="1200" b="1" dirty="0" err="1">
                <a:solidFill>
                  <a:srgbClr val="C00000"/>
                </a:solidFill>
                <a:latin typeface="+mn-lt"/>
                <a:cs typeface="+mn-cs"/>
              </a:rPr>
              <a:t>ei</a:t>
            </a:r>
            <a:r>
              <a:rPr lang="en-US" sz="1200" b="1" dirty="0">
                <a:solidFill>
                  <a:srgbClr val="C00000"/>
                </a:solidFill>
                <a:latin typeface="+mn-lt"/>
                <a:cs typeface="+mn-cs"/>
              </a:rPr>
              <a:t> </a:t>
            </a:r>
            <a:r>
              <a:rPr lang="ro-RO" sz="1200" b="1" dirty="0">
                <a:solidFill>
                  <a:srgbClr val="C00000"/>
                </a:solidFill>
                <a:latin typeface="+mn-lt"/>
                <a:cs typeface="+mn-cs"/>
              </a:rPr>
              <a:t>ș</a:t>
            </a:r>
            <a:r>
              <a:rPr lang="en-US" sz="1200" b="1" dirty="0" err="1">
                <a:solidFill>
                  <a:srgbClr val="C00000"/>
                </a:solidFill>
                <a:latin typeface="+mn-lt"/>
                <a:cs typeface="+mn-cs"/>
              </a:rPr>
              <a:t>i</a:t>
            </a:r>
            <a:r>
              <a:rPr lang="en-US" sz="1200" b="1" dirty="0">
                <a:solidFill>
                  <a:srgbClr val="C00000"/>
                </a:solidFill>
                <a:latin typeface="+mn-lt"/>
                <a:cs typeface="+mn-cs"/>
              </a:rPr>
              <a:t> </a:t>
            </a:r>
            <a:r>
              <a:rPr lang="en-US" sz="1200" b="1" dirty="0" err="1">
                <a:solidFill>
                  <a:srgbClr val="C00000"/>
                </a:solidFill>
                <a:latin typeface="+mn-lt"/>
                <a:cs typeface="+mn-cs"/>
              </a:rPr>
              <a:t>extinderea</a:t>
            </a:r>
            <a:r>
              <a:rPr lang="en-US" sz="1200" b="1" dirty="0">
                <a:solidFill>
                  <a:srgbClr val="C00000"/>
                </a:solidFill>
                <a:latin typeface="+mn-lt"/>
                <a:cs typeface="+mn-cs"/>
              </a:rPr>
              <a:t> </a:t>
            </a:r>
            <a:r>
              <a:rPr lang="en-US" sz="1200" b="1" dirty="0" err="1">
                <a:solidFill>
                  <a:srgbClr val="C00000"/>
                </a:solidFill>
                <a:latin typeface="+mn-lt"/>
                <a:cs typeface="+mn-cs"/>
              </a:rPr>
              <a:t>particip</a:t>
            </a:r>
            <a:r>
              <a:rPr lang="ro-RO" sz="1200" b="1" dirty="0">
                <a:solidFill>
                  <a:srgbClr val="C00000"/>
                </a:solidFill>
                <a:latin typeface="+mn-lt"/>
                <a:cs typeface="+mn-cs"/>
              </a:rPr>
              <a:t>ă</a:t>
            </a:r>
            <a:r>
              <a:rPr lang="en-US" sz="1200" b="1" dirty="0" err="1">
                <a:solidFill>
                  <a:srgbClr val="C00000"/>
                </a:solidFill>
                <a:latin typeface="+mn-lt"/>
                <a:cs typeface="+mn-cs"/>
              </a:rPr>
              <a:t>rii</a:t>
            </a:r>
            <a:r>
              <a:rPr lang="en-US" sz="1200" b="1" dirty="0">
                <a:solidFill>
                  <a:srgbClr val="C00000"/>
                </a:solidFill>
                <a:latin typeface="+mn-lt"/>
                <a:cs typeface="+mn-cs"/>
              </a:rPr>
              <a:t> </a:t>
            </a:r>
            <a:r>
              <a:rPr lang="ro-RO" sz="1200" b="1" dirty="0">
                <a:solidFill>
                  <a:srgbClr val="C00000"/>
                </a:solidFill>
                <a:latin typeface="+mn-lt"/>
                <a:cs typeface="+mn-cs"/>
              </a:rPr>
              <a:t>țărilor cu performanțe reduse în cercetare</a:t>
            </a:r>
            <a:endParaRPr lang="en-US" sz="1200" b="1" dirty="0">
              <a:solidFill>
                <a:srgbClr val="C00000"/>
              </a:solidFill>
              <a:latin typeface="+mn-lt"/>
              <a:cs typeface="+mn-cs"/>
            </a:endParaRPr>
          </a:p>
          <a:p>
            <a:pPr marL="725245" lvl="2" indent="-171450" fontAlgn="auto">
              <a:spcBef>
                <a:spcPts val="0"/>
              </a:spcBef>
              <a:spcAft>
                <a:spcPts val="0"/>
              </a:spcAft>
              <a:buFont typeface="Arial" panose="020B0604020202020204" pitchFamily="34" charset="0"/>
              <a:buChar char="•"/>
              <a:defRPr/>
            </a:pPr>
            <a:r>
              <a:rPr lang="ro-RO" sz="1200" b="1" dirty="0">
                <a:solidFill>
                  <a:srgbClr val="C00000"/>
                </a:solidFill>
                <a:latin typeface="+mn-lt"/>
                <a:cs typeface="+mn-cs"/>
              </a:rPr>
              <a:t>Ș</a:t>
            </a:r>
            <a:r>
              <a:rPr lang="en-US" sz="1200" b="1" dirty="0" err="1">
                <a:solidFill>
                  <a:srgbClr val="C00000"/>
                </a:solidFill>
                <a:latin typeface="+mn-lt"/>
                <a:cs typeface="+mn-cs"/>
              </a:rPr>
              <a:t>tiin</a:t>
            </a:r>
            <a:r>
              <a:rPr lang="ro-RO" sz="1200" b="1" dirty="0">
                <a:solidFill>
                  <a:srgbClr val="C00000"/>
                </a:solidFill>
                <a:latin typeface="+mn-lt"/>
                <a:cs typeface="+mn-cs"/>
              </a:rPr>
              <a:t>ț</a:t>
            </a:r>
            <a:r>
              <a:rPr lang="en-US" sz="1200" b="1" dirty="0">
                <a:solidFill>
                  <a:srgbClr val="C00000"/>
                </a:solidFill>
                <a:latin typeface="+mn-lt"/>
                <a:cs typeface="+mn-cs"/>
              </a:rPr>
              <a:t>a cu </a:t>
            </a:r>
            <a:r>
              <a:rPr lang="ro-RO" sz="1200" b="1" dirty="0">
                <a:solidFill>
                  <a:srgbClr val="C00000"/>
                </a:solidFill>
                <a:latin typeface="+mn-lt"/>
                <a:cs typeface="+mn-cs"/>
              </a:rPr>
              <a:t>ș</a:t>
            </a:r>
            <a:r>
              <a:rPr lang="en-US" sz="1200" b="1" dirty="0" err="1">
                <a:solidFill>
                  <a:srgbClr val="C00000"/>
                </a:solidFill>
                <a:latin typeface="+mn-lt"/>
                <a:cs typeface="+mn-cs"/>
              </a:rPr>
              <a:t>i</a:t>
            </a:r>
            <a:r>
              <a:rPr lang="en-US" sz="1200" b="1" dirty="0">
                <a:solidFill>
                  <a:srgbClr val="C00000"/>
                </a:solidFill>
                <a:latin typeface="+mn-lt"/>
                <a:cs typeface="+mn-cs"/>
              </a:rPr>
              <a:t> </a:t>
            </a:r>
            <a:r>
              <a:rPr lang="en-US" sz="1200" b="1" dirty="0" err="1">
                <a:solidFill>
                  <a:srgbClr val="C00000"/>
                </a:solidFill>
                <a:latin typeface="+mn-lt"/>
                <a:cs typeface="+mn-cs"/>
              </a:rPr>
              <a:t>pentru</a:t>
            </a:r>
            <a:r>
              <a:rPr lang="en-US" sz="1200" b="1" dirty="0">
                <a:solidFill>
                  <a:srgbClr val="C00000"/>
                </a:solidFill>
                <a:latin typeface="+mn-lt"/>
                <a:cs typeface="+mn-cs"/>
              </a:rPr>
              <a:t> </a:t>
            </a:r>
            <a:r>
              <a:rPr lang="en-US" sz="1200" b="1" dirty="0" err="1">
                <a:solidFill>
                  <a:srgbClr val="C00000"/>
                </a:solidFill>
                <a:latin typeface="+mn-lt"/>
                <a:cs typeface="+mn-cs"/>
              </a:rPr>
              <a:t>societate</a:t>
            </a:r>
            <a:r>
              <a:rPr lang="en-US" sz="1200" b="1" dirty="0">
                <a:solidFill>
                  <a:srgbClr val="C00000"/>
                </a:solidFill>
                <a:latin typeface="+mn-lt"/>
                <a:cs typeface="+mn-cs"/>
              </a:rPr>
              <a:t> </a:t>
            </a:r>
          </a:p>
          <a:p>
            <a:pPr marL="553795" lvl="2" fontAlgn="auto">
              <a:spcBef>
                <a:spcPts val="0"/>
              </a:spcBef>
              <a:spcAft>
                <a:spcPts val="0"/>
              </a:spcAft>
              <a:defRPr/>
            </a:pPr>
            <a:r>
              <a:rPr lang="en-US" sz="1200" b="1" dirty="0">
                <a:solidFill>
                  <a:schemeClr val="accent6"/>
                </a:solidFill>
                <a:latin typeface="+mn-lt"/>
                <a:cs typeface="+mn-cs"/>
              </a:rPr>
              <a:t> </a:t>
            </a:r>
          </a:p>
          <a:p>
            <a:pPr marL="553795" lvl="2" indent="247677" fontAlgn="auto">
              <a:spcBef>
                <a:spcPts val="0"/>
              </a:spcBef>
              <a:spcAft>
                <a:spcPts val="0"/>
              </a:spcAft>
              <a:buFont typeface="Arial" pitchFamily="34" charset="0"/>
              <a:buChar char="•"/>
              <a:defRPr/>
            </a:pPr>
            <a:endParaRPr lang="en-US" sz="1400" b="1" dirty="0">
              <a:solidFill>
                <a:schemeClr val="accent6"/>
              </a:solidFill>
              <a:latin typeface="+mn-lt"/>
              <a:cs typeface="+mn-cs"/>
            </a:endParaRPr>
          </a:p>
          <a:p>
            <a:pPr marL="553795" lvl="2" indent="247677" fontAlgn="auto">
              <a:spcBef>
                <a:spcPts val="0"/>
              </a:spcBef>
              <a:spcAft>
                <a:spcPts val="0"/>
              </a:spcAft>
              <a:buFont typeface="Arial" pitchFamily="34" charset="0"/>
              <a:buChar char="•"/>
              <a:defRPr/>
            </a:pPr>
            <a:endParaRPr lang="en-US" sz="1400" b="1" dirty="0">
              <a:solidFill>
                <a:schemeClr val="accent6"/>
              </a:solidFill>
              <a:latin typeface="+mn-lt"/>
              <a:cs typeface="+mn-cs"/>
            </a:endParaRPr>
          </a:p>
        </p:txBody>
      </p:sp>
      <p:sp>
        <p:nvSpPr>
          <p:cNvPr id="96261" name="Rectangle 22"/>
          <p:cNvSpPr>
            <a:spLocks noChangeArrowheads="1"/>
          </p:cNvSpPr>
          <p:nvPr/>
        </p:nvSpPr>
        <p:spPr bwMode="auto">
          <a:xfrm>
            <a:off x="865188" y="5053013"/>
            <a:ext cx="7459662" cy="436562"/>
          </a:xfrm>
          <a:prstGeom prst="rect">
            <a:avLst/>
          </a:prstGeom>
          <a:solidFill>
            <a:srgbClr val="FFFF99">
              <a:alpha val="30196"/>
            </a:srgbClr>
          </a:solidFill>
          <a:ln w="28575">
            <a:solidFill>
              <a:schemeClr val="accent2"/>
            </a:solidFill>
            <a:round/>
            <a:headEnd/>
            <a:tailEnd/>
          </a:ln>
        </p:spPr>
        <p:txBody>
          <a:bodyPr wrap="none" lIns="80147" tIns="40074" rIns="80147" bIns="40074" anchor="ctr"/>
          <a:lstStyle/>
          <a:p>
            <a:pPr marL="0" lvl="1" indent="457200"/>
            <a:r>
              <a:rPr lang="en-US" altLang="en-US" b="1">
                <a:latin typeface="Calibri" pitchFamily="34" charset="0"/>
              </a:rPr>
              <a:t>Institutul European pentru Inovare </a:t>
            </a:r>
            <a:r>
              <a:rPr lang="ro-RO" altLang="en-US" b="1">
                <a:latin typeface="Calibri" pitchFamily="34" charset="0"/>
              </a:rPr>
              <a:t>ș</a:t>
            </a:r>
            <a:r>
              <a:rPr lang="en-US" altLang="en-US" b="1">
                <a:latin typeface="Calibri" pitchFamily="34" charset="0"/>
              </a:rPr>
              <a:t>i Tehnologie (EIT)</a:t>
            </a:r>
          </a:p>
        </p:txBody>
      </p:sp>
      <p:sp>
        <p:nvSpPr>
          <p:cNvPr id="96262" name="Rectangle 23"/>
          <p:cNvSpPr>
            <a:spLocks noChangeArrowheads="1"/>
          </p:cNvSpPr>
          <p:nvPr/>
        </p:nvSpPr>
        <p:spPr bwMode="auto">
          <a:xfrm>
            <a:off x="900113" y="5489575"/>
            <a:ext cx="3424237" cy="452438"/>
          </a:xfrm>
          <a:prstGeom prst="rect">
            <a:avLst/>
          </a:prstGeom>
          <a:solidFill>
            <a:srgbClr val="FF99FF">
              <a:alpha val="30196"/>
            </a:srgbClr>
          </a:solidFill>
          <a:ln w="28575">
            <a:solidFill>
              <a:schemeClr val="accent2"/>
            </a:solidFill>
            <a:round/>
            <a:headEnd/>
            <a:tailEnd/>
          </a:ln>
        </p:spPr>
        <p:txBody>
          <a:bodyPr wrap="none" lIns="80147" tIns="40074" rIns="80147" bIns="40074" anchor="ctr"/>
          <a:lstStyle/>
          <a:p>
            <a:pPr marL="0" lvl="1" algn="ctr"/>
            <a:r>
              <a:rPr lang="en-US" altLang="en-US" b="1">
                <a:latin typeface="Calibri" pitchFamily="34" charset="0"/>
              </a:rPr>
              <a:t>Centrele de Cercet</a:t>
            </a:r>
            <a:r>
              <a:rPr lang="ro-RO" altLang="en-US" b="1">
                <a:latin typeface="Calibri" pitchFamily="34" charset="0"/>
              </a:rPr>
              <a:t>ă</a:t>
            </a:r>
            <a:r>
              <a:rPr lang="en-US" altLang="en-US" b="1">
                <a:latin typeface="Calibri" pitchFamily="34" charset="0"/>
              </a:rPr>
              <a:t>ri Comune (JRC)</a:t>
            </a:r>
          </a:p>
        </p:txBody>
      </p:sp>
      <p:sp>
        <p:nvSpPr>
          <p:cNvPr id="96263" name="Rectangle 24"/>
          <p:cNvSpPr>
            <a:spLocks noChangeArrowheads="1"/>
          </p:cNvSpPr>
          <p:nvPr/>
        </p:nvSpPr>
        <p:spPr bwMode="auto">
          <a:xfrm>
            <a:off x="4324350" y="5489575"/>
            <a:ext cx="4021138" cy="452438"/>
          </a:xfrm>
          <a:prstGeom prst="rect">
            <a:avLst/>
          </a:prstGeom>
          <a:solidFill>
            <a:srgbClr val="FF9900">
              <a:alpha val="30196"/>
            </a:srgbClr>
          </a:solidFill>
          <a:ln w="28575">
            <a:solidFill>
              <a:schemeClr val="accent2"/>
            </a:solidFill>
            <a:round/>
            <a:headEnd/>
            <a:tailEnd/>
          </a:ln>
        </p:spPr>
        <p:txBody>
          <a:bodyPr wrap="none" lIns="80147" tIns="40074" rIns="80147" bIns="40074" anchor="ctr"/>
          <a:lstStyle/>
          <a:p>
            <a:pPr marL="0" lvl="1" algn="ctr"/>
            <a:r>
              <a:rPr lang="en-US" altLang="en-US" b="1">
                <a:latin typeface="Calibri" pitchFamily="34" charset="0"/>
              </a:rPr>
              <a:t>Euratom (2014-2018)</a:t>
            </a:r>
          </a:p>
        </p:txBody>
      </p:sp>
      <p:sp>
        <p:nvSpPr>
          <p:cNvPr id="96264" name="Rectangle 15"/>
          <p:cNvSpPr>
            <a:spLocks noChangeArrowheads="1"/>
          </p:cNvSpPr>
          <p:nvPr/>
        </p:nvSpPr>
        <p:spPr bwMode="auto">
          <a:xfrm rot="-5400000">
            <a:off x="-2105819" y="2634457"/>
            <a:ext cx="5057775" cy="614362"/>
          </a:xfrm>
          <a:prstGeom prst="rect">
            <a:avLst/>
          </a:prstGeom>
          <a:solidFill>
            <a:srgbClr val="00B8FF"/>
          </a:solidFill>
          <a:ln w="9525" algn="ctr">
            <a:solidFill>
              <a:schemeClr val="tx1"/>
            </a:solidFill>
            <a:round/>
            <a:headEnd/>
            <a:tailEnd/>
          </a:ln>
        </p:spPr>
        <p:txBody>
          <a:bodyPr lIns="80147" tIns="40074" rIns="80147" bIns="40074"/>
          <a:lstStyle/>
          <a:p>
            <a:pPr algn="ctr" defTabSz="512763"/>
            <a:r>
              <a:rPr lang="en-US" altLang="en-US" sz="2700" b="1">
                <a:solidFill>
                  <a:schemeClr val="bg1"/>
                </a:solidFill>
                <a:latin typeface="Calibri" pitchFamily="34" charset="0"/>
              </a:rPr>
              <a:t>Structura ORIZONT 2020</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0.xml><?xml version="1.0" encoding="utf-8"?>
<p:tagLst xmlns:a="http://schemas.openxmlformats.org/drawingml/2006/main" xmlns:r="http://schemas.openxmlformats.org/officeDocument/2006/relationships" xmlns:p="http://schemas.openxmlformats.org/presentationml/2006/main">
  <p:tag name="DVSHAPEID" val="O8O3IgLtryNrFUJ6b9lREq"/>
</p:tagLst>
</file>

<file path=ppt/tags/tag11.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12.xml><?xml version="1.0" encoding="utf-8"?>
<p:tagLst xmlns:a="http://schemas.openxmlformats.org/drawingml/2006/main" xmlns:r="http://schemas.openxmlformats.org/officeDocument/2006/relationships" xmlns:p="http://schemas.openxmlformats.org/presentationml/2006/main">
  <p:tag name="DVSHAPEID" val="pSbIsX2HQuOqjOBqXA0jcY"/>
</p:tagLst>
</file>

<file path=ppt/tags/tag13.xml><?xml version="1.0" encoding="utf-8"?>
<p:tagLst xmlns:a="http://schemas.openxmlformats.org/drawingml/2006/main" xmlns:r="http://schemas.openxmlformats.org/officeDocument/2006/relationships" xmlns:p="http://schemas.openxmlformats.org/presentationml/2006/main">
  <p:tag name="DVSHAPEID" val="QQ6pMcljtk1MJ0De6E19Bq"/>
</p:tagLst>
</file>

<file path=ppt/tags/tag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5.xml><?xml version="1.0" encoding="utf-8"?>
<p:tagLst xmlns:a="http://schemas.openxmlformats.org/drawingml/2006/main" xmlns:r="http://schemas.openxmlformats.org/officeDocument/2006/relationships" xmlns:p="http://schemas.openxmlformats.org/presentationml/2006/main">
  <p:tag name="DVSHAPEID" val="397Sh4Wf3q9VkhYZEnvozL"/>
</p:tagLst>
</file>

<file path=ppt/tags/tag6.xml><?xml version="1.0" encoding="utf-8"?>
<p:tagLst xmlns:a="http://schemas.openxmlformats.org/drawingml/2006/main" xmlns:r="http://schemas.openxmlformats.org/officeDocument/2006/relationships" xmlns:p="http://schemas.openxmlformats.org/presentationml/2006/main">
  <p:tag name="DVSHAPEID" val="b7YHL0AN4yxWP6rbpeJiil"/>
</p:tagLst>
</file>

<file path=ppt/tags/tag7.xml><?xml version="1.0" encoding="utf-8"?>
<p:tagLst xmlns:a="http://schemas.openxmlformats.org/drawingml/2006/main" xmlns:r="http://schemas.openxmlformats.org/officeDocument/2006/relationships" xmlns:p="http://schemas.openxmlformats.org/presentationml/2006/main">
  <p:tag name="DVSHAPEID" val="V8QIQoYhKAdhY0TAjVFglB"/>
</p:tagLst>
</file>

<file path=ppt/tags/tag8.xml><?xml version="1.0" encoding="utf-8"?>
<p:tagLst xmlns:a="http://schemas.openxmlformats.org/drawingml/2006/main" xmlns:r="http://schemas.openxmlformats.org/officeDocument/2006/relationships" xmlns:p="http://schemas.openxmlformats.org/presentationml/2006/main">
  <p:tag name="DVSHAPEID" val="onsRxtYgFhsQbQR2acPMNW"/>
</p:tagLst>
</file>

<file path=ppt/tags/tag9.xml><?xml version="1.0" encoding="utf-8"?>
<p:tagLst xmlns:a="http://schemas.openxmlformats.org/drawingml/2006/main" xmlns:r="http://schemas.openxmlformats.org/officeDocument/2006/relationships" xmlns:p="http://schemas.openxmlformats.org/presentationml/2006/main">
  <p:tag name="DVSHAPEID" val="Ix8rhPVNC2ZkJsgYQvjtVW"/>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jectOverviewPresentation">
  <a:themeElements>
    <a:clrScheme name="Custom 4">
      <a:dk1>
        <a:srgbClr val="4E5B6F"/>
      </a:dk1>
      <a:lt1>
        <a:sysClr val="window" lastClr="FFFFFF"/>
      </a:lt1>
      <a:dk2>
        <a:srgbClr val="4E5B6F"/>
      </a:dk2>
      <a:lt2>
        <a:srgbClr val="D6ECFF"/>
      </a:lt2>
      <a:accent1>
        <a:srgbClr val="0070C0"/>
      </a:accent1>
      <a:accent2>
        <a:srgbClr val="EA157A"/>
      </a:accent2>
      <a:accent3>
        <a:srgbClr val="738AC8"/>
      </a:accent3>
      <a:accent4>
        <a:srgbClr val="92D050"/>
      </a:accent4>
      <a:accent5>
        <a:srgbClr val="738AC8"/>
      </a:accent5>
      <a:accent6>
        <a:srgbClr val="1AB39F"/>
      </a:accent6>
      <a:hlink>
        <a:srgbClr val="F3D43B"/>
      </a:hlink>
      <a:folHlink>
        <a:srgbClr val="969696"/>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perspectiveFront" fov="60000">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ProjectOverviewPresentation</Template>
  <TotalTime>4</TotalTime>
  <Words>2869</Words>
  <Application>Microsoft Office PowerPoint</Application>
  <PresentationFormat>On-screen Show (4:3)</PresentationFormat>
  <Paragraphs>444</Paragraphs>
  <Slides>49</Slides>
  <Notes>43</Notes>
  <HiddenSlides>0</HiddenSlides>
  <MMClips>0</MMClips>
  <ScaleCrop>false</ScaleCrop>
  <HeadingPairs>
    <vt:vector size="6" baseType="variant">
      <vt:variant>
        <vt:lpstr>Polices utilisées</vt:lpstr>
      </vt:variant>
      <vt:variant>
        <vt:i4>11</vt:i4>
      </vt:variant>
      <vt:variant>
        <vt:lpstr>Modèle de conception</vt:lpstr>
      </vt:variant>
      <vt:variant>
        <vt:i4>2</vt:i4>
      </vt:variant>
      <vt:variant>
        <vt:lpstr>Titres des diapositives</vt:lpstr>
      </vt:variant>
      <vt:variant>
        <vt:i4>49</vt:i4>
      </vt:variant>
    </vt:vector>
  </HeadingPairs>
  <TitlesOfParts>
    <vt:vector size="62" baseType="lpstr">
      <vt:lpstr>Arial</vt:lpstr>
      <vt:lpstr>Franklin Gothic Medium</vt:lpstr>
      <vt:lpstr>Franklin Gothic Book</vt:lpstr>
      <vt:lpstr>Wingdings 2</vt:lpstr>
      <vt:lpstr>Calibri</vt:lpstr>
      <vt:lpstr>Antique Olive</vt:lpstr>
      <vt:lpstr>Wingdings</vt:lpstr>
      <vt:lpstr>Verdana</vt:lpstr>
      <vt:lpstr>Segoe Semibold</vt:lpstr>
      <vt:lpstr>Tahoma</vt:lpstr>
      <vt:lpstr>Symbol</vt:lpstr>
      <vt:lpstr>ProjectOverviewPresentation</vt:lpstr>
      <vt:lpstr>ProjectOverviewPresentation</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 Tipuri de acțiuni – instrument de finanțare</vt:lpstr>
      <vt:lpstr>MI-AM ALES PROGRAMUL, CUM APLIC?</vt:lpstr>
      <vt:lpstr> Să aplicăm la prima competiție .....</vt:lpstr>
      <vt:lpstr>Erori frecvente ...cum să le evităm?</vt:lpstr>
      <vt:lpstr>AS VREA CA TEMA MEA SĂ FIE ÎN ORIZONT 2020, DAR NU ESTE!  CE POT FACE ?</vt:lpstr>
      <vt:lpstr>Diapositive 17</vt:lpstr>
      <vt:lpstr>Diapositive 18</vt:lpstr>
      <vt:lpstr>Investiția H 2020 Sănătate</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
  <cp:lastModifiedBy/>
  <cp:revision>26</cp:revision>
  <dcterms:created xsi:type="dcterms:W3CDTF">2013-11-12T20:14:24Z</dcterms:created>
  <dcterms:modified xsi:type="dcterms:W3CDTF">2014-06-05T20:06:40Z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TC100851999990</vt:lpwstr>
  </property>
</Properties>
</file>