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40"/>
  </p:notesMasterIdLst>
  <p:sldIdLst>
    <p:sldId id="344" r:id="rId3"/>
    <p:sldId id="281" r:id="rId4"/>
    <p:sldId id="324" r:id="rId5"/>
    <p:sldId id="282" r:id="rId6"/>
    <p:sldId id="322" r:id="rId7"/>
    <p:sldId id="323" r:id="rId8"/>
    <p:sldId id="284" r:id="rId9"/>
    <p:sldId id="285" r:id="rId10"/>
    <p:sldId id="287" r:id="rId11"/>
    <p:sldId id="325" r:id="rId12"/>
    <p:sldId id="327" r:id="rId13"/>
    <p:sldId id="328" r:id="rId14"/>
    <p:sldId id="346" r:id="rId15"/>
    <p:sldId id="347" r:id="rId16"/>
    <p:sldId id="348" r:id="rId17"/>
    <p:sldId id="288" r:id="rId18"/>
    <p:sldId id="289" r:id="rId19"/>
    <p:sldId id="292" r:id="rId20"/>
    <p:sldId id="293" r:id="rId21"/>
    <p:sldId id="294" r:id="rId22"/>
    <p:sldId id="352" r:id="rId23"/>
    <p:sldId id="353" r:id="rId24"/>
    <p:sldId id="354" r:id="rId25"/>
    <p:sldId id="355" r:id="rId26"/>
    <p:sldId id="298" r:id="rId27"/>
    <p:sldId id="341" r:id="rId28"/>
    <p:sldId id="330" r:id="rId29"/>
    <p:sldId id="331" r:id="rId30"/>
    <p:sldId id="332" r:id="rId31"/>
    <p:sldId id="333" r:id="rId32"/>
    <p:sldId id="334" r:id="rId33"/>
    <p:sldId id="335" r:id="rId34"/>
    <p:sldId id="336" r:id="rId35"/>
    <p:sldId id="337" r:id="rId36"/>
    <p:sldId id="338" r:id="rId37"/>
    <p:sldId id="303" r:id="rId38"/>
    <p:sldId id="30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4660"/>
  </p:normalViewPr>
  <p:slideViewPr>
    <p:cSldViewPr>
      <p:cViewPr>
        <p:scale>
          <a:sx n="100" d="100"/>
          <a:sy n="100" d="100"/>
        </p:scale>
        <p:origin x="-300"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9D8860-4143-4B70-A59E-DD021322442C}" type="datetimeFigureOut">
              <a:rPr lang="en-GB" smtClean="0"/>
              <a:pPr/>
              <a:t>03/06/2014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B8F093-C69D-4F44-AD08-78F8A50CD70C}" type="slidenum">
              <a:rPr lang="en-GB" smtClean="0"/>
              <a:pPr/>
              <a:t>‹#›</a:t>
            </a:fld>
            <a:endParaRPr lang="en-GB"/>
          </a:p>
        </p:txBody>
      </p:sp>
    </p:spTree>
    <p:extLst>
      <p:ext uri="{BB962C8B-B14F-4D97-AF65-F5344CB8AC3E}">
        <p14:creationId xmlns:p14="http://schemas.microsoft.com/office/powerpoint/2010/main" val="690751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a:p>
        </p:txBody>
      </p:sp>
      <p:sp>
        <p:nvSpPr>
          <p:cNvPr id="3" name="Rectangle 3"/>
          <p:cNvSpPr>
            <a:spLocks noGrp="1"/>
          </p:cNvSpPr>
          <p:nvPr>
            <p:ph type="body" idx="1"/>
          </p:nvPr>
        </p:nvSpPr>
        <p:spPr/>
        <p:txBody>
          <a:bodyPr/>
          <a:lstStyle/>
          <a:p>
            <a:endParaRPr lang="en-US"/>
          </a:p>
        </p:txBody>
      </p:sp>
      <p:sp>
        <p:nvSpPr>
          <p:cNvPr id="4" name="Rectangle 4"/>
          <p:cNvSpPr>
            <a:spLocks noGrp="1"/>
          </p:cNvSpPr>
          <p:nvPr>
            <p:ph type="dt" idx="10"/>
          </p:nvPr>
        </p:nvSpPr>
        <p:spPr/>
        <p:txBody>
          <a:bodyPr/>
          <a:lstStyle/>
          <a:p>
            <a:fld id="{2D9FB51A-E05F-4494-ADA5-A77EAE266FCF}" type="datetimeFigureOut">
              <a:rPr lang="en-US" smtClean="0"/>
              <a:pPr/>
              <a:t>6/3/2014</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13CD1B0D-083E-4DA2-81AD-16B7E971189E}" type="slidenum">
              <a:rPr lang="en-US" smtClean="0"/>
              <a:pPr/>
              <a:t>1</a:t>
            </a:fld>
            <a:endParaRPr lang="en-US"/>
          </a:p>
        </p:txBody>
      </p:sp>
      <p:sp>
        <p:nvSpPr>
          <p:cNvPr id="7" name="Rectangle 7"/>
          <p:cNvSpPr>
            <a:spLocks noGrp="1"/>
          </p:cNvSpPr>
          <p:nvPr>
            <p:ph type="hdr" sz="quarter" idx="1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B8F093-C69D-4F44-AD08-78F8A50CD70C}" type="slidenum">
              <a:rPr lang="en-GB" smtClean="0"/>
              <a:pPr/>
              <a:t>5</a:t>
            </a:fld>
            <a:endParaRPr lang="en-GB"/>
          </a:p>
        </p:txBody>
      </p:sp>
    </p:spTree>
    <p:extLst>
      <p:ext uri="{BB962C8B-B14F-4D97-AF65-F5344CB8AC3E}">
        <p14:creationId xmlns:p14="http://schemas.microsoft.com/office/powerpoint/2010/main" val="3889497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B8F093-C69D-4F44-AD08-78F8A50CD70C}" type="slidenum">
              <a:rPr lang="en-GB" smtClean="0"/>
              <a:pPr/>
              <a:t>14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B8F093-C69D-4F44-AD08-78F8A50CD70C}" type="slidenum">
              <a:rPr lang="en-GB" smtClean="0"/>
              <a:pPr/>
              <a:t>15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B8F093-C69D-4F44-AD08-78F8A50CD70C}" type="slidenum">
              <a:rPr lang="en-GB" smtClean="0"/>
              <a:pPr/>
              <a:t>17</a:t>
            </a:fld>
            <a:endParaRPr lang="en-GB"/>
          </a:p>
        </p:txBody>
      </p:sp>
    </p:spTree>
    <p:extLst>
      <p:ext uri="{BB962C8B-B14F-4D97-AF65-F5344CB8AC3E}">
        <p14:creationId xmlns:p14="http://schemas.microsoft.com/office/powerpoint/2010/main" val="2926947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altLang="en-US" sz="1600" dirty="0" smtClean="0">
                <a:ea typeface="ＭＳ Ｐゴシック" pitchFamily="34" charset="-128"/>
              </a:rPr>
              <a:t>Only for-profit SMEs established in the EU or associated countries may apply</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GB" altLang="en-US" sz="1600" dirty="0" smtClean="0">
                <a:ea typeface="ＭＳ Ｐゴシック" pitchFamily="34" charset="-128"/>
              </a:rPr>
              <a:t>Seek advice by </a:t>
            </a:r>
            <a:r>
              <a:rPr lang="en-US" altLang="en-US" sz="1600" dirty="0" smtClean="0">
                <a:ea typeface="ＭＳ Ｐゴシック" pitchFamily="34" charset="-128"/>
              </a:rPr>
              <a:t>support network</a:t>
            </a:r>
            <a:r>
              <a:rPr lang="fr-BE" altLang="en-US" sz="1600" dirty="0" smtClean="0">
                <a:ea typeface="ＭＳ Ｐゴシック" pitchFamily="34" charset="-128"/>
              </a:rPr>
              <a:t>s EEN and NCP</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GB" altLang="en-US" sz="1600" dirty="0" smtClean="0">
              <a:ea typeface="ＭＳ Ｐゴシック" pitchFamily="34" charset="-128"/>
            </a:endParaRPr>
          </a:p>
          <a:p>
            <a:endParaRPr lang="en-GB" dirty="0"/>
          </a:p>
        </p:txBody>
      </p:sp>
      <p:sp>
        <p:nvSpPr>
          <p:cNvPr id="4" name="Footer Placeholder 3"/>
          <p:cNvSpPr>
            <a:spLocks noGrp="1"/>
          </p:cNvSpPr>
          <p:nvPr>
            <p:ph type="ftr" sz="quarter"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36441B25-C4D1-47DB-817D-B9C4FC5392FB}" type="slidenum">
              <a:rPr lang="en-GB" smtClean="0"/>
              <a:pPr>
                <a:defRPr/>
              </a:pPr>
              <a:t>24</a:t>
            </a:fld>
            <a:endParaRPr lang="en-GB"/>
          </a:p>
        </p:txBody>
      </p:sp>
    </p:spTree>
    <p:extLst>
      <p:ext uri="{BB962C8B-B14F-4D97-AF65-F5344CB8AC3E}">
        <p14:creationId xmlns:p14="http://schemas.microsoft.com/office/powerpoint/2010/main" val="3559400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B8F093-C69D-4F44-AD08-78F8A50CD70C}" type="slidenum">
              <a:rPr lang="en-GB" smtClean="0"/>
              <a:pPr/>
              <a:t>30</a:t>
            </a:fld>
            <a:endParaRPr lang="en-GB"/>
          </a:p>
        </p:txBody>
      </p:sp>
    </p:spTree>
    <p:extLst>
      <p:ext uri="{BB962C8B-B14F-4D97-AF65-F5344CB8AC3E}">
        <p14:creationId xmlns:p14="http://schemas.microsoft.com/office/powerpoint/2010/main" val="2865521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388BEE-759C-40A8-BA32-D1091358EB0A}" type="datetimeFigureOut">
              <a:rPr lang="en-US" smtClean="0"/>
              <a:pPr/>
              <a:t>6/3/2014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FE3EF4-98D7-404D-96FB-F58EDCBB675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effectLst/>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388BEE-759C-40A8-BA32-D1091358EB0A}" type="datetimeFigureOut">
              <a:rPr lang="en-US" smtClean="0"/>
              <a:pPr/>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E3EF4-98D7-404D-96FB-F58EDCBB675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388BEE-759C-40A8-BA32-D1091358EB0A}" type="datetimeFigureOut">
              <a:rPr lang="en-US" smtClean="0"/>
              <a:pPr/>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E3EF4-98D7-404D-96FB-F58EDCBB675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a:defRPr/>
            </a:pPr>
            <a:endParaRPr lang="en-US">
              <a:solidFill>
                <a:srgbClr val="FFFFFF"/>
              </a:solidFill>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200" dirty="0">
              <a:solidFill>
                <a:srgbClr val="FFFFFF"/>
              </a:solidFill>
              <a:latin typeface="EC Square Sans Pro" pitchFamily="34" charset="0"/>
            </a:endParaRPr>
          </a:p>
        </p:txBody>
      </p:sp>
      <p:sp>
        <p:nvSpPr>
          <p:cNvPr id="2" name="Title 1"/>
          <p:cNvSpPr>
            <a:spLocks noGrp="1"/>
          </p:cNvSpPr>
          <p:nvPr>
            <p:ph type="title" hasCustomPrompt="1"/>
          </p:nvPr>
        </p:nvSpPr>
        <p:spPr>
          <a:xfrm>
            <a:off x="4139952" y="1700808"/>
            <a:ext cx="4536504" cy="2016224"/>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Tree>
    <p:extLst>
      <p:ext uri="{BB962C8B-B14F-4D97-AF65-F5344CB8AC3E}">
        <p14:creationId xmlns:p14="http://schemas.microsoft.com/office/powerpoint/2010/main" val="38783075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bwMode="auto">
          <a:xfrm>
            <a:off x="468313" y="44103"/>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Slide title</a:t>
            </a:r>
          </a:p>
        </p:txBody>
      </p:sp>
      <p:sp>
        <p:nvSpPr>
          <p:cNvPr id="12" name="Rectangle 3"/>
          <p:cNvSpPr>
            <a:spLocks noGrp="1" noChangeArrowheads="1"/>
          </p:cNvSpPr>
          <p:nvPr>
            <p:ph idx="1"/>
          </p:nvPr>
        </p:nvSpPr>
        <p:spPr bwMode="auto">
          <a:xfrm>
            <a:off x="457200" y="1052736"/>
            <a:ext cx="8229600" cy="49686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2pPr>
              <a:buSzPct val="75000"/>
              <a:defRPr/>
            </a:lvl2pPr>
          </a:lstStyle>
          <a:p>
            <a:pPr lvl="0"/>
            <a:r>
              <a:rPr lang="fr-BE" dirty="0" err="1" smtClean="0"/>
              <a:t>Level</a:t>
            </a:r>
            <a:r>
              <a:rPr lang="fr-BE" dirty="0" smtClean="0"/>
              <a:t> 1</a:t>
            </a:r>
            <a:endParaRPr lang="en-GB" dirty="0" smtClean="0"/>
          </a:p>
          <a:p>
            <a:pPr lvl="1"/>
            <a:r>
              <a:rPr lang="en-GB" dirty="0" smtClean="0"/>
              <a:t>Level 2</a:t>
            </a:r>
          </a:p>
          <a:p>
            <a:pPr lvl="2"/>
            <a:r>
              <a:rPr lang="en-GB" dirty="0" smtClean="0"/>
              <a:t>Level 3</a:t>
            </a:r>
          </a:p>
          <a:p>
            <a:pPr lvl="3"/>
            <a:r>
              <a:rPr lang="fr-BE" dirty="0" err="1" smtClean="0"/>
              <a:t>Level</a:t>
            </a:r>
            <a:r>
              <a:rPr lang="fr-BE" dirty="0" smtClean="0"/>
              <a:t> 4</a:t>
            </a:r>
          </a:p>
          <a:p>
            <a:pPr lvl="4"/>
            <a:r>
              <a:rPr lang="fr-BE" dirty="0" err="1" smtClean="0"/>
              <a:t>Level</a:t>
            </a:r>
            <a:r>
              <a:rPr lang="fr-BE" dirty="0" smtClean="0"/>
              <a:t> 5</a:t>
            </a:r>
            <a:endParaRPr lang="en-GB" dirty="0" smtClean="0"/>
          </a:p>
          <a:p>
            <a:pPr lvl="3"/>
            <a:endParaRPr lang="en-GB" dirty="0" smtClean="0"/>
          </a:p>
        </p:txBody>
      </p:sp>
      <p:sp>
        <p:nvSpPr>
          <p:cNvPr id="13" name="Rectangle 5"/>
          <p:cNvSpPr>
            <a:spLocks noGrp="1" noChangeArrowheads="1"/>
          </p:cNvSpPr>
          <p:nvPr>
            <p:ph type="ftr" sz="quarter" idx="3"/>
          </p:nvPr>
        </p:nvSpPr>
        <p:spPr bwMode="auto">
          <a:xfrm>
            <a:off x="467544" y="6237312"/>
            <a:ext cx="3456384"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lang="en-GB" sz="1200" b="0" kern="1200" dirty="0">
                <a:solidFill>
                  <a:srgbClr val="0F5494"/>
                </a:solidFill>
                <a:latin typeface="+mj-lt"/>
                <a:ea typeface="+mn-ea"/>
                <a:cs typeface="+mn-cs"/>
              </a:defRPr>
            </a:lvl1pPr>
          </a:lstStyle>
          <a:p>
            <a:pPr fontAlgn="base">
              <a:spcBef>
                <a:spcPct val="0"/>
              </a:spcBef>
              <a:spcAft>
                <a:spcPct val="0"/>
              </a:spcAft>
              <a:defRPr/>
            </a:pPr>
            <a:endParaRPr lang="en-US"/>
          </a:p>
        </p:txBody>
      </p:sp>
      <p:sp>
        <p:nvSpPr>
          <p:cNvPr id="14" name="Rectangle 6"/>
          <p:cNvSpPr>
            <a:spLocks noGrp="1" noChangeArrowheads="1"/>
          </p:cNvSpPr>
          <p:nvPr>
            <p:ph type="sldNum" sz="quarter" idx="4"/>
          </p:nvPr>
        </p:nvSpPr>
        <p:spPr bwMode="auto">
          <a:xfrm>
            <a:off x="4067944" y="6237312"/>
            <a:ext cx="1008112"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i="0">
                <a:solidFill>
                  <a:srgbClr val="0F5494"/>
                </a:solidFill>
                <a:latin typeface="+mn-lt"/>
              </a:defRPr>
            </a:lvl1pPr>
          </a:lstStyle>
          <a:p>
            <a:pPr fontAlgn="base">
              <a:spcBef>
                <a:spcPct val="0"/>
              </a:spcBef>
              <a:spcAft>
                <a:spcPct val="0"/>
              </a:spcAft>
              <a:defRPr/>
            </a:pPr>
            <a:fld id="{9C8D21B7-B314-438C-91E9-7FF9087DC078}" type="slidenum">
              <a:rPr lang="en-GB" smtClean="0"/>
              <a:pPr fontAlgn="base">
                <a:spcBef>
                  <a:spcPct val="0"/>
                </a:spcBef>
                <a:spcAft>
                  <a:spcPct val="0"/>
                </a:spcAft>
                <a:defRPr/>
              </a:pPr>
              <a:t>‹#›</a:t>
            </a:fld>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8104" y="6237312"/>
            <a:ext cx="3384376" cy="535886"/>
          </a:xfrm>
          <a:prstGeom prst="rect">
            <a:avLst/>
          </a:prstGeom>
        </p:spPr>
      </p:pic>
    </p:spTree>
    <p:extLst>
      <p:ext uri="{BB962C8B-B14F-4D97-AF65-F5344CB8AC3E}">
        <p14:creationId xmlns:p14="http://schemas.microsoft.com/office/powerpoint/2010/main" val="34633469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GB" altLang="en-US" sz="7600" b="1">
              <a:solidFill>
                <a:srgbClr val="FFD624"/>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GB" altLang="en-US" sz="7600" b="1">
              <a:solidFill>
                <a:srgbClr val="FFD624"/>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base">
              <a:spcBef>
                <a:spcPct val="0"/>
              </a:spcBef>
              <a:spcAft>
                <a:spcPct val="0"/>
              </a:spcAft>
              <a:defRPr/>
            </a:pPr>
            <a:fld id="{82064048-E46B-415B-819B-E76549DC3E1C}" type="slidenum">
              <a:rPr lang="en-GB" altLang="en-US" sz="7600" b="1">
                <a:solidFill>
                  <a:srgbClr val="FFD624"/>
                </a:solidFill>
              </a:rPr>
              <a:pPr fontAlgn="base">
                <a:spcBef>
                  <a:spcPct val="0"/>
                </a:spcBef>
                <a:spcAft>
                  <a:spcPct val="0"/>
                </a:spcAft>
                <a:defRPr/>
              </a:pPr>
              <a:t>‹#›</a:t>
            </a:fld>
            <a:endParaRPr lang="en-GB" altLang="en-US" sz="7600" b="1">
              <a:solidFill>
                <a:srgbClr val="FFD624"/>
              </a:solidFill>
            </a:endParaRPr>
          </a:p>
        </p:txBody>
      </p:sp>
    </p:spTree>
    <p:extLst>
      <p:ext uri="{BB962C8B-B14F-4D97-AF65-F5344CB8AC3E}">
        <p14:creationId xmlns:p14="http://schemas.microsoft.com/office/powerpoint/2010/main" val="3008292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388BEE-759C-40A8-BA32-D1091358EB0A}" type="datetimeFigureOut">
              <a:rPr lang="en-US" smtClean="0"/>
              <a:pPr/>
              <a:t>6/3/2014</a:t>
            </a:fld>
            <a:endParaRPr lang="en-US"/>
          </a:p>
        </p:txBody>
      </p:sp>
      <p:sp>
        <p:nvSpPr>
          <p:cNvPr id="5" name="Footer Placeholder 4"/>
          <p:cNvSpPr>
            <a:spLocks noGrp="1"/>
          </p:cNvSpPr>
          <p:nvPr>
            <p:ph type="ftr" sz="quarter" idx="11"/>
          </p:nvPr>
        </p:nvSpPr>
        <p:spPr/>
        <p:txBody>
          <a:bodyPr/>
          <a:lstStyle/>
          <a:p>
            <a:r>
              <a:rPr lang="en-US" smtClean="0"/>
              <a:t>asdf</a:t>
            </a:r>
            <a:endParaRPr lang="en-US"/>
          </a:p>
        </p:txBody>
      </p:sp>
      <p:sp>
        <p:nvSpPr>
          <p:cNvPr id="6" name="Slide Number Placeholder 5"/>
          <p:cNvSpPr>
            <a:spLocks noGrp="1"/>
          </p:cNvSpPr>
          <p:nvPr>
            <p:ph type="sldNum" sz="quarter" idx="12"/>
          </p:nvPr>
        </p:nvSpPr>
        <p:spPr/>
        <p:txBody>
          <a:bodyPr/>
          <a:lstStyle/>
          <a:p>
            <a:fld id="{D0FE3EF4-98D7-404D-96FB-F58EDCBB6755}" type="slidenum">
              <a:rPr lang="en-US" smtClean="0"/>
              <a:pPr/>
              <a:t>‹#›</a:t>
            </a:fld>
            <a:endParaRPr lang="en-US"/>
          </a:p>
        </p:txBody>
      </p:sp>
      <p:sp>
        <p:nvSpPr>
          <p:cNvPr id="8" name="Title 7"/>
          <p:cNvSpPr>
            <a:spLocks noGrp="1"/>
          </p:cNvSpPr>
          <p:nvPr>
            <p:ph type="title"/>
          </p:nvPr>
        </p:nvSpPr>
        <p:spPr/>
        <p:txBody>
          <a:bodyPr/>
          <a:lstStyle>
            <a:lvl1pPr>
              <a:defRPr>
                <a:effectLst/>
              </a:defRPr>
            </a:lvl1pPr>
          </a:lstStyle>
          <a:p>
            <a:r>
              <a:rPr lang="en-US" dirty="0" smtClean="0"/>
              <a:t>Click to edit Master title style</a:t>
            </a:r>
            <a:endParaRPr lang="en-US" dirty="0"/>
          </a:p>
        </p:txBody>
      </p:sp>
      <p:sp>
        <p:nvSpPr>
          <p:cNvPr id="10" name="Content Placeholder 9"/>
          <p:cNvSpPr>
            <a:spLocks noGrp="1"/>
          </p:cNvSpPr>
          <p:nvPr>
            <p:ph sz="quarter" idx="13"/>
          </p:nvPr>
        </p:nvSpPr>
        <p:spPr>
          <a:xfrm>
            <a:off x="1143000" y="731520"/>
            <a:ext cx="6400800" cy="34747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D388BEE-759C-40A8-BA32-D1091358EB0A}" type="datetimeFigureOut">
              <a:rPr lang="en-US" smtClean="0"/>
              <a:pPr/>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E3EF4-98D7-404D-96FB-F58EDCBB675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D388BEE-759C-40A8-BA32-D1091358EB0A}" type="datetimeFigureOut">
              <a:rPr lang="en-US" smtClean="0"/>
              <a:pPr/>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E3EF4-98D7-404D-96FB-F58EDCBB6755}" type="slidenum">
              <a:rPr lang="en-US" smtClean="0"/>
              <a:pPr/>
              <a:t>‹#›</a:t>
            </a:fld>
            <a:endParaRPr lang="en-US"/>
          </a:p>
        </p:txBody>
      </p:sp>
      <p:sp>
        <p:nvSpPr>
          <p:cNvPr id="8" name="Title 7"/>
          <p:cNvSpPr>
            <a:spLocks noGrp="1"/>
          </p:cNvSpPr>
          <p:nvPr>
            <p:ph type="title"/>
          </p:nvPr>
        </p:nvSpPr>
        <p:spPr>
          <a:effectLst/>
        </p:spPr>
        <p:txBody>
          <a:bodyPr/>
          <a:lstStyle>
            <a:lvl1pPr>
              <a:defRPr>
                <a:effectLst/>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388BEE-759C-40A8-BA32-D1091358EB0A}" type="datetimeFigureOut">
              <a:rPr lang="en-US" smtClean="0"/>
              <a:pPr/>
              <a:t>6/3/2014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FE3EF4-98D7-404D-96FB-F58EDCBB6755}"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388BEE-759C-40A8-BA32-D1091358EB0A}" type="datetimeFigureOut">
              <a:rPr lang="en-US" smtClean="0"/>
              <a:pPr/>
              <a:t>6/3/2014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FE3EF4-98D7-404D-96FB-F58EDCBB675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88BEE-759C-40A8-BA32-D1091358EB0A}" type="datetimeFigureOut">
              <a:rPr lang="en-US" smtClean="0"/>
              <a:pPr/>
              <a:t>6/3/2014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FE3EF4-98D7-404D-96FB-F58EDCBB675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388BEE-759C-40A8-BA32-D1091358EB0A}" type="datetimeFigureOut">
              <a:rPr lang="en-US" smtClean="0"/>
              <a:pPr/>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E3EF4-98D7-404D-96FB-F58EDCBB675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388BEE-759C-40A8-BA32-D1091358EB0A}" type="datetimeFigureOut">
              <a:rPr lang="en-US" smtClean="0"/>
              <a:pPr/>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E3EF4-98D7-404D-96FB-F58EDCBB675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0C4986D-6BE9-4264-908F-02DB36FD8D6C}" type="datetime1">
              <a:rPr lang="en-US" smtClean="0"/>
              <a:pPr/>
              <a:t>6/3/2014</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n-US" smtClean="0"/>
              <a:t>Footer Text</a:t>
            </a:r>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FE3EF4-98D7-404D-96FB-F58EDCBB6755}" type="slidenum">
              <a:rPr lang="en-US" smtClean="0"/>
              <a:pPr/>
              <a:t>‹#›</a:t>
            </a:fld>
            <a:endParaRPr lang="en-US"/>
          </a:p>
        </p:txBody>
      </p:sp>
      <p:pic>
        <p:nvPicPr>
          <p:cNvPr id="11" name="Picture 10" descr="Sigla MEN 2012 format png"/>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001000" y="154825"/>
            <a:ext cx="990600" cy="607175"/>
          </a:xfrm>
          <a:prstGeom prst="rect">
            <a:avLst/>
          </a:prstGeom>
          <a:noFill/>
          <a:ln>
            <a:noFill/>
          </a:ln>
          <a:extLst/>
        </p:spPr>
      </p:pic>
      <p:sp>
        <p:nvSpPr>
          <p:cNvPr id="13" name="Footer Placeholder 4"/>
          <p:cNvSpPr txBox="1">
            <a:spLocks/>
          </p:cNvSpPr>
          <p:nvPr userDrawn="1"/>
        </p:nvSpPr>
        <p:spPr>
          <a:xfrm>
            <a:off x="1676400" y="6324600"/>
            <a:ext cx="5715000" cy="4572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dirty="0" smtClean="0"/>
              <a:t>Zilele Orizont 2020 </a:t>
            </a:r>
            <a:br>
              <a:rPr lang="ro-RO" dirty="0" smtClean="0"/>
            </a:br>
            <a:r>
              <a:rPr lang="en-US" dirty="0" smtClean="0"/>
              <a:t>22-23 </a:t>
            </a:r>
            <a:r>
              <a:rPr lang="en-US" dirty="0" err="1" smtClean="0"/>
              <a:t>noiembrie</a:t>
            </a:r>
            <a:r>
              <a:rPr lang="en-US" dirty="0" smtClean="0"/>
              <a:t> 2013, </a:t>
            </a:r>
            <a:r>
              <a:rPr lang="en-US" dirty="0" err="1" smtClean="0"/>
              <a:t>Universitatea</a:t>
            </a:r>
            <a:r>
              <a:rPr lang="en-US" dirty="0" smtClean="0"/>
              <a:t> „Lucian </a:t>
            </a:r>
            <a:r>
              <a:rPr lang="en-US" dirty="0" err="1" smtClean="0"/>
              <a:t>Blaga</a:t>
            </a:r>
            <a:r>
              <a:rPr lang="en-US" dirty="0" smtClean="0"/>
              <a:t>” din Sibiu</a:t>
            </a:r>
            <a:endParaRPr lang="en-US" dirty="0"/>
          </a:p>
        </p:txBody>
      </p:sp>
      <p:pic>
        <p:nvPicPr>
          <p:cNvPr id="14" name="Picture 13" descr="drap_cmyk.jpg"/>
          <p:cNvPicPr>
            <a:picLocks noChangeAspect="1"/>
          </p:cNvPicPr>
          <p:nvPr userDrawn="1"/>
        </p:nvPicPr>
        <p:blipFill>
          <a:blip r:embed="rId14" cstate="print"/>
          <a:stretch>
            <a:fillRect/>
          </a:stretch>
        </p:blipFill>
        <p:spPr>
          <a:xfrm>
            <a:off x="188259" y="154825"/>
            <a:ext cx="990600" cy="580281"/>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44103"/>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Slide title</a:t>
            </a:r>
          </a:p>
        </p:txBody>
      </p:sp>
      <p:sp>
        <p:nvSpPr>
          <p:cNvPr id="1027" name="Rectangle 3"/>
          <p:cNvSpPr>
            <a:spLocks noGrp="1" noChangeArrowheads="1"/>
          </p:cNvSpPr>
          <p:nvPr>
            <p:ph type="body" idx="1"/>
          </p:nvPr>
        </p:nvSpPr>
        <p:spPr bwMode="auto">
          <a:xfrm>
            <a:off x="457200" y="1052736"/>
            <a:ext cx="8229600" cy="49686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err="1" smtClean="0"/>
              <a:t>Level</a:t>
            </a:r>
            <a:r>
              <a:rPr lang="fr-BE" dirty="0" smtClean="0"/>
              <a:t> 1</a:t>
            </a:r>
            <a:endParaRPr lang="en-GB" dirty="0" smtClean="0"/>
          </a:p>
          <a:p>
            <a:pPr lvl="1"/>
            <a:r>
              <a:rPr lang="en-GB" dirty="0" smtClean="0"/>
              <a:t>Level 2</a:t>
            </a:r>
          </a:p>
          <a:p>
            <a:pPr lvl="2"/>
            <a:r>
              <a:rPr lang="en-GB" dirty="0" smtClean="0"/>
              <a:t>Level 3</a:t>
            </a:r>
          </a:p>
          <a:p>
            <a:pPr lvl="3"/>
            <a:r>
              <a:rPr lang="fr-BE" dirty="0" err="1" smtClean="0"/>
              <a:t>Level</a:t>
            </a:r>
            <a:r>
              <a:rPr lang="fr-BE" dirty="0" smtClean="0"/>
              <a:t> 4</a:t>
            </a:r>
          </a:p>
          <a:p>
            <a:pPr lvl="4"/>
            <a:r>
              <a:rPr lang="fr-BE" dirty="0" err="1" smtClean="0"/>
              <a:t>Level</a:t>
            </a:r>
            <a:r>
              <a:rPr lang="fr-BE" dirty="0" smtClean="0"/>
              <a:t> 5</a:t>
            </a:r>
            <a:endParaRPr lang="en-GB" dirty="0" smtClean="0"/>
          </a:p>
          <a:p>
            <a:pPr lvl="3"/>
            <a:endParaRPr lang="en-GB" dirty="0" smtClean="0"/>
          </a:p>
        </p:txBody>
      </p:sp>
    </p:spTree>
    <p:extLst>
      <p:ext uri="{BB962C8B-B14F-4D97-AF65-F5344CB8AC3E}">
        <p14:creationId xmlns:p14="http://schemas.microsoft.com/office/powerpoint/2010/main" val="15634109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p:timing>
    <p:tnLst>
      <p:par>
        <p:cTn id="1" dur="indefinite" restart="never" nodeType="tmRoot"/>
      </p:par>
    </p:tnLst>
  </p:timing>
  <p:hf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F5494"/>
        </a:buClr>
        <a:buChar char="•"/>
        <a:defRPr sz="2400" b="1" i="0" u="none">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SzPct val="75000"/>
        <a:buFont typeface="Courier New" panose="02070309020205020404" pitchFamily="49" charset="0"/>
        <a:buChar char="o"/>
        <a:defRPr sz="20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1200">
          <a:solidFill>
            <a:srgbClr val="0F5494"/>
          </a:solidFill>
          <a:latin typeface="+mn-lt"/>
        </a:defRPr>
      </a:lvl4pPr>
      <a:lvl5pPr marL="2057400" indent="-228600" algn="l" rtl="0" eaLnBrk="0" fontAlgn="base" hangingPunct="0">
        <a:spcBef>
          <a:spcPct val="20000"/>
        </a:spcBef>
        <a:spcAft>
          <a:spcPct val="0"/>
        </a:spcAft>
        <a:buChar char="»"/>
        <a:defRPr sz="1200">
          <a:solidFill>
            <a:srgbClr val="0F5494"/>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3platform.jrc.ec.europa.eu/eye-ris3" TargetMode="Externa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www.eurekanetwork.org/download-project-application-form" TargetMode="External"/><Relationship Id="rId3" Type="http://schemas.openxmlformats.org/officeDocument/2006/relationships/hyperlink" Target="http://www.eurekanetwork.org/germany/about" TargetMode="External"/><Relationship Id="rId7" Type="http://schemas.openxmlformats.org/officeDocument/2006/relationships/hyperlink" Target="http://www.eurekanetwork.org/in-your-country" TargetMode="External"/><Relationship Id="rId2" Type="http://schemas.openxmlformats.org/officeDocument/2006/relationships/hyperlink" Target="http://www.eurekanetwork.org/france/about" TargetMode="External"/><Relationship Id="rId1" Type="http://schemas.openxmlformats.org/officeDocument/2006/relationships/slideLayout" Target="../slideLayouts/slideLayout1.xml"/><Relationship Id="rId6" Type="http://schemas.openxmlformats.org/officeDocument/2006/relationships/hyperlink" Target="http://www.eurekanetwork.org/" TargetMode="External"/><Relationship Id="rId11" Type="http://schemas.openxmlformats.org/officeDocument/2006/relationships/image" Target="../media/image6.jpeg"/><Relationship Id="rId5" Type="http://schemas.openxmlformats.org/officeDocument/2006/relationships/hyperlink" Target="http://www.eurekanetwork.org/united-kingdom/about" TargetMode="External"/><Relationship Id="rId10" Type="http://schemas.openxmlformats.org/officeDocument/2006/relationships/image" Target="../media/image2.jpeg"/><Relationship Id="rId4" Type="http://schemas.openxmlformats.org/officeDocument/2006/relationships/hyperlink" Target="http://www.eurekanetwork.org/spain/about" TargetMode="External"/><Relationship Id="rId9" Type="http://schemas.openxmlformats.org/officeDocument/2006/relationships/hyperlink" Target="http://www.eurekanetwork.org/c/document_library/get_file?uuid=2c9a72b8-0b54-4532-a579-a764246fc6b0&amp;groupId=1013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hyperlink" Target="http://www.europa.eu/youreurope/business/index_en.htm" TargetMode="External"/><Relationship Id="rId3" Type="http://schemas.openxmlformats.org/officeDocument/2006/relationships/hyperlink" Target="http://www.research.edu.ro/" TargetMode="External"/><Relationship Id="rId7" Type="http://schemas.openxmlformats.org/officeDocument/2006/relationships/hyperlink" Target="http://www.eif.org/what_we_do/guarantees/RSI/index.htm" TargetMode="External"/><Relationship Id="rId2" Type="http://schemas.openxmlformats.org/officeDocument/2006/relationships/hyperlink" Target="http://ec.europa.eu/research/horizon2020/index_en.cfm?pg=home&amp;video=none" TargetMode="External"/><Relationship Id="rId1" Type="http://schemas.openxmlformats.org/officeDocument/2006/relationships/slideLayout" Target="../slideLayouts/slideLayout1.xml"/><Relationship Id="rId6" Type="http://schemas.openxmlformats.org/officeDocument/2006/relationships/hyperlink" Target="http://www.eib.org/products/rsff/" TargetMode="External"/><Relationship Id="rId5" Type="http://schemas.openxmlformats.org/officeDocument/2006/relationships/hyperlink" Target="mailto:orizont2020@ancs.ro" TargetMode="External"/><Relationship Id="rId10" Type="http://schemas.openxmlformats.org/officeDocument/2006/relationships/image" Target="../media/image6.jpeg"/><Relationship Id="rId4" Type="http://schemas.openxmlformats.org/officeDocument/2006/relationships/hyperlink" Target="http://ec.europa.eu/enterprise/policies/sme/index_en.htm" TargetMode="External"/><Relationship Id="rId9"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228600" y="-14054"/>
            <a:ext cx="9143999" cy="6872054"/>
          </a:xfrm>
          <a:prstGeom prst="rect">
            <a:avLst/>
          </a:prstGeom>
          <a:noFill/>
          <a:ln w="9525">
            <a:noFill/>
            <a:miter lim="800000"/>
            <a:headEnd/>
            <a:tailEnd/>
          </a:ln>
        </p:spPr>
      </p:pic>
      <p:sp>
        <p:nvSpPr>
          <p:cNvPr id="10" name="TextBox 9"/>
          <p:cNvSpPr txBox="1"/>
          <p:nvPr/>
        </p:nvSpPr>
        <p:spPr>
          <a:xfrm>
            <a:off x="609600" y="685800"/>
            <a:ext cx="7924800" cy="1200329"/>
          </a:xfrm>
          <a:prstGeom prst="rect">
            <a:avLst/>
          </a:prstGeom>
          <a:noFill/>
        </p:spPr>
        <p:txBody>
          <a:bodyPr wrap="square" rtlCol="0">
            <a:spAutoFit/>
          </a:bodyPr>
          <a:lstStyle/>
          <a:p>
            <a:pPr algn="ctr"/>
            <a:r>
              <a:rPr lang="en-US" sz="7200" b="1" dirty="0" smtClean="0">
                <a:solidFill>
                  <a:schemeClr val="bg1"/>
                </a:solidFill>
                <a:effectLst>
                  <a:outerShdw blurRad="38100" dist="38100" dir="2700000" algn="tl">
                    <a:srgbClr val="000000">
                      <a:alpha val="43137"/>
                    </a:srgbClr>
                  </a:outerShdw>
                </a:effectLst>
                <a:latin typeface="Antique Olive" pitchFamily="34" charset="0"/>
              </a:rPr>
              <a:t>ORIZONT  2020</a:t>
            </a:r>
            <a:endParaRPr lang="en-US" sz="7200" b="1" dirty="0">
              <a:solidFill>
                <a:schemeClr val="bg1"/>
              </a:solidFill>
              <a:effectLst>
                <a:outerShdw blurRad="38100" dist="38100" dir="2700000" algn="tl">
                  <a:srgbClr val="000000">
                    <a:alpha val="43137"/>
                  </a:srgbClr>
                </a:outerShdw>
              </a:effectLst>
              <a:latin typeface="Antique Olive" pitchFamily="34" charset="0"/>
            </a:endParaRPr>
          </a:p>
        </p:txBody>
      </p:sp>
      <p:sp>
        <p:nvSpPr>
          <p:cNvPr id="11" name="TextBox 10"/>
          <p:cNvSpPr txBox="1"/>
          <p:nvPr/>
        </p:nvSpPr>
        <p:spPr>
          <a:xfrm>
            <a:off x="3810000" y="2438400"/>
            <a:ext cx="5181600" cy="1323439"/>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IMM-</a:t>
            </a:r>
            <a:r>
              <a:rPr lang="en-US" sz="2000" b="1" dirty="0" err="1" smtClean="0">
                <a:solidFill>
                  <a:schemeClr val="bg1"/>
                </a:solidFill>
                <a:latin typeface="Arial" panose="020B0604020202020204" pitchFamily="34" charset="0"/>
                <a:cs typeface="Arial" panose="020B0604020202020204" pitchFamily="34" charset="0"/>
              </a:rPr>
              <a:t>urile</a:t>
            </a:r>
            <a:r>
              <a:rPr lang="en-US" sz="2000" b="1" dirty="0" smtClean="0">
                <a:solidFill>
                  <a:schemeClr val="bg1"/>
                </a:solidFill>
                <a:latin typeface="Arial" panose="020B0604020202020204" pitchFamily="34" charset="0"/>
                <a:cs typeface="Arial" panose="020B0604020202020204" pitchFamily="34" charset="0"/>
              </a:rPr>
              <a:t> </a:t>
            </a:r>
            <a:r>
              <a:rPr lang="ro-RO" sz="2000" b="1" dirty="0" smtClean="0">
                <a:solidFill>
                  <a:schemeClr val="bg1"/>
                </a:solidFill>
                <a:latin typeface="Arial" panose="020B0604020202020204" pitchFamily="34" charset="0"/>
                <a:cs typeface="Arial" panose="020B0604020202020204" pitchFamily="34" charset="0"/>
              </a:rPr>
              <a:t>și inovarea.</a:t>
            </a:r>
            <a:endParaRPr lang="en-US" sz="2000" b="1" dirty="0" smtClean="0">
              <a:solidFill>
                <a:schemeClr val="bg1"/>
              </a:solidFill>
              <a:latin typeface="Arial" panose="020B0604020202020204" pitchFamily="34" charset="0"/>
              <a:cs typeface="Arial" panose="020B0604020202020204" pitchFamily="34" charset="0"/>
            </a:endParaRPr>
          </a:p>
          <a:p>
            <a:r>
              <a:rPr lang="en-US" sz="2000" b="1" dirty="0" err="1" smtClean="0">
                <a:solidFill>
                  <a:schemeClr val="bg1"/>
                </a:solidFill>
                <a:latin typeface="Arial" panose="020B0604020202020204" pitchFamily="34" charset="0"/>
                <a:cs typeface="Arial" panose="020B0604020202020204" pitchFamily="34" charset="0"/>
              </a:rPr>
              <a:t>Instrumentul</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pentru</a:t>
            </a:r>
            <a:r>
              <a:rPr lang="en-US" sz="2000" b="1" dirty="0" smtClean="0">
                <a:solidFill>
                  <a:schemeClr val="bg1"/>
                </a:solidFill>
                <a:latin typeface="Arial" panose="020B0604020202020204" pitchFamily="34" charset="0"/>
                <a:cs typeface="Arial" panose="020B0604020202020204" pitchFamily="34" charset="0"/>
              </a:rPr>
              <a:t> IMM-</a:t>
            </a:r>
            <a:r>
              <a:rPr lang="en-US" sz="2000" b="1" dirty="0" err="1" smtClean="0">
                <a:solidFill>
                  <a:schemeClr val="bg1"/>
                </a:solidFill>
                <a:latin typeface="Arial" panose="020B0604020202020204" pitchFamily="34" charset="0"/>
                <a:cs typeface="Arial" panose="020B0604020202020204" pitchFamily="34" charset="0"/>
              </a:rPr>
              <a:t>uri</a:t>
            </a:r>
            <a:r>
              <a:rPr lang="en-US" sz="2000" b="1" dirty="0" smtClean="0">
                <a:solidFill>
                  <a:schemeClr val="bg1"/>
                </a:solidFill>
                <a:latin typeface="Arial" panose="020B0604020202020204" pitchFamily="34" charset="0"/>
                <a:cs typeface="Arial" panose="020B0604020202020204" pitchFamily="34" charset="0"/>
              </a:rPr>
              <a:t> </a:t>
            </a:r>
            <a:r>
              <a:rPr lang="ro-RO" sz="2000" b="1" dirty="0" smtClean="0">
                <a:solidFill>
                  <a:schemeClr val="bg1"/>
                </a:solidFill>
                <a:latin typeface="Arial" panose="020B0604020202020204" pitchFamily="34" charset="0"/>
                <a:cs typeface="Arial" panose="020B0604020202020204" pitchFamily="34" charset="0"/>
              </a:rPr>
              <a:t>şi instrumentul financiar – elemente de noutate î</a:t>
            </a:r>
            <a:r>
              <a:rPr lang="en-US" sz="2000" b="1" dirty="0" smtClean="0">
                <a:solidFill>
                  <a:schemeClr val="bg1"/>
                </a:solidFill>
                <a:latin typeface="Arial" panose="020B0604020202020204" pitchFamily="34" charset="0"/>
                <a:cs typeface="Arial" panose="020B0604020202020204" pitchFamily="34" charset="0"/>
              </a:rPr>
              <a:t>n ORIZONT 2020</a:t>
            </a:r>
            <a:endParaRPr lang="en-US" sz="2000" b="1"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4800600" y="3962401"/>
            <a:ext cx="3886200" cy="3108543"/>
          </a:xfrm>
          <a:prstGeom prst="rect">
            <a:avLst/>
          </a:prstGeom>
          <a:noFill/>
        </p:spPr>
        <p:txBody>
          <a:bodyPr wrap="square" rtlCol="0">
            <a:spAutoFit/>
          </a:bodyPr>
          <a:lstStyle/>
          <a:p>
            <a:r>
              <a:rPr lang="ro-RO" sz="1400" b="1" kern="0" dirty="0" smtClean="0">
                <a:solidFill>
                  <a:schemeClr val="bg1"/>
                </a:solidFill>
                <a:latin typeface="Arial"/>
                <a:cs typeface="Arial"/>
              </a:rPr>
              <a:t>Dr.ing. </a:t>
            </a:r>
            <a:r>
              <a:rPr lang="en-GB" sz="1400" b="1" kern="0" dirty="0" err="1" smtClean="0">
                <a:solidFill>
                  <a:schemeClr val="bg1"/>
                </a:solidFill>
                <a:latin typeface="Arial"/>
                <a:cs typeface="Arial"/>
              </a:rPr>
              <a:t>Camelia</a:t>
            </a:r>
            <a:r>
              <a:rPr lang="en-GB" sz="1400" b="1" kern="0" dirty="0" smtClean="0">
                <a:solidFill>
                  <a:schemeClr val="bg1"/>
                </a:solidFill>
                <a:latin typeface="Arial"/>
                <a:cs typeface="Arial"/>
              </a:rPr>
              <a:t>-Elena MARINESCU</a:t>
            </a:r>
          </a:p>
          <a:p>
            <a:r>
              <a:rPr lang="en-GB" sz="1400" b="1" kern="0" dirty="0" smtClean="0">
                <a:solidFill>
                  <a:schemeClr val="bg1"/>
                </a:solidFill>
                <a:effectLst>
                  <a:outerShdw blurRad="38100" dist="38100" dir="2700000" algn="tl">
                    <a:srgbClr val="000000">
                      <a:alpha val="43137"/>
                    </a:srgbClr>
                  </a:outerShdw>
                </a:effectLst>
                <a:latin typeface="Arial"/>
                <a:cs typeface="Arial"/>
              </a:rPr>
              <a:t>PNC-IMM</a:t>
            </a:r>
            <a:r>
              <a:rPr lang="en-GB" b="1" kern="0" dirty="0" smtClean="0">
                <a:solidFill>
                  <a:schemeClr val="bg1"/>
                </a:solidFill>
                <a:effectLst>
                  <a:outerShdw blurRad="38100" dist="38100" dir="2700000" algn="tl">
                    <a:srgbClr val="000000">
                      <a:alpha val="43137"/>
                    </a:srgbClr>
                  </a:outerShdw>
                </a:effectLst>
                <a:latin typeface="Arial"/>
                <a:cs typeface="Arial"/>
              </a:rPr>
              <a:t> </a:t>
            </a:r>
            <a:r>
              <a:rPr lang="en-GB" sz="1000" kern="0" dirty="0" err="1" smtClean="0">
                <a:solidFill>
                  <a:schemeClr val="bg1"/>
                </a:solidFill>
                <a:effectLst>
                  <a:outerShdw blurRad="38100" dist="38100" dir="2700000" algn="tl">
                    <a:srgbClr val="000000">
                      <a:alpha val="43137"/>
                    </a:srgbClr>
                  </a:outerShdw>
                </a:effectLst>
                <a:latin typeface="Arial"/>
                <a:cs typeface="Arial"/>
              </a:rPr>
              <a:t>si</a:t>
            </a:r>
            <a:r>
              <a:rPr lang="en-GB" sz="1000" kern="0" dirty="0" smtClean="0">
                <a:solidFill>
                  <a:schemeClr val="bg1"/>
                </a:solidFill>
                <a:effectLst>
                  <a:outerShdw blurRad="38100" dist="38100" dir="2700000" algn="tl">
                    <a:srgbClr val="000000">
                      <a:alpha val="43137"/>
                    </a:srgbClr>
                  </a:outerShdw>
                </a:effectLst>
                <a:latin typeface="Arial"/>
                <a:cs typeface="Arial"/>
              </a:rPr>
              <a:t> </a:t>
            </a:r>
          </a:p>
          <a:p>
            <a:r>
              <a:rPr lang="en-GB" sz="1400" b="1" kern="0" dirty="0" smtClean="0">
                <a:solidFill>
                  <a:schemeClr val="bg1"/>
                </a:solidFill>
                <a:effectLst>
                  <a:outerShdw blurRad="38100" dist="38100" dir="2700000" algn="tl">
                    <a:srgbClr val="000000">
                      <a:alpha val="43137"/>
                    </a:srgbClr>
                  </a:outerShdw>
                </a:effectLst>
                <a:latin typeface="Arial"/>
                <a:cs typeface="Arial"/>
              </a:rPr>
              <a:t>PNC-</a:t>
            </a:r>
            <a:r>
              <a:rPr lang="en-GB" sz="1400" b="1" kern="0" dirty="0" err="1" smtClean="0">
                <a:solidFill>
                  <a:schemeClr val="bg1"/>
                </a:solidFill>
                <a:effectLst>
                  <a:outerShdw blurRad="38100" dist="38100" dir="2700000" algn="tl">
                    <a:srgbClr val="000000">
                      <a:alpha val="43137"/>
                    </a:srgbClr>
                  </a:outerShdw>
                </a:effectLst>
                <a:latin typeface="Arial"/>
                <a:cs typeface="Arial"/>
              </a:rPr>
              <a:t>Acces</a:t>
            </a:r>
            <a:r>
              <a:rPr lang="en-GB" sz="1400" b="1" kern="0" dirty="0" smtClean="0">
                <a:solidFill>
                  <a:schemeClr val="bg1"/>
                </a:solidFill>
                <a:effectLst>
                  <a:outerShdw blurRad="38100" dist="38100" dir="2700000" algn="tl">
                    <a:srgbClr val="000000">
                      <a:alpha val="43137"/>
                    </a:srgbClr>
                  </a:outerShdw>
                </a:effectLst>
                <a:latin typeface="Arial"/>
                <a:cs typeface="Arial"/>
              </a:rPr>
              <a:t> la </a:t>
            </a:r>
            <a:r>
              <a:rPr lang="en-GB" sz="1400" b="1" kern="0" dirty="0" err="1" smtClean="0">
                <a:solidFill>
                  <a:schemeClr val="bg1"/>
                </a:solidFill>
                <a:effectLst>
                  <a:outerShdw blurRad="38100" dist="38100" dir="2700000" algn="tl">
                    <a:srgbClr val="000000">
                      <a:alpha val="43137"/>
                    </a:srgbClr>
                  </a:outerShdw>
                </a:effectLst>
                <a:latin typeface="Arial"/>
                <a:cs typeface="Arial"/>
              </a:rPr>
              <a:t>Finantarea</a:t>
            </a:r>
            <a:r>
              <a:rPr lang="en-GB" sz="1400" b="1" kern="0" dirty="0" smtClean="0">
                <a:solidFill>
                  <a:schemeClr val="bg1"/>
                </a:solidFill>
                <a:effectLst>
                  <a:outerShdw blurRad="38100" dist="38100" dir="2700000" algn="tl">
                    <a:srgbClr val="000000">
                      <a:alpha val="43137"/>
                    </a:srgbClr>
                  </a:outerShdw>
                </a:effectLst>
                <a:latin typeface="Arial"/>
                <a:cs typeface="Arial"/>
              </a:rPr>
              <a:t> de </a:t>
            </a:r>
            <a:r>
              <a:rPr lang="en-GB" sz="1400" b="1" kern="0" dirty="0" err="1" smtClean="0">
                <a:solidFill>
                  <a:schemeClr val="bg1"/>
                </a:solidFill>
                <a:effectLst>
                  <a:outerShdw blurRad="38100" dist="38100" dir="2700000" algn="tl">
                    <a:srgbClr val="000000">
                      <a:alpha val="43137"/>
                    </a:srgbClr>
                  </a:outerShdw>
                </a:effectLst>
                <a:latin typeface="Arial"/>
                <a:cs typeface="Arial"/>
              </a:rPr>
              <a:t>Risc</a:t>
            </a:r>
            <a:endParaRPr lang="en-GB" sz="1400" b="1" kern="0" dirty="0" smtClean="0">
              <a:solidFill>
                <a:schemeClr val="bg1"/>
              </a:solidFill>
              <a:effectLst>
                <a:outerShdw blurRad="38100" dist="38100" dir="2700000" algn="tl">
                  <a:srgbClr val="000000">
                    <a:alpha val="43137"/>
                  </a:srgbClr>
                </a:outerShdw>
              </a:effectLst>
              <a:latin typeface="Arial"/>
              <a:cs typeface="Arial"/>
            </a:endParaRPr>
          </a:p>
          <a:p>
            <a:r>
              <a:rPr lang="en-GB" sz="1000" kern="0" dirty="0" err="1" smtClean="0">
                <a:solidFill>
                  <a:schemeClr val="bg1"/>
                </a:solidFill>
                <a:effectLst>
                  <a:outerShdw blurRad="38100" dist="38100" dir="2700000" algn="tl">
                    <a:srgbClr val="000000">
                      <a:alpha val="43137"/>
                    </a:srgbClr>
                  </a:outerShdw>
                </a:effectLst>
                <a:latin typeface="Arial"/>
                <a:cs typeface="Arial"/>
              </a:rPr>
              <a:t>pentru</a:t>
            </a:r>
            <a:r>
              <a:rPr lang="en-GB" sz="1200" b="1" kern="0" dirty="0" smtClean="0">
                <a:solidFill>
                  <a:schemeClr val="bg1"/>
                </a:solidFill>
                <a:effectLst>
                  <a:outerShdw blurRad="38100" dist="38100" dir="2700000" algn="tl">
                    <a:srgbClr val="000000">
                      <a:alpha val="43137"/>
                    </a:srgbClr>
                  </a:outerShdw>
                </a:effectLst>
                <a:latin typeface="Arial"/>
                <a:cs typeface="Arial"/>
              </a:rPr>
              <a:t> </a:t>
            </a:r>
            <a:r>
              <a:rPr lang="en-GB" sz="1400" b="1" kern="0" dirty="0" smtClean="0">
                <a:solidFill>
                  <a:schemeClr val="bg1"/>
                </a:solidFill>
                <a:effectLst>
                  <a:outerShdw blurRad="38100" dist="38100" dir="2700000" algn="tl">
                    <a:srgbClr val="000000">
                      <a:alpha val="43137"/>
                    </a:srgbClr>
                  </a:outerShdw>
                </a:effectLst>
                <a:latin typeface="Arial"/>
                <a:cs typeface="Arial"/>
              </a:rPr>
              <a:t>ORIZONT 2020</a:t>
            </a:r>
          </a:p>
          <a:p>
            <a:endParaRPr lang="en-GB" sz="1400" b="1" kern="0" dirty="0" smtClean="0">
              <a:solidFill>
                <a:schemeClr val="bg1"/>
              </a:solidFill>
              <a:effectLst>
                <a:outerShdw blurRad="38100" dist="38100" dir="2700000" algn="tl">
                  <a:srgbClr val="000000">
                    <a:alpha val="43137"/>
                  </a:srgbClr>
                </a:outerShdw>
              </a:effectLst>
              <a:latin typeface="Arial"/>
              <a:cs typeface="Arial"/>
            </a:endParaRPr>
          </a:p>
          <a:p>
            <a:r>
              <a:rPr lang="ro-RO" sz="1000" b="1" kern="0" dirty="0" smtClean="0">
                <a:solidFill>
                  <a:schemeClr val="bg1"/>
                </a:solidFill>
                <a:latin typeface="Arial" pitchFamily="34" charset="0"/>
                <a:cs typeface="Arial" pitchFamily="34" charset="0"/>
              </a:rPr>
              <a:t>Consilier Superior</a:t>
            </a:r>
            <a:r>
              <a:rPr lang="ro-RO" sz="1000" b="1" i="1" kern="0" dirty="0" smtClean="0">
                <a:solidFill>
                  <a:schemeClr val="bg1"/>
                </a:solidFill>
                <a:latin typeface="Arial" pitchFamily="34" charset="0"/>
                <a:cs typeface="Arial" pitchFamily="34" charset="0"/>
              </a:rPr>
              <a:t/>
            </a:r>
            <a:br>
              <a:rPr lang="ro-RO" sz="1000" b="1" i="1" kern="0" dirty="0" smtClean="0">
                <a:solidFill>
                  <a:schemeClr val="bg1"/>
                </a:solidFill>
                <a:latin typeface="Arial" pitchFamily="34" charset="0"/>
                <a:cs typeface="Arial" pitchFamily="34" charset="0"/>
              </a:rPr>
            </a:br>
            <a:r>
              <a:rPr lang="en-GB" sz="1000" b="1" kern="0" dirty="0" smtClean="0">
                <a:solidFill>
                  <a:schemeClr val="bg1"/>
                </a:solidFill>
                <a:latin typeface="Arial" pitchFamily="34" charset="0"/>
                <a:cs typeface="Arial" pitchFamily="34" charset="0"/>
              </a:rPr>
              <a:t>MINISTERUL </a:t>
            </a:r>
            <a:r>
              <a:rPr lang="ro-RO" sz="1000" b="1" kern="0" dirty="0" smtClean="0">
                <a:solidFill>
                  <a:schemeClr val="bg1"/>
                </a:solidFill>
                <a:latin typeface="Arial" pitchFamily="34" charset="0"/>
                <a:cs typeface="Arial" pitchFamily="34" charset="0"/>
              </a:rPr>
              <a:t> </a:t>
            </a:r>
            <a:r>
              <a:rPr lang="en-GB" sz="1000" b="1" kern="0" dirty="0" smtClean="0">
                <a:solidFill>
                  <a:schemeClr val="bg1"/>
                </a:solidFill>
                <a:latin typeface="Arial" pitchFamily="34" charset="0"/>
                <a:cs typeface="Arial" pitchFamily="34" charset="0"/>
              </a:rPr>
              <a:t>EDUCATIEI </a:t>
            </a:r>
            <a:r>
              <a:rPr lang="ro-RO" sz="1000" b="1" kern="0" dirty="0" smtClean="0">
                <a:solidFill>
                  <a:schemeClr val="bg1"/>
                </a:solidFill>
                <a:latin typeface="Arial" pitchFamily="34" charset="0"/>
                <a:cs typeface="Arial" pitchFamily="34" charset="0"/>
              </a:rPr>
              <a:t> </a:t>
            </a:r>
            <a:r>
              <a:rPr lang="en-GB" sz="1000" b="1" kern="0" dirty="0" smtClean="0">
                <a:solidFill>
                  <a:schemeClr val="bg1"/>
                </a:solidFill>
                <a:latin typeface="Arial" pitchFamily="34" charset="0"/>
                <a:cs typeface="Arial" pitchFamily="34" charset="0"/>
              </a:rPr>
              <a:t>NATIONALE</a:t>
            </a:r>
            <a:br>
              <a:rPr lang="en-GB" sz="1000" b="1" kern="0" dirty="0" smtClean="0">
                <a:solidFill>
                  <a:schemeClr val="bg1"/>
                </a:solidFill>
                <a:latin typeface="Arial" pitchFamily="34" charset="0"/>
                <a:cs typeface="Arial" pitchFamily="34" charset="0"/>
              </a:rPr>
            </a:br>
            <a:r>
              <a:rPr lang="en-US" sz="1000" b="1" kern="0" dirty="0" err="1" smtClean="0">
                <a:solidFill>
                  <a:schemeClr val="bg1"/>
                </a:solidFill>
                <a:latin typeface="Arial" pitchFamily="34" charset="0"/>
                <a:cs typeface="Arial" pitchFamily="34" charset="0"/>
              </a:rPr>
              <a:t>Str.Mendeleev</a:t>
            </a:r>
            <a:r>
              <a:rPr lang="en-US" sz="1000" b="1" kern="0" dirty="0" smtClean="0">
                <a:solidFill>
                  <a:schemeClr val="bg1"/>
                </a:solidFill>
                <a:latin typeface="Arial" pitchFamily="34" charset="0"/>
                <a:cs typeface="Arial" pitchFamily="34" charset="0"/>
              </a:rPr>
              <a:t>, Nr.21-25, Sect.1, </a:t>
            </a:r>
            <a:r>
              <a:rPr lang="en-US" sz="1000" b="1" kern="0" dirty="0" err="1" smtClean="0">
                <a:solidFill>
                  <a:schemeClr val="bg1"/>
                </a:solidFill>
                <a:latin typeface="Arial" pitchFamily="34" charset="0"/>
                <a:cs typeface="Arial" pitchFamily="34" charset="0"/>
              </a:rPr>
              <a:t>Bucuresti</a:t>
            </a:r>
            <a:r>
              <a:rPr lang="en-US" sz="1000" b="1" kern="0" dirty="0" smtClean="0">
                <a:solidFill>
                  <a:schemeClr val="bg1"/>
                </a:solidFill>
                <a:latin typeface="Arial" pitchFamily="34" charset="0"/>
                <a:cs typeface="Arial" pitchFamily="34" charset="0"/>
              </a:rPr>
              <a:t> ROMANIA</a:t>
            </a:r>
          </a:p>
          <a:p>
            <a:r>
              <a:rPr lang="en-US" sz="1000" b="1" kern="0" dirty="0" smtClean="0">
                <a:solidFill>
                  <a:schemeClr val="bg1"/>
                </a:solidFill>
                <a:latin typeface="Arial" pitchFamily="34" charset="0"/>
                <a:cs typeface="Arial" pitchFamily="34" charset="0"/>
              </a:rPr>
              <a:t/>
            </a:r>
            <a:br>
              <a:rPr lang="en-US" sz="1000" b="1" kern="0" dirty="0" smtClean="0">
                <a:solidFill>
                  <a:schemeClr val="bg1"/>
                </a:solidFill>
                <a:latin typeface="Arial" pitchFamily="34" charset="0"/>
                <a:cs typeface="Arial" pitchFamily="34" charset="0"/>
              </a:rPr>
            </a:br>
            <a:r>
              <a:rPr lang="fr-FR" sz="1000" b="1" i="1" kern="0" dirty="0" smtClean="0">
                <a:solidFill>
                  <a:schemeClr val="bg1"/>
                </a:solidFill>
                <a:latin typeface="Arial" pitchFamily="34" charset="0"/>
                <a:cs typeface="Arial" pitchFamily="34" charset="0"/>
              </a:rPr>
              <a:t>tel: +40 21  316.29.77</a:t>
            </a:r>
            <a:r>
              <a:rPr lang="en-US" sz="1000" b="1" i="1" kern="0" dirty="0" smtClean="0">
                <a:solidFill>
                  <a:schemeClr val="bg1"/>
                </a:solidFill>
                <a:latin typeface="Arial" pitchFamily="34" charset="0"/>
                <a:cs typeface="Arial" pitchFamily="34" charset="0"/>
              </a:rPr>
              <a:t/>
            </a:r>
            <a:br>
              <a:rPr lang="en-US" sz="1000" b="1" i="1" kern="0" dirty="0" smtClean="0">
                <a:solidFill>
                  <a:schemeClr val="bg1"/>
                </a:solidFill>
                <a:latin typeface="Arial" pitchFamily="34" charset="0"/>
                <a:cs typeface="Arial" pitchFamily="34" charset="0"/>
              </a:rPr>
            </a:br>
            <a:r>
              <a:rPr lang="fr-FR" sz="1000" b="1" i="1" kern="0" dirty="0" smtClean="0">
                <a:solidFill>
                  <a:schemeClr val="bg1"/>
                </a:solidFill>
                <a:latin typeface="Arial" pitchFamily="34" charset="0"/>
                <a:cs typeface="Arial" pitchFamily="34" charset="0"/>
              </a:rPr>
              <a:t>fax: +40 21 318.30.71</a:t>
            </a:r>
            <a:br>
              <a:rPr lang="fr-FR" sz="1000" b="1" i="1" kern="0" dirty="0" smtClean="0">
                <a:solidFill>
                  <a:schemeClr val="bg1"/>
                </a:solidFill>
                <a:latin typeface="Arial" pitchFamily="34" charset="0"/>
                <a:cs typeface="Arial" pitchFamily="34" charset="0"/>
              </a:rPr>
            </a:br>
            <a:r>
              <a:rPr lang="fr-FR" sz="1000" b="1" i="1" kern="0" dirty="0" smtClean="0">
                <a:solidFill>
                  <a:schemeClr val="bg1"/>
                </a:solidFill>
                <a:latin typeface="Arial" pitchFamily="34" charset="0"/>
                <a:cs typeface="Arial" pitchFamily="34" charset="0"/>
              </a:rPr>
              <a:t>mobil: +40 21 744-82.04.00</a:t>
            </a:r>
          </a:p>
          <a:p>
            <a:r>
              <a:rPr lang="fr-FR" sz="1000" b="1" i="1" kern="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www.research.edu.ro</a:t>
            </a:r>
            <a:endParaRPr lang="en-GB" sz="1000" b="1" kern="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endParaRPr lang="en-GB" sz="1400" b="1" kern="0" dirty="0" smtClean="0">
              <a:solidFill>
                <a:schemeClr val="bg1"/>
              </a:solidFill>
              <a:effectLst>
                <a:outerShdw blurRad="38100" dist="38100" dir="2700000" algn="tl">
                  <a:srgbClr val="000000">
                    <a:alpha val="43137"/>
                  </a:srgbClr>
                </a:outerShdw>
              </a:effectLst>
              <a:latin typeface="Arial"/>
              <a:cs typeface="Arial"/>
            </a:endParaRPr>
          </a:p>
          <a:p>
            <a:endParaRPr lang="en-GB" sz="1400" b="1" kern="0" dirty="0" smtClean="0">
              <a:solidFill>
                <a:schemeClr val="bg1"/>
              </a:solidFill>
              <a:effectLst>
                <a:outerShdw blurRad="38100" dist="38100" dir="2700000" algn="tl">
                  <a:srgbClr val="000000">
                    <a:alpha val="43137"/>
                  </a:srgbClr>
                </a:outerShdw>
              </a:effectLst>
              <a:latin typeface="Arial"/>
              <a:cs typeface="Arial"/>
            </a:endParaRPr>
          </a:p>
          <a:p>
            <a:endParaRPr lang="ro-RO" sz="14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6096000"/>
            <a:ext cx="7923010" cy="609600"/>
          </a:xfrm>
        </p:spPr>
        <p:txBody>
          <a:bodyPr>
            <a:normAutofit/>
          </a:bodyPr>
          <a:lstStyle/>
          <a:p>
            <a:pPr algn="ctr">
              <a:lnSpc>
                <a:spcPct val="120000"/>
              </a:lnSpc>
              <a:spcBef>
                <a:spcPts val="0"/>
              </a:spcBef>
              <a:spcAft>
                <a:spcPts val="0"/>
              </a:spcAft>
            </a:pPr>
            <a:endParaRPr lang="ro-RO" sz="1100" dirty="0" smtClean="0">
              <a:latin typeface="Arial" pitchFamily="34" charset="0"/>
              <a:cs typeface="Arial" pitchFamily="34" charset="0"/>
            </a:endParaRPr>
          </a:p>
          <a:p>
            <a:pPr lvl="0" algn="ctr">
              <a:buClr>
                <a:srgbClr val="F14124">
                  <a:lumMod val="75000"/>
                </a:srgbClr>
              </a:buClr>
            </a:pPr>
            <a:r>
              <a:rPr lang="ro-RO" sz="1100" i="1" dirty="0">
                <a:solidFill>
                  <a:srgbClr val="4E67C8">
                    <a:lumMod val="75000"/>
                  </a:srgbClr>
                </a:solidFill>
                <a:latin typeface="Arial" pitchFamily="34" charset="0"/>
                <a:cs typeface="Arial" pitchFamily="34" charset="0"/>
              </a:rPr>
              <a:t>Brașov, 27-28 mai 2014</a:t>
            </a:r>
            <a:endParaRPr lang="en-US" sz="1100" i="1" dirty="0">
              <a:solidFill>
                <a:srgbClr val="4E67C8">
                  <a:lumMod val="75000"/>
                </a:srgbClr>
              </a:solidFill>
              <a:latin typeface="Arial" pitchFamily="34" charset="0"/>
              <a:cs typeface="Arial" pitchFamily="34" charset="0"/>
            </a:endParaRPr>
          </a:p>
          <a:p>
            <a:pPr algn="ctr">
              <a:lnSpc>
                <a:spcPct val="120000"/>
              </a:lnSpc>
              <a:spcBef>
                <a:spcPts val="0"/>
              </a:spcBef>
              <a:spcAft>
                <a:spcPts val="0"/>
              </a:spcAft>
            </a:pPr>
            <a:endParaRPr lang="en-US" sz="1100" dirty="0" smtClean="0">
              <a:latin typeface="Arial" pitchFamily="34" charset="0"/>
              <a:cs typeface="Arial" pitchFamily="34" charset="0"/>
            </a:endParaRPr>
          </a:p>
          <a:p>
            <a:pPr algn="ctr"/>
            <a:endParaRPr lang="en-US" sz="1000" dirty="0">
              <a:latin typeface="Arial" pitchFamily="34" charset="0"/>
              <a:cs typeface="Arial" pitchFamily="34" charset="0"/>
            </a:endParaRPr>
          </a:p>
        </p:txBody>
      </p:sp>
      <p:sp>
        <p:nvSpPr>
          <p:cNvPr id="2" name="Title 1"/>
          <p:cNvSpPr>
            <a:spLocks noGrp="1"/>
          </p:cNvSpPr>
          <p:nvPr>
            <p:ph type="ctrTitle"/>
          </p:nvPr>
        </p:nvSpPr>
        <p:spPr>
          <a:xfrm>
            <a:off x="381000" y="1219200"/>
            <a:ext cx="8305800" cy="4800600"/>
          </a:xfrm>
        </p:spPr>
        <p:txBody>
          <a:bodyPr/>
          <a:lstStyle/>
          <a:p>
            <a:pPr marL="0" indent="0">
              <a:spcBef>
                <a:spcPts val="600"/>
              </a:spcBef>
              <a:buNone/>
            </a:pPr>
            <a:r>
              <a:rPr lang="ro-RO" sz="1600" b="0" i="1" dirty="0" smtClean="0">
                <a:solidFill>
                  <a:schemeClr val="tx1"/>
                </a:solidFill>
                <a:latin typeface="Arial" pitchFamily="34" charset="0"/>
                <a:cs typeface="Arial" pitchFamily="34" charset="0"/>
              </a:rPr>
              <a:t> </a:t>
            </a:r>
            <a:r>
              <a:rPr lang="en-US" sz="1600" dirty="0" smtClean="0">
                <a:solidFill>
                  <a:schemeClr val="tx1"/>
                </a:solidFill>
                <a:latin typeface="Arial" pitchFamily="34" charset="0"/>
                <a:cs typeface="Arial" pitchFamily="34" charset="0"/>
              </a:rPr>
              <a:t> ♦ </a:t>
            </a:r>
            <a:r>
              <a:rPr lang="ro-RO" sz="1600" b="0" i="1" dirty="0" smtClean="0">
                <a:solidFill>
                  <a:schemeClr val="tx1"/>
                </a:solidFill>
                <a:latin typeface="Arial" pitchFamily="34" charset="0"/>
                <a:cs typeface="Arial" pitchFamily="34" charset="0"/>
              </a:rPr>
              <a:t>ESIF poate fi de asemenea utilizat pentru a extinde sprijinul și serviciile de consultanță pentru potențialii participanți la Orizont 2020;</a:t>
            </a:r>
            <a:r>
              <a:rPr lang="ro-RO" sz="1600" b="0" i="1" dirty="0" smtClean="0">
                <a:latin typeface="Arial" pitchFamily="34" charset="0"/>
                <a:cs typeface="Arial" pitchFamily="34" charset="0"/>
              </a:rPr>
              <a:t/>
            </a:r>
            <a:br>
              <a:rPr lang="ro-RO" sz="1600" b="0" i="1" dirty="0" smtClean="0">
                <a:latin typeface="Arial" pitchFamily="34" charset="0"/>
                <a:cs typeface="Arial" pitchFamily="34" charset="0"/>
              </a:rPr>
            </a:br>
            <a:r>
              <a:rPr lang="en-US" sz="1200" dirty="0" smtClean="0">
                <a:solidFill>
                  <a:schemeClr val="tx1"/>
                </a:solidFill>
                <a:latin typeface="Arial" pitchFamily="34" charset="0"/>
                <a:cs typeface="Arial" pitchFamily="34" charset="0"/>
              </a:rPr>
              <a:t> </a:t>
            </a:r>
            <a:r>
              <a:rPr lang="en-US" sz="1600" dirty="0" smtClean="0">
                <a:solidFill>
                  <a:schemeClr val="tx1"/>
                </a:solidFill>
                <a:latin typeface="Arial" pitchFamily="34" charset="0"/>
                <a:cs typeface="Arial" pitchFamily="34" charset="0"/>
              </a:rPr>
              <a:t>♦ </a:t>
            </a:r>
            <a:r>
              <a:rPr lang="ro-RO" sz="1600" b="0" i="1" dirty="0" smtClean="0">
                <a:solidFill>
                  <a:schemeClr val="tx1"/>
                </a:solidFill>
                <a:latin typeface="Arial" pitchFamily="34" charset="0"/>
                <a:cs typeface="Arial" pitchFamily="34" charset="0"/>
              </a:rPr>
              <a:t>ESIF poate </a:t>
            </a:r>
            <a:r>
              <a:rPr lang="vi-VN" sz="1600" b="0" i="1" dirty="0" smtClean="0">
                <a:solidFill>
                  <a:schemeClr val="tx1"/>
                </a:solidFill>
                <a:latin typeface="Arial" pitchFamily="34" charset="0"/>
                <a:cs typeface="Arial" pitchFamily="34" charset="0"/>
              </a:rPr>
              <a:t>implementa soluții inovatoare care provin de la Orizont 2020, de exemplu, prin intermediul achizițiilor publice din domeniile</a:t>
            </a:r>
            <a:r>
              <a:rPr lang="ro-RO" sz="1600" b="0" i="1" dirty="0" smtClean="0">
                <a:solidFill>
                  <a:schemeClr val="tx1"/>
                </a:solidFill>
                <a:latin typeface="Arial" pitchFamily="34" charset="0"/>
                <a:cs typeface="Arial" pitchFamily="34" charset="0"/>
              </a:rPr>
              <a:t>:</a:t>
            </a:r>
            <a:r>
              <a:rPr lang="vi-VN" sz="1600" b="0" i="1" dirty="0" smtClean="0">
                <a:solidFill>
                  <a:schemeClr val="tx1"/>
                </a:solidFill>
                <a:latin typeface="Arial" pitchFamily="34" charset="0"/>
                <a:cs typeface="Arial" pitchFamily="34" charset="0"/>
              </a:rPr>
              <a:t> mediu, transport, sănătate și energie</a:t>
            </a:r>
            <a:r>
              <a:rPr lang="ro-RO" sz="1600" b="0" i="1" dirty="0" smtClean="0">
                <a:solidFill>
                  <a:schemeClr val="tx1"/>
                </a:solidFill>
                <a:latin typeface="Arial" pitchFamily="34" charset="0"/>
                <a:cs typeface="Arial" pitchFamily="34" charset="0"/>
              </a:rPr>
              <a:t>.</a:t>
            </a:r>
            <a:r>
              <a:rPr lang="en-US" sz="1600" b="0" i="1" dirty="0" smtClean="0">
                <a:solidFill>
                  <a:schemeClr val="tx1"/>
                </a:solidFill>
                <a:latin typeface="Arial" pitchFamily="34" charset="0"/>
                <a:cs typeface="Arial" pitchFamily="34" charset="0"/>
              </a:rPr>
              <a:t/>
            </a:r>
            <a:br>
              <a:rPr lang="en-US" sz="1600" b="0" i="1" dirty="0" smtClean="0">
                <a:solidFill>
                  <a:schemeClr val="tx1"/>
                </a:solidFill>
                <a:latin typeface="Arial" pitchFamily="34" charset="0"/>
                <a:cs typeface="Arial" pitchFamily="34" charset="0"/>
              </a:rPr>
            </a:br>
            <a:r>
              <a:rPr lang="en-US" sz="1600" b="0" i="1" dirty="0" smtClean="0">
                <a:solidFill>
                  <a:schemeClr val="tx1"/>
                </a:solidFill>
                <a:latin typeface="Arial" pitchFamily="34" charset="0"/>
                <a:cs typeface="Arial" pitchFamily="34" charset="0"/>
              </a:rPr>
              <a:t/>
            </a:r>
            <a:br>
              <a:rPr lang="en-US" sz="1600" b="0" i="1" dirty="0" smtClean="0">
                <a:solidFill>
                  <a:schemeClr val="tx1"/>
                </a:solidFill>
                <a:latin typeface="Arial" pitchFamily="34" charset="0"/>
                <a:cs typeface="Arial" pitchFamily="34" charset="0"/>
              </a:rPr>
            </a:br>
            <a:r>
              <a:rPr lang="en-US" sz="1600" b="0" i="1" dirty="0" err="1" smtClean="0">
                <a:solidFill>
                  <a:schemeClr val="tx1"/>
                </a:solidFill>
                <a:latin typeface="Arial" pitchFamily="34" charset="0"/>
                <a:cs typeface="Arial" pitchFamily="34" charset="0"/>
              </a:rPr>
              <a:t>Aplican</a:t>
            </a:r>
            <a:r>
              <a:rPr lang="ro-RO" sz="1600" b="0" i="1" dirty="0" smtClean="0">
                <a:solidFill>
                  <a:schemeClr val="tx1"/>
                </a:solidFill>
                <a:latin typeface="Arial" pitchFamily="34" charset="0"/>
                <a:cs typeface="Arial" pitchFamily="34" charset="0"/>
              </a:rPr>
              <a:t>ţi</a:t>
            </a:r>
            <a:r>
              <a:rPr lang="en-US" sz="1600" b="0" i="1" dirty="0" err="1" smtClean="0">
                <a:solidFill>
                  <a:schemeClr val="tx1"/>
                </a:solidFill>
                <a:latin typeface="Arial" pitchFamily="34" charset="0"/>
                <a:cs typeface="Arial" pitchFamily="34" charset="0"/>
              </a:rPr>
              <a:t>i</a:t>
            </a:r>
            <a:r>
              <a:rPr lang="en-US" sz="1600" b="0" i="1" dirty="0" smtClean="0">
                <a:solidFill>
                  <a:schemeClr val="tx1"/>
                </a:solidFill>
                <a:latin typeface="Arial" pitchFamily="34" charset="0"/>
                <a:cs typeface="Arial" pitchFamily="34" charset="0"/>
              </a:rPr>
              <a:t> </a:t>
            </a:r>
            <a:r>
              <a:rPr lang="en-US" sz="1600" b="0" i="1" dirty="0" err="1" smtClean="0">
                <a:solidFill>
                  <a:schemeClr val="tx1"/>
                </a:solidFill>
                <a:latin typeface="Arial" pitchFamily="34" charset="0"/>
                <a:cs typeface="Arial" pitchFamily="34" charset="0"/>
              </a:rPr>
              <a:t>sunt</a:t>
            </a:r>
            <a:r>
              <a:rPr lang="en-US" sz="1600" b="0" i="1" dirty="0" smtClean="0">
                <a:solidFill>
                  <a:schemeClr val="tx1"/>
                </a:solidFill>
                <a:latin typeface="Arial" pitchFamily="34" charset="0"/>
                <a:cs typeface="Arial" pitchFamily="34" charset="0"/>
              </a:rPr>
              <a:t> </a:t>
            </a:r>
            <a:r>
              <a:rPr lang="en-US" sz="1600" b="0" i="1" dirty="0" err="1" smtClean="0">
                <a:solidFill>
                  <a:schemeClr val="tx1"/>
                </a:solidFill>
                <a:latin typeface="Arial" pitchFamily="34" charset="0"/>
                <a:cs typeface="Arial" pitchFamily="34" charset="0"/>
              </a:rPr>
              <a:t>invita</a:t>
            </a:r>
            <a:r>
              <a:rPr lang="ro-RO" sz="1600" b="0" i="1" dirty="0" smtClean="0">
                <a:solidFill>
                  <a:schemeClr val="tx1"/>
                </a:solidFill>
                <a:latin typeface="Arial" pitchFamily="34" charset="0"/>
                <a:cs typeface="Arial" pitchFamily="34" charset="0"/>
              </a:rPr>
              <a:t>ţi </a:t>
            </a:r>
            <a:r>
              <a:rPr lang="ro-RO" sz="1600" b="0" i="1" u="sng" dirty="0" smtClean="0">
                <a:solidFill>
                  <a:schemeClr val="tx1"/>
                </a:solidFill>
                <a:latin typeface="Arial" pitchFamily="34" charset="0"/>
                <a:cs typeface="Arial" pitchFamily="34" charset="0"/>
              </a:rPr>
              <a:t>să identifice </a:t>
            </a:r>
            <a:r>
              <a:rPr lang="ro-RO" sz="1600" i="1" dirty="0" smtClean="0">
                <a:solidFill>
                  <a:schemeClr val="tx1"/>
                </a:solidFill>
                <a:latin typeface="Arial" pitchFamily="34" charset="0"/>
                <a:cs typeface="Arial" pitchFamily="34" charset="0"/>
              </a:rPr>
              <a:t>domeniile Smart Specialisation </a:t>
            </a:r>
            <a:r>
              <a:rPr lang="ro-RO" sz="1600" b="0" i="1" dirty="0" smtClean="0">
                <a:solidFill>
                  <a:schemeClr val="tx1"/>
                </a:solidFill>
                <a:latin typeface="Arial" pitchFamily="34" charset="0"/>
                <a:cs typeface="Arial" pitchFamily="34" charset="0"/>
              </a:rPr>
              <a:t>ale ţării lor, ca Stat Membru al UE, sau ale regiunii lor (a se vedea:</a:t>
            </a:r>
            <a:r>
              <a:rPr lang="en-GB" sz="1600" dirty="0" smtClean="0"/>
              <a:t> </a:t>
            </a:r>
            <a:r>
              <a:rPr lang="en-GB" sz="1600" b="0" i="1" dirty="0" smtClean="0">
                <a:solidFill>
                  <a:schemeClr val="tx1"/>
                </a:solidFill>
                <a:latin typeface="Arial" pitchFamily="34" charset="0"/>
                <a:cs typeface="Arial" pitchFamily="34" charset="0"/>
                <a:hlinkClick r:id="rId2"/>
              </a:rPr>
              <a:t>http://s3platform.jrc.ec.europa.eu/eye-ris3</a:t>
            </a:r>
            <a:r>
              <a:rPr lang="ro-RO" sz="1600" b="0" i="1" dirty="0" smtClean="0">
                <a:solidFill>
                  <a:schemeClr val="tx1"/>
                </a:solidFill>
                <a:latin typeface="Arial" pitchFamily="34" charset="0"/>
                <a:cs typeface="Arial" pitchFamily="34" charset="0"/>
              </a:rPr>
              <a:t>) şi </a:t>
            </a:r>
            <a:r>
              <a:rPr lang="ro-RO" sz="1600" b="0" i="1" u="sng" dirty="0" smtClean="0">
                <a:solidFill>
                  <a:schemeClr val="tx1"/>
                </a:solidFill>
                <a:latin typeface="Arial" pitchFamily="34" charset="0"/>
                <a:cs typeface="Arial" pitchFamily="34" charset="0"/>
              </a:rPr>
              <a:t>să exploreze</a:t>
            </a:r>
            <a:r>
              <a:rPr lang="en-US" sz="1600" b="0" i="1" dirty="0" smtClean="0">
                <a:solidFill>
                  <a:schemeClr val="tx1"/>
                </a:solidFill>
                <a:latin typeface="Arial" pitchFamily="34" charset="0"/>
                <a:cs typeface="Arial" pitchFamily="34" charset="0"/>
              </a:rPr>
              <a:t> </a:t>
            </a:r>
            <a:r>
              <a:rPr lang="ro-RO" sz="1600" i="1" dirty="0" smtClean="0">
                <a:solidFill>
                  <a:schemeClr val="tx1"/>
                </a:solidFill>
                <a:latin typeface="Arial" pitchFamily="34" charset="0"/>
                <a:cs typeface="Arial" pitchFamily="34" charset="0"/>
              </a:rPr>
              <a:t>potenţialul pentru sinergii </a:t>
            </a:r>
            <a:r>
              <a:rPr lang="ro-RO" sz="1600" b="0" i="1" dirty="0" smtClean="0">
                <a:solidFill>
                  <a:schemeClr val="tx1"/>
                </a:solidFill>
                <a:latin typeface="Arial" pitchFamily="34" charset="0"/>
                <a:cs typeface="Arial" pitchFamily="34" charset="0"/>
              </a:rPr>
              <a:t>cu Autorităţile de Management cu responsabilităţi pentru ESIF în teritoriul lor (a se vedea: </a:t>
            </a:r>
            <a:r>
              <a:rPr lang="en-GB" sz="1600" b="0" i="1" dirty="0" smtClean="0">
                <a:solidFill>
                  <a:schemeClr val="tx1"/>
                </a:solidFill>
                <a:latin typeface="Arial" pitchFamily="34" charset="0"/>
                <a:cs typeface="Arial" pitchFamily="34" charset="0"/>
              </a:rPr>
              <a:t>http://ec.europa.eu/regional_policy/indexes/in_your_country_en.cfm</a:t>
            </a:r>
            <a:r>
              <a:rPr lang="ro-RO" sz="1600" b="0" i="1" dirty="0" smtClean="0">
                <a:solidFill>
                  <a:schemeClr val="tx1"/>
                </a:solidFill>
                <a:latin typeface="Arial" pitchFamily="34" charset="0"/>
                <a:cs typeface="Arial" pitchFamily="34" charset="0"/>
              </a:rPr>
              <a:t>).</a:t>
            </a:r>
            <a:br>
              <a:rPr lang="ro-RO" sz="1600" b="0" i="1" dirty="0" smtClean="0">
                <a:solidFill>
                  <a:schemeClr val="tx1"/>
                </a:solidFill>
                <a:latin typeface="Arial" pitchFamily="34" charset="0"/>
                <a:cs typeface="Arial" pitchFamily="34" charset="0"/>
              </a:rPr>
            </a:br>
            <a:r>
              <a:rPr lang="ro-RO" sz="1600" b="0" i="1" dirty="0" smtClean="0">
                <a:solidFill>
                  <a:schemeClr val="tx1"/>
                </a:solidFill>
                <a:latin typeface="Arial" pitchFamily="34" charset="0"/>
                <a:cs typeface="Arial" pitchFamily="34" charset="0"/>
              </a:rPr>
              <a:t/>
            </a:r>
            <a:br>
              <a:rPr lang="ro-RO" sz="1600" b="0" i="1" dirty="0" smtClean="0">
                <a:solidFill>
                  <a:schemeClr val="tx1"/>
                </a:solidFill>
                <a:latin typeface="Arial" pitchFamily="34" charset="0"/>
                <a:cs typeface="Arial" pitchFamily="34" charset="0"/>
              </a:rPr>
            </a:br>
            <a:r>
              <a:rPr lang="ro-RO" sz="1600" b="0" i="1" dirty="0" smtClean="0">
                <a:solidFill>
                  <a:schemeClr val="tx1"/>
                </a:solidFill>
                <a:latin typeface="Arial" pitchFamily="34" charset="0"/>
                <a:cs typeface="Arial" pitchFamily="34" charset="0"/>
              </a:rPr>
              <a:t>Mai multe detalii referitoare la </a:t>
            </a:r>
            <a:r>
              <a:rPr lang="ro-RO" sz="1600" i="1" dirty="0" smtClean="0">
                <a:solidFill>
                  <a:schemeClr val="tx1"/>
                </a:solidFill>
                <a:latin typeface="Arial" pitchFamily="34" charset="0"/>
                <a:cs typeface="Arial" pitchFamily="34" charset="0"/>
              </a:rPr>
              <a:t>investiţiile ESIF în cercetare şi inovare </a:t>
            </a:r>
            <a:r>
              <a:rPr lang="ro-RO" sz="1600" b="0" i="1" dirty="0" smtClean="0">
                <a:solidFill>
                  <a:schemeClr val="tx1"/>
                </a:solidFill>
                <a:latin typeface="Arial" pitchFamily="34" charset="0"/>
                <a:cs typeface="Arial" pitchFamily="34" charset="0"/>
              </a:rPr>
              <a:t>pot fi găsite la adresa următoare: </a:t>
            </a:r>
            <a:r>
              <a:rPr lang="en-GB" sz="1600" b="0" i="1" dirty="0" smtClean="0">
                <a:solidFill>
                  <a:schemeClr val="tx1"/>
                </a:solidFill>
                <a:latin typeface="Arial" pitchFamily="34" charset="0"/>
                <a:cs typeface="Arial" pitchFamily="34" charset="0"/>
              </a:rPr>
              <a:t>http://ec.europa.eu/regional_policy/activity/index_en.cfm</a:t>
            </a:r>
            <a:r>
              <a:rPr lang="ro-RO" sz="1600" b="0" i="1" dirty="0" smtClean="0">
                <a:solidFill>
                  <a:schemeClr val="tx1"/>
                </a:solidFill>
                <a:latin typeface="Arial" pitchFamily="34" charset="0"/>
                <a:cs typeface="Arial" pitchFamily="34" charset="0"/>
              </a:rPr>
              <a:t>.</a:t>
            </a:r>
            <a:r>
              <a:rPr lang="en-GB" sz="1600" dirty="0" smtClean="0"/>
              <a:t/>
            </a:r>
            <a:br>
              <a:rPr lang="en-GB" sz="1600" dirty="0" smtClean="0"/>
            </a:br>
            <a:r>
              <a:rPr lang="vi-VN" sz="1600" b="0" i="1" dirty="0" smtClean="0">
                <a:solidFill>
                  <a:schemeClr val="tx1"/>
                </a:solidFill>
                <a:latin typeface="Arial" pitchFamily="34" charset="0"/>
                <a:cs typeface="Arial" pitchFamily="34" charset="0"/>
              </a:rPr>
              <a:t/>
            </a:r>
            <a:br>
              <a:rPr lang="vi-VN" sz="1600" b="0" i="1" dirty="0" smtClean="0">
                <a:solidFill>
                  <a:schemeClr val="tx1"/>
                </a:solidFill>
                <a:latin typeface="Arial" pitchFamily="34" charset="0"/>
                <a:cs typeface="Arial" pitchFamily="34" charset="0"/>
              </a:rPr>
            </a:br>
            <a:r>
              <a:rPr lang="ro-RO" sz="1200" dirty="0" smtClean="0"/>
              <a:t> </a:t>
            </a:r>
            <a:r>
              <a:rPr lang="en-US" sz="1200" dirty="0" smtClean="0">
                <a:solidFill>
                  <a:schemeClr val="accent1">
                    <a:lumMod val="75000"/>
                  </a:schemeClr>
                </a:solidFill>
                <a:latin typeface="Arial" pitchFamily="34" charset="0"/>
                <a:cs typeface="Arial" pitchFamily="34" charset="0"/>
              </a:rPr>
              <a:t/>
            </a:r>
            <a:br>
              <a:rPr lang="en-US" sz="1200" dirty="0" smtClean="0">
                <a:solidFill>
                  <a:schemeClr val="accent1">
                    <a:lumMod val="75000"/>
                  </a:schemeClr>
                </a:solidFill>
                <a:latin typeface="Arial" pitchFamily="34" charset="0"/>
                <a:cs typeface="Arial" pitchFamily="34" charset="0"/>
              </a:rPr>
            </a:br>
            <a:r>
              <a:rPr lang="en-US" sz="1400" b="0" i="1" dirty="0" smtClean="0">
                <a:latin typeface="Arial" pitchFamily="34" charset="0"/>
                <a:cs typeface="Arial" pitchFamily="34" charset="0"/>
              </a:rPr>
              <a:t/>
            </a:r>
            <a:br>
              <a:rPr lang="en-US" sz="1400" b="0" i="1" dirty="0" smtClean="0">
                <a:latin typeface="Arial" pitchFamily="34" charset="0"/>
                <a:cs typeface="Arial" pitchFamily="34" charset="0"/>
              </a:rPr>
            </a:br>
            <a:r>
              <a:rPr lang="ro-RO" sz="1800" dirty="0" smtClean="0">
                <a:latin typeface="Arial" pitchFamily="34" charset="0"/>
                <a:cs typeface="Arial" pitchFamily="34" charset="0"/>
              </a:rPr>
              <a:t/>
            </a:r>
            <a:br>
              <a:rPr lang="ro-RO" sz="1800" dirty="0" smtClean="0">
                <a:latin typeface="Arial" pitchFamily="34" charset="0"/>
                <a:cs typeface="Arial" pitchFamily="34" charset="0"/>
              </a:rPr>
            </a:b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en-GB" sz="1400" dirty="0">
              <a:latin typeface="Arial" pitchFamily="34" charset="0"/>
              <a:cs typeface="Arial" pitchFamily="34" charset="0"/>
            </a:endParaRPr>
          </a:p>
        </p:txBody>
      </p:sp>
      <p:pic>
        <p:nvPicPr>
          <p:cNvPr id="4" name="Picture 3" descr="drap_cmyk.jpg"/>
          <p:cNvPicPr>
            <a:picLocks noChangeAspect="1"/>
          </p:cNvPicPr>
          <p:nvPr/>
        </p:nvPicPr>
        <p:blipFill>
          <a:blip r:embed="rId3"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4" cstate="print"/>
          <a:stretch>
            <a:fillRect/>
          </a:stretch>
        </p:blipFill>
        <p:spPr>
          <a:xfrm>
            <a:off x="7086600" y="304800"/>
            <a:ext cx="1447800" cy="840116"/>
          </a:xfrm>
          <a:prstGeom prst="rect">
            <a:avLst/>
          </a:prstGeom>
        </p:spPr>
      </p:pic>
      <p:sp>
        <p:nvSpPr>
          <p:cNvPr id="6" name="Title 1"/>
          <p:cNvSpPr txBox="1">
            <a:spLocks/>
          </p:cNvSpPr>
          <p:nvPr/>
        </p:nvSpPr>
        <p:spPr>
          <a:xfrm>
            <a:off x="381000" y="1371600"/>
            <a:ext cx="8077200" cy="5181600"/>
          </a:xfrm>
          <a:prstGeom prst="rect">
            <a:avLst/>
          </a:prstGeom>
          <a:effectLst/>
        </p:spPr>
        <p:txBody>
          <a:bodyPr vert="horz" lIns="91440" tIns="45720" rIns="91440" bIns="45720" rtlCol="0" anchor="t" anchorCtr="0">
            <a:noAutofit/>
          </a:bodyPr>
          <a:lstStyle/>
          <a:p>
            <a:pPr marL="342900" marR="0" lvl="0" indent="-342900" algn="l" defTabSz="914400" rtl="0" eaLnBrk="1" fontAlgn="base" latinLnBrk="0" hangingPunct="1">
              <a:lnSpc>
                <a:spcPct val="80000"/>
              </a:lnSpc>
              <a:spcBef>
                <a:spcPct val="20000"/>
              </a:spcBef>
              <a:spcAft>
                <a:spcPct val="0"/>
              </a:spcAft>
              <a:buClr>
                <a:schemeClr val="accent6">
                  <a:lumMod val="75000"/>
                </a:schemeClr>
              </a:buClr>
              <a:buSzPct val="128000"/>
              <a:buFont typeface="Georgia" pitchFamily="18" charset="0"/>
              <a:buNone/>
              <a:tabLst/>
              <a:defRPr/>
            </a:pPr>
            <a:r>
              <a:rPr kumimoji="0" lang="en-US" sz="2800" b="1" i="0" u="none" strike="noStrike" kern="1200" cap="none" spc="0" normalizeH="0" baseline="0" noProof="0" dirty="0" smtClean="0">
                <a:ln>
                  <a:noFill/>
                </a:ln>
                <a:solidFill>
                  <a:schemeClr val="bg2">
                    <a:lumMod val="25000"/>
                  </a:schemeClr>
                </a:solidFill>
                <a:effectLst/>
                <a:uLnTx/>
                <a:uFillTx/>
                <a:latin typeface="Arial" panose="020B0604020202020204" pitchFamily="34" charset="0"/>
                <a:ea typeface="+mj-ea"/>
                <a:cs typeface="Arial" panose="020B0604020202020204" pitchFamily="34" charset="0"/>
              </a:rPr>
              <a:t>  </a:t>
            </a:r>
            <a:endParaRPr kumimoji="0" lang="en-US" sz="28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99012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6096000"/>
            <a:ext cx="7923010" cy="609600"/>
          </a:xfrm>
        </p:spPr>
        <p:txBody>
          <a:bodyPr>
            <a:normAutofit/>
          </a:bodyPr>
          <a:lstStyle/>
          <a:p>
            <a:pPr algn="ctr">
              <a:lnSpc>
                <a:spcPct val="120000"/>
              </a:lnSpc>
              <a:spcBef>
                <a:spcPts val="0"/>
              </a:spcBef>
              <a:spcAft>
                <a:spcPts val="0"/>
              </a:spcAft>
            </a:pPr>
            <a:endParaRPr lang="ro-RO" sz="1100" dirty="0" smtClean="0">
              <a:latin typeface="Arial" pitchFamily="34" charset="0"/>
              <a:cs typeface="Arial" pitchFamily="34" charset="0"/>
            </a:endParaRPr>
          </a:p>
          <a:p>
            <a:pPr lvl="0" algn="ctr">
              <a:buClr>
                <a:srgbClr val="F14124">
                  <a:lumMod val="75000"/>
                </a:srgbClr>
              </a:buClr>
            </a:pPr>
            <a:r>
              <a:rPr lang="ro-RO" sz="1100" i="1" dirty="0">
                <a:solidFill>
                  <a:srgbClr val="4E67C8">
                    <a:lumMod val="75000"/>
                  </a:srgbClr>
                </a:solidFill>
                <a:latin typeface="Arial" pitchFamily="34" charset="0"/>
                <a:cs typeface="Arial" pitchFamily="34" charset="0"/>
              </a:rPr>
              <a:t>Brașov, 27-28 mai 2014</a:t>
            </a:r>
            <a:endParaRPr lang="en-US" sz="1100" i="1" dirty="0">
              <a:solidFill>
                <a:srgbClr val="4E67C8">
                  <a:lumMod val="75000"/>
                </a:srgbClr>
              </a:solidFill>
              <a:latin typeface="Arial" pitchFamily="34" charset="0"/>
              <a:cs typeface="Arial" pitchFamily="34" charset="0"/>
            </a:endParaRPr>
          </a:p>
          <a:p>
            <a:pPr algn="ctr">
              <a:lnSpc>
                <a:spcPct val="120000"/>
              </a:lnSpc>
              <a:spcBef>
                <a:spcPts val="0"/>
              </a:spcBef>
              <a:spcAft>
                <a:spcPts val="0"/>
              </a:spcAft>
            </a:pPr>
            <a:endParaRPr lang="en-US" sz="1100" dirty="0" smtClean="0">
              <a:latin typeface="Arial" pitchFamily="34" charset="0"/>
              <a:cs typeface="Arial" pitchFamily="34" charset="0"/>
            </a:endParaRPr>
          </a:p>
          <a:p>
            <a:pPr algn="ctr"/>
            <a:endParaRPr lang="en-US" sz="1000" dirty="0">
              <a:latin typeface="Arial" pitchFamily="34" charset="0"/>
              <a:cs typeface="Arial" pitchFamily="34" charset="0"/>
            </a:endParaRPr>
          </a:p>
        </p:txBody>
      </p:sp>
      <p:sp>
        <p:nvSpPr>
          <p:cNvPr id="2" name="Title 1"/>
          <p:cNvSpPr>
            <a:spLocks noGrp="1"/>
          </p:cNvSpPr>
          <p:nvPr>
            <p:ph type="ctrTitle"/>
          </p:nvPr>
        </p:nvSpPr>
        <p:spPr>
          <a:xfrm>
            <a:off x="381000" y="1066800"/>
            <a:ext cx="8305800" cy="4648200"/>
          </a:xfrm>
        </p:spPr>
        <p:txBody>
          <a:bodyPr/>
          <a:lstStyle/>
          <a:p>
            <a:pPr marL="0">
              <a:spcBef>
                <a:spcPts val="600"/>
              </a:spcBef>
              <a:spcAft>
                <a:spcPts val="600"/>
              </a:spcAft>
              <a:buNone/>
            </a:pPr>
            <a:r>
              <a:rPr lang="ro-RO" sz="1600" dirty="0" smtClean="0">
                <a:solidFill>
                  <a:srgbClr val="FF0000"/>
                </a:solidFill>
                <a:latin typeface="Arial" pitchFamily="34" charset="0"/>
                <a:cs typeface="Arial" pitchFamily="34" charset="0"/>
              </a:rPr>
              <a:t>				</a:t>
            </a:r>
            <a:r>
              <a:rPr lang="ro-RO" sz="2000" dirty="0" smtClean="0">
                <a:solidFill>
                  <a:schemeClr val="tx1"/>
                </a:solidFill>
                <a:latin typeface="Arial" pitchFamily="34" charset="0"/>
                <a:cs typeface="Arial" pitchFamily="34" charset="0"/>
              </a:rPr>
              <a:t>SINERGII</a:t>
            </a:r>
            <a:br>
              <a:rPr lang="ro-RO" sz="2000" dirty="0" smtClean="0">
                <a:solidFill>
                  <a:schemeClr val="tx1"/>
                </a:solidFill>
                <a:latin typeface="Arial" pitchFamily="34" charset="0"/>
                <a:cs typeface="Arial" pitchFamily="34" charset="0"/>
              </a:rPr>
            </a:br>
            <a:r>
              <a:rPr lang="ro-RO"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Finantarea</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dezvoltarii</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si</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cresterii</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competitivitatii</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companiilor</a:t>
            </a:r>
            <a:r>
              <a:rPr lang="en-US" sz="2000" dirty="0" smtClean="0">
                <a:solidFill>
                  <a:schemeClr val="tx1"/>
                </a:solidFill>
                <a:latin typeface="Arial" pitchFamily="34" charset="0"/>
                <a:cs typeface="Arial" pitchFamily="34" charset="0"/>
              </a:rPr>
              <a:t> </a:t>
            </a:r>
            <a:r>
              <a:rPr lang="ro-RO" sz="2000" dirty="0" smtClean="0">
                <a:solidFill>
                  <a:schemeClr val="tx1"/>
                </a:solidFill>
                <a:latin typeface="Arial" pitchFamily="34" charset="0"/>
                <a:cs typeface="Arial" pitchFamily="34" charset="0"/>
              </a:rPr>
              <a:t/>
            </a:r>
            <a:br>
              <a:rPr lang="ro-RO" sz="2000" dirty="0" smtClean="0">
                <a:solidFill>
                  <a:schemeClr val="tx1"/>
                </a:solidFill>
                <a:latin typeface="Arial" pitchFamily="34" charset="0"/>
                <a:cs typeface="Arial" pitchFamily="34" charset="0"/>
              </a:rPr>
            </a:br>
            <a:r>
              <a:rPr lang="ro-RO" sz="1600" b="0" i="1" dirty="0" smtClean="0">
                <a:solidFill>
                  <a:schemeClr val="tx1"/>
                </a:solidFill>
                <a:latin typeface="Arial" pitchFamily="34" charset="0"/>
                <a:cs typeface="Arial" pitchFamily="34" charset="0"/>
              </a:rPr>
              <a:t/>
            </a:r>
            <a:br>
              <a:rPr lang="ro-RO" sz="1600" b="0" i="1" dirty="0" smtClean="0">
                <a:solidFill>
                  <a:schemeClr val="tx1"/>
                </a:solidFill>
                <a:latin typeface="Arial" pitchFamily="34" charset="0"/>
                <a:cs typeface="Arial" pitchFamily="34" charset="0"/>
              </a:rPr>
            </a:br>
            <a:r>
              <a:rPr lang="ro-RO" sz="1600" b="0" i="1" dirty="0" smtClean="0">
                <a:solidFill>
                  <a:schemeClr val="tx1"/>
                </a:solidFill>
                <a:latin typeface="Arial" pitchFamily="34" charset="0"/>
                <a:cs typeface="Arial" pitchFamily="34" charset="0"/>
              </a:rPr>
              <a:t>	</a:t>
            </a:r>
            <a:r>
              <a:rPr lang="ro-RO" sz="1800" b="0" i="1" dirty="0" smtClean="0">
                <a:solidFill>
                  <a:schemeClr val="tx1"/>
                </a:solidFill>
                <a:latin typeface="Arial" pitchFamily="34" charset="0"/>
                <a:cs typeface="Arial" pitchFamily="34" charset="0"/>
              </a:rPr>
              <a:t>♦ </a:t>
            </a:r>
            <a:r>
              <a:rPr lang="en-US" sz="1800" b="0" dirty="0" err="1" smtClean="0">
                <a:solidFill>
                  <a:schemeClr val="tx1"/>
                </a:solidFill>
                <a:latin typeface="Arial" pitchFamily="34" charset="0"/>
                <a:cs typeface="Arial" pitchFamily="34" charset="0"/>
              </a:rPr>
              <a:t>Testarea</a:t>
            </a:r>
            <a:r>
              <a:rPr lang="en-US" sz="1800" b="0" dirty="0" smtClean="0">
                <a:solidFill>
                  <a:schemeClr val="tx1"/>
                </a:solidFill>
                <a:latin typeface="Arial" pitchFamily="34" charset="0"/>
                <a:cs typeface="Arial" pitchFamily="34" charset="0"/>
              </a:rPr>
              <a:t> </a:t>
            </a:r>
            <a:r>
              <a:rPr lang="en-US" sz="1800" b="0" dirty="0" err="1" smtClean="0">
                <a:solidFill>
                  <a:schemeClr val="tx1"/>
                </a:solidFill>
                <a:latin typeface="Arial" pitchFamily="34" charset="0"/>
                <a:cs typeface="Arial" pitchFamily="34" charset="0"/>
              </a:rPr>
              <a:t>unei</a:t>
            </a:r>
            <a:r>
              <a:rPr lang="en-US" sz="1800" b="0" dirty="0" smtClean="0">
                <a:solidFill>
                  <a:schemeClr val="tx1"/>
                </a:solidFill>
                <a:latin typeface="Arial" pitchFamily="34" charset="0"/>
                <a:cs typeface="Arial" pitchFamily="34" charset="0"/>
              </a:rPr>
              <a:t>  </a:t>
            </a:r>
            <a:r>
              <a:rPr lang="en-US" sz="1800" b="0" dirty="0" err="1" smtClean="0">
                <a:solidFill>
                  <a:schemeClr val="tx1"/>
                </a:solidFill>
                <a:latin typeface="Arial" pitchFamily="34" charset="0"/>
                <a:cs typeface="Arial" pitchFamily="34" charset="0"/>
              </a:rPr>
              <a:t>idei</a:t>
            </a:r>
            <a:r>
              <a:rPr lang="ro-RO" sz="1800" b="0" dirty="0" smtClean="0">
                <a:solidFill>
                  <a:schemeClr val="tx1"/>
                </a:solidFill>
                <a:latin typeface="Arial" pitchFamily="34" charset="0"/>
                <a:cs typeface="Arial" pitchFamily="34" charset="0"/>
              </a:rPr>
              <a:t>:</a:t>
            </a:r>
            <a:r>
              <a:rPr lang="en-US" sz="1600" b="0" dirty="0" smtClean="0">
                <a:solidFill>
                  <a:schemeClr val="tx1"/>
                </a:solidFill>
                <a:latin typeface="Arial" pitchFamily="34" charset="0"/>
                <a:cs typeface="Arial" pitchFamily="34" charset="0"/>
              </a:rPr>
              <a:t/>
            </a:r>
            <a:br>
              <a:rPr lang="en-US" sz="1600" b="0" dirty="0" smtClean="0">
                <a:solidFill>
                  <a:schemeClr val="tx1"/>
                </a:solidFill>
                <a:latin typeface="Arial" pitchFamily="34" charset="0"/>
                <a:cs typeface="Arial" pitchFamily="34" charset="0"/>
              </a:rPr>
            </a:br>
            <a:r>
              <a:rPr lang="ro-RO" sz="1600" b="0" dirty="0" smtClean="0">
                <a:solidFill>
                  <a:schemeClr val="tx1"/>
                </a:solidFill>
                <a:latin typeface="Arial" pitchFamily="34" charset="0"/>
                <a:cs typeface="Arial" pitchFamily="34" charset="0"/>
              </a:rPr>
              <a:t>		- </a:t>
            </a:r>
            <a:r>
              <a:rPr lang="en-US" sz="1600" b="0" dirty="0" err="1" smtClean="0">
                <a:solidFill>
                  <a:schemeClr val="tx1"/>
                </a:solidFill>
                <a:latin typeface="Arial" pitchFamily="34" charset="0"/>
                <a:cs typeface="Arial" pitchFamily="34" charset="0"/>
              </a:rPr>
              <a:t>Cecuri</a:t>
            </a:r>
            <a:r>
              <a:rPr lang="en-US" sz="1600" b="0" dirty="0" smtClean="0">
                <a:solidFill>
                  <a:schemeClr val="tx1"/>
                </a:solidFill>
                <a:latin typeface="Arial" pitchFamily="34" charset="0"/>
                <a:cs typeface="Arial" pitchFamily="34" charset="0"/>
              </a:rPr>
              <a:t> de </a:t>
            </a:r>
            <a:r>
              <a:rPr lang="en-US" sz="1600" b="0" dirty="0" err="1" smtClean="0">
                <a:solidFill>
                  <a:schemeClr val="tx1"/>
                </a:solidFill>
                <a:latin typeface="Arial" pitchFamily="34" charset="0"/>
                <a:cs typeface="Arial" pitchFamily="34" charset="0"/>
              </a:rPr>
              <a:t>inovare</a:t>
            </a:r>
            <a:r>
              <a:rPr lang="en-US" sz="1600" b="0" dirty="0" smtClean="0">
                <a:solidFill>
                  <a:schemeClr val="tx1"/>
                </a:solidFill>
                <a:latin typeface="Arial" pitchFamily="34" charset="0"/>
                <a:cs typeface="Arial" pitchFamily="34" charset="0"/>
              </a:rPr>
              <a:t/>
            </a:r>
            <a:br>
              <a:rPr lang="en-US" sz="1600" b="0" dirty="0" smtClean="0">
                <a:solidFill>
                  <a:schemeClr val="tx1"/>
                </a:solidFill>
                <a:latin typeface="Arial" pitchFamily="34" charset="0"/>
                <a:cs typeface="Arial" pitchFamily="34" charset="0"/>
              </a:rPr>
            </a:br>
            <a:r>
              <a:rPr lang="ro-RO" sz="1600" b="0" dirty="0" smtClean="0">
                <a:solidFill>
                  <a:schemeClr val="tx1"/>
                </a:solidFill>
                <a:latin typeface="Arial" pitchFamily="34" charset="0"/>
                <a:cs typeface="Arial" pitchFamily="34" charset="0"/>
              </a:rPr>
              <a:t>		- </a:t>
            </a:r>
            <a:r>
              <a:rPr lang="en-US" sz="1600" b="0" dirty="0" smtClean="0">
                <a:solidFill>
                  <a:schemeClr val="tx1"/>
                </a:solidFill>
                <a:latin typeface="Arial" pitchFamily="34" charset="0"/>
                <a:cs typeface="Arial" pitchFamily="34" charset="0"/>
              </a:rPr>
              <a:t>RICAP</a:t>
            </a:r>
            <a:r>
              <a:rPr lang="en-US" sz="1600" b="0" i="1" dirty="0" smtClean="0">
                <a:solidFill>
                  <a:schemeClr val="tx1"/>
                </a:solidFill>
                <a:latin typeface="Arial" pitchFamily="34" charset="0"/>
                <a:cs typeface="Arial" pitchFamily="34" charset="0"/>
              </a:rPr>
              <a:t> - </a:t>
            </a:r>
            <a:r>
              <a:rPr lang="en-US" sz="1600" b="0" i="1" dirty="0" err="1" smtClean="0">
                <a:solidFill>
                  <a:schemeClr val="tx1"/>
                </a:solidFill>
                <a:latin typeface="Arial" pitchFamily="34" charset="0"/>
                <a:cs typeface="Arial" pitchFamily="34" charset="0"/>
              </a:rPr>
              <a:t>Programul</a:t>
            </a:r>
            <a:r>
              <a:rPr lang="en-US" sz="1600" b="0" i="1" dirty="0" smtClean="0">
                <a:solidFill>
                  <a:schemeClr val="tx1"/>
                </a:solidFill>
                <a:latin typeface="Arial" pitchFamily="34" charset="0"/>
                <a:cs typeface="Arial" pitchFamily="34" charset="0"/>
              </a:rPr>
              <a:t> de </a:t>
            </a:r>
            <a:r>
              <a:rPr lang="en-US" sz="1600" b="0" i="1" dirty="0" err="1" smtClean="0">
                <a:solidFill>
                  <a:schemeClr val="tx1"/>
                </a:solidFill>
                <a:latin typeface="Arial" pitchFamily="34" charset="0"/>
                <a:cs typeface="Arial" pitchFamily="34" charset="0"/>
              </a:rPr>
              <a:t>Asistență</a:t>
            </a:r>
            <a:r>
              <a:rPr lang="en-US" sz="1600" b="0" i="1" dirty="0" smtClean="0">
                <a:solidFill>
                  <a:schemeClr val="tx1"/>
                </a:solidFill>
                <a:latin typeface="Arial" pitchFamily="34" charset="0"/>
                <a:cs typeface="Arial" pitchFamily="34" charset="0"/>
              </a:rPr>
              <a:t> </a:t>
            </a:r>
            <a:r>
              <a:rPr lang="en-US" sz="1600" b="0" i="1" dirty="0" err="1" smtClean="0">
                <a:solidFill>
                  <a:schemeClr val="tx1"/>
                </a:solidFill>
                <a:latin typeface="Arial" pitchFamily="34" charset="0"/>
                <a:cs typeface="Arial" pitchFamily="34" charset="0"/>
              </a:rPr>
              <a:t>în</a:t>
            </a:r>
            <a:r>
              <a:rPr lang="en-US" sz="1600" b="0" i="1" dirty="0" smtClean="0">
                <a:solidFill>
                  <a:schemeClr val="tx1"/>
                </a:solidFill>
                <a:latin typeface="Arial" pitchFamily="34" charset="0"/>
                <a:cs typeface="Arial" pitchFamily="34" charset="0"/>
              </a:rPr>
              <a:t> </a:t>
            </a:r>
            <a:r>
              <a:rPr lang="en-US" sz="1600" b="0" i="1" dirty="0" err="1" smtClean="0">
                <a:solidFill>
                  <a:schemeClr val="tx1"/>
                </a:solidFill>
                <a:latin typeface="Arial" pitchFamily="34" charset="0"/>
                <a:cs typeface="Arial" pitchFamily="34" charset="0"/>
              </a:rPr>
              <a:t>Comercializarea</a:t>
            </a:r>
            <a:r>
              <a:rPr lang="en-US" sz="1600" b="0" i="1" dirty="0" smtClean="0">
                <a:solidFill>
                  <a:schemeClr val="tx1"/>
                </a:solidFill>
                <a:latin typeface="Arial" pitchFamily="34" charset="0"/>
                <a:cs typeface="Arial" pitchFamily="34" charset="0"/>
              </a:rPr>
              <a:t> </a:t>
            </a:r>
            <a:r>
              <a:rPr lang="en-US" sz="1600" b="0" i="1" dirty="0" err="1" smtClean="0">
                <a:solidFill>
                  <a:schemeClr val="tx1"/>
                </a:solidFill>
                <a:latin typeface="Arial" pitchFamily="34" charset="0"/>
                <a:cs typeface="Arial" pitchFamily="34" charset="0"/>
              </a:rPr>
              <a:t>Inovării</a:t>
            </a:r>
            <a:r>
              <a:rPr lang="ro-RO" sz="1600" b="0" i="1" dirty="0" smtClean="0">
                <a:solidFill>
                  <a:schemeClr val="tx1"/>
                </a:solidFill>
                <a:latin typeface="Arial" pitchFamily="34" charset="0"/>
                <a:cs typeface="Arial" pitchFamily="34" charset="0"/>
              </a:rPr>
              <a:t/>
            </a:r>
            <a:br>
              <a:rPr lang="ro-RO" sz="1600" b="0" i="1" dirty="0" smtClean="0">
                <a:solidFill>
                  <a:schemeClr val="tx1"/>
                </a:solidFill>
                <a:latin typeface="Arial" pitchFamily="34" charset="0"/>
                <a:cs typeface="Arial" pitchFamily="34" charset="0"/>
              </a:rPr>
            </a:br>
            <a:r>
              <a:rPr lang="en-US" sz="1600" b="0" i="1" dirty="0" smtClean="0">
                <a:solidFill>
                  <a:schemeClr val="tx1"/>
                </a:solidFill>
                <a:latin typeface="Arial" pitchFamily="34" charset="0"/>
                <a:cs typeface="Arial" pitchFamily="34" charset="0"/>
              </a:rPr>
              <a:t/>
            </a:r>
            <a:br>
              <a:rPr lang="en-US" sz="1600" b="0" i="1" dirty="0" smtClean="0">
                <a:solidFill>
                  <a:schemeClr val="tx1"/>
                </a:solidFill>
                <a:latin typeface="Arial" pitchFamily="34" charset="0"/>
                <a:cs typeface="Arial" pitchFamily="34" charset="0"/>
              </a:rPr>
            </a:br>
            <a:r>
              <a:rPr lang="ro-RO" sz="1600" b="0" i="1" dirty="0" smtClean="0">
                <a:solidFill>
                  <a:schemeClr val="tx1"/>
                </a:solidFill>
                <a:latin typeface="Arial" pitchFamily="34" charset="0"/>
                <a:cs typeface="Arial" pitchFamily="34" charset="0"/>
              </a:rPr>
              <a:t> 	♦ </a:t>
            </a:r>
            <a:r>
              <a:rPr lang="en-US" sz="1600" b="0" dirty="0" err="1" smtClean="0">
                <a:solidFill>
                  <a:schemeClr val="tx1"/>
                </a:solidFill>
                <a:latin typeface="Arial" pitchFamily="34" charset="0"/>
                <a:cs typeface="Arial" pitchFamily="34" charset="0"/>
              </a:rPr>
              <a:t>Cercetare</a:t>
            </a:r>
            <a:r>
              <a:rPr lang="en-US" sz="1600" b="0" dirty="0" smtClean="0">
                <a:solidFill>
                  <a:schemeClr val="tx1"/>
                </a:solidFill>
                <a:latin typeface="Arial" pitchFamily="34" charset="0"/>
                <a:cs typeface="Arial" pitchFamily="34" charset="0"/>
              </a:rPr>
              <a:t> – </a:t>
            </a:r>
            <a:r>
              <a:rPr lang="en-US" sz="1600" b="0" dirty="0" err="1" smtClean="0">
                <a:solidFill>
                  <a:schemeClr val="tx1"/>
                </a:solidFill>
                <a:latin typeface="Arial" pitchFamily="34" charset="0"/>
                <a:cs typeface="Arial" pitchFamily="34" charset="0"/>
              </a:rPr>
              <a:t>Inovare</a:t>
            </a:r>
            <a:r>
              <a:rPr lang="ro-RO" sz="1600" b="0" dirty="0" smtClean="0">
                <a:solidFill>
                  <a:schemeClr val="tx1"/>
                </a:solidFill>
                <a:latin typeface="Arial" pitchFamily="34" charset="0"/>
                <a:cs typeface="Arial" pitchFamily="34" charset="0"/>
              </a:rPr>
              <a:t>: </a:t>
            </a:r>
            <a:r>
              <a:rPr lang="en-US" sz="1600" b="0" dirty="0" smtClean="0">
                <a:solidFill>
                  <a:schemeClr val="tx1"/>
                </a:solidFill>
                <a:latin typeface="Arial" pitchFamily="34" charset="0"/>
                <a:cs typeface="Arial" pitchFamily="34" charset="0"/>
              </a:rPr>
              <a:t/>
            </a:r>
            <a:br>
              <a:rPr lang="en-US" sz="1600" b="0" dirty="0" smtClean="0">
                <a:solidFill>
                  <a:schemeClr val="tx1"/>
                </a:solidFill>
                <a:latin typeface="Arial" pitchFamily="34" charset="0"/>
                <a:cs typeface="Arial" pitchFamily="34" charset="0"/>
              </a:rPr>
            </a:br>
            <a:r>
              <a:rPr lang="ro-RO" sz="1600" b="0" dirty="0" smtClean="0">
                <a:solidFill>
                  <a:schemeClr val="tx1"/>
                </a:solidFill>
                <a:latin typeface="Arial" pitchFamily="34" charset="0"/>
                <a:cs typeface="Arial" pitchFamily="34" charset="0"/>
              </a:rPr>
              <a:t>		- </a:t>
            </a:r>
            <a:r>
              <a:rPr lang="en-US" sz="1600" b="0" dirty="0" smtClean="0">
                <a:solidFill>
                  <a:schemeClr val="tx1"/>
                </a:solidFill>
                <a:latin typeface="Arial" pitchFamily="34" charset="0"/>
                <a:cs typeface="Arial" pitchFamily="34" charset="0"/>
              </a:rPr>
              <a:t>Horizon 2020</a:t>
            </a:r>
            <a:br>
              <a:rPr lang="en-US" sz="1600" b="0" dirty="0" smtClean="0">
                <a:solidFill>
                  <a:schemeClr val="tx1"/>
                </a:solidFill>
                <a:latin typeface="Arial" pitchFamily="34" charset="0"/>
                <a:cs typeface="Arial" pitchFamily="34" charset="0"/>
              </a:rPr>
            </a:br>
            <a:r>
              <a:rPr lang="ro-RO" sz="1600" b="0" dirty="0" smtClean="0">
                <a:solidFill>
                  <a:schemeClr val="tx1"/>
                </a:solidFill>
                <a:latin typeface="Arial" pitchFamily="34" charset="0"/>
                <a:cs typeface="Arial" pitchFamily="34" charset="0"/>
              </a:rPr>
              <a:t>		- </a:t>
            </a:r>
            <a:r>
              <a:rPr lang="en-US" sz="1600" b="0" dirty="0" smtClean="0">
                <a:solidFill>
                  <a:srgbClr val="7030A0"/>
                </a:solidFill>
                <a:latin typeface="Arial" pitchFamily="34" charset="0"/>
                <a:cs typeface="Arial" pitchFamily="34" charset="0"/>
              </a:rPr>
              <a:t>Eureka / </a:t>
            </a:r>
            <a:r>
              <a:rPr lang="en-US" sz="1600" b="0" dirty="0" err="1" smtClean="0">
                <a:solidFill>
                  <a:srgbClr val="7030A0"/>
                </a:solidFill>
                <a:latin typeface="Arial" pitchFamily="34" charset="0"/>
                <a:cs typeface="Arial" pitchFamily="34" charset="0"/>
              </a:rPr>
              <a:t>Eurostars</a:t>
            </a:r>
            <a:r>
              <a:rPr lang="en-US" sz="1600" b="0" dirty="0" smtClean="0">
                <a:solidFill>
                  <a:schemeClr val="tx1"/>
                </a:solidFill>
                <a:latin typeface="Arial" pitchFamily="34" charset="0"/>
                <a:cs typeface="Arial" pitchFamily="34" charset="0"/>
              </a:rPr>
              <a:t/>
            </a:r>
            <a:br>
              <a:rPr lang="en-US" sz="1600" b="0" dirty="0" smtClean="0">
                <a:solidFill>
                  <a:schemeClr val="tx1"/>
                </a:solidFill>
                <a:latin typeface="Arial" pitchFamily="34" charset="0"/>
                <a:cs typeface="Arial" pitchFamily="34" charset="0"/>
              </a:rPr>
            </a:br>
            <a:r>
              <a:rPr lang="ro-RO" sz="1600" b="0" dirty="0" smtClean="0">
                <a:solidFill>
                  <a:schemeClr val="tx1"/>
                </a:solidFill>
                <a:latin typeface="Arial" pitchFamily="34" charset="0"/>
                <a:cs typeface="Arial" pitchFamily="34" charset="0"/>
              </a:rPr>
              <a:t>		- </a:t>
            </a:r>
            <a:r>
              <a:rPr lang="en-US" sz="1600" b="0" dirty="0" smtClean="0">
                <a:solidFill>
                  <a:srgbClr val="00B050"/>
                </a:solidFill>
                <a:latin typeface="Arial" pitchFamily="34" charset="0"/>
                <a:cs typeface="Arial" pitchFamily="34" charset="0"/>
              </a:rPr>
              <a:t>COSME </a:t>
            </a:r>
            <a:r>
              <a:rPr lang="ro-RO" sz="1600" b="0" dirty="0" smtClean="0">
                <a:solidFill>
                  <a:srgbClr val="00B050"/>
                </a:solidFill>
                <a:latin typeface="Arial" pitchFamily="34" charset="0"/>
                <a:cs typeface="Arial" pitchFamily="34" charset="0"/>
              </a:rPr>
              <a:t> </a:t>
            </a:r>
            <a:r>
              <a:rPr lang="ro-RO" sz="1600" b="0" dirty="0" smtClean="0">
                <a:solidFill>
                  <a:schemeClr val="tx1"/>
                </a:solidFill>
                <a:latin typeface="Arial" pitchFamily="34" charset="0"/>
                <a:cs typeface="Arial" pitchFamily="34" charset="0"/>
              </a:rPr>
              <a:t/>
            </a:r>
            <a:br>
              <a:rPr lang="ro-RO" sz="1600" b="0" dirty="0" smtClean="0">
                <a:solidFill>
                  <a:schemeClr val="tx1"/>
                </a:solidFill>
                <a:latin typeface="Arial" pitchFamily="34" charset="0"/>
                <a:cs typeface="Arial" pitchFamily="34" charset="0"/>
              </a:rPr>
            </a:br>
            <a:r>
              <a:rPr lang="en-US" sz="1600" b="0" dirty="0" smtClean="0">
                <a:solidFill>
                  <a:schemeClr val="tx1"/>
                </a:solidFill>
                <a:latin typeface="Arial" pitchFamily="34" charset="0"/>
                <a:cs typeface="Arial" pitchFamily="34" charset="0"/>
              </a:rPr>
              <a:t/>
            </a:r>
            <a:br>
              <a:rPr lang="en-US" sz="1600" b="0" dirty="0" smtClean="0">
                <a:solidFill>
                  <a:schemeClr val="tx1"/>
                </a:solidFill>
                <a:latin typeface="Arial" pitchFamily="34" charset="0"/>
                <a:cs typeface="Arial" pitchFamily="34" charset="0"/>
              </a:rPr>
            </a:br>
            <a:r>
              <a:rPr lang="ro-RO" sz="1600" b="0" dirty="0" smtClean="0">
                <a:solidFill>
                  <a:schemeClr val="tx1"/>
                </a:solidFill>
                <a:latin typeface="Arial" pitchFamily="34" charset="0"/>
                <a:cs typeface="Arial" pitchFamily="34" charset="0"/>
              </a:rPr>
              <a:t>	</a:t>
            </a:r>
            <a:r>
              <a:rPr lang="ro-RO" sz="1600" b="0" i="1" dirty="0" smtClean="0">
                <a:solidFill>
                  <a:schemeClr val="tx1"/>
                </a:solidFill>
                <a:latin typeface="Arial" pitchFamily="34" charset="0"/>
                <a:cs typeface="Arial" pitchFamily="34" charset="0"/>
              </a:rPr>
              <a:t> ♦ </a:t>
            </a:r>
            <a:r>
              <a:rPr lang="en-US" sz="1600" b="0" dirty="0" err="1" smtClean="0">
                <a:solidFill>
                  <a:schemeClr val="tx1"/>
                </a:solidFill>
                <a:latin typeface="Arial" pitchFamily="34" charset="0"/>
                <a:cs typeface="Arial" pitchFamily="34" charset="0"/>
              </a:rPr>
              <a:t>Fonduri</a:t>
            </a:r>
            <a:r>
              <a:rPr lang="en-US" sz="1600" b="0" dirty="0" smtClean="0">
                <a:solidFill>
                  <a:schemeClr val="tx1"/>
                </a:solidFill>
                <a:latin typeface="Arial" pitchFamily="34" charset="0"/>
                <a:cs typeface="Arial" pitchFamily="34" charset="0"/>
              </a:rPr>
              <a:t> </a:t>
            </a:r>
            <a:r>
              <a:rPr lang="en-US" sz="1600" b="0" dirty="0" err="1" smtClean="0">
                <a:solidFill>
                  <a:schemeClr val="tx1"/>
                </a:solidFill>
                <a:latin typeface="Arial" pitchFamily="34" charset="0"/>
                <a:cs typeface="Arial" pitchFamily="34" charset="0"/>
              </a:rPr>
              <a:t>Structurale</a:t>
            </a:r>
            <a:r>
              <a:rPr lang="ro-RO" sz="1600" b="0" dirty="0" smtClean="0">
                <a:solidFill>
                  <a:schemeClr val="tx1"/>
                </a:solidFill>
                <a:latin typeface="Arial" pitchFamily="34" charset="0"/>
                <a:cs typeface="Arial" pitchFamily="34" charset="0"/>
              </a:rPr>
              <a:t/>
            </a:r>
            <a:br>
              <a:rPr lang="ro-RO" sz="1600" b="0" dirty="0" smtClean="0">
                <a:solidFill>
                  <a:schemeClr val="tx1"/>
                </a:solidFill>
                <a:latin typeface="Arial" pitchFamily="34" charset="0"/>
                <a:cs typeface="Arial" pitchFamily="34" charset="0"/>
              </a:rPr>
            </a:br>
            <a:r>
              <a:rPr lang="ro-RO" sz="1600" b="0" dirty="0" smtClean="0">
                <a:solidFill>
                  <a:schemeClr val="tx1"/>
                </a:solidFill>
                <a:latin typeface="Arial" pitchFamily="34" charset="0"/>
                <a:cs typeface="Arial" pitchFamily="34" charset="0"/>
              </a:rPr>
              <a:t/>
            </a:r>
            <a:br>
              <a:rPr lang="ro-RO" sz="1600" b="0" dirty="0" smtClean="0">
                <a:solidFill>
                  <a:schemeClr val="tx1"/>
                </a:solidFill>
                <a:latin typeface="Arial" pitchFamily="34" charset="0"/>
                <a:cs typeface="Arial" pitchFamily="34" charset="0"/>
              </a:rPr>
            </a:br>
            <a:r>
              <a:rPr lang="en-US" sz="1600" dirty="0" smtClean="0">
                <a:solidFill>
                  <a:srgbClr val="00B050"/>
                </a:solidFill>
                <a:latin typeface="Arial" pitchFamily="34" charset="0"/>
                <a:cs typeface="Arial" pitchFamily="34" charset="0"/>
              </a:rPr>
              <a:t>COSME:</a:t>
            </a:r>
            <a:r>
              <a:rPr lang="en-US" sz="1600" dirty="0" smtClean="0">
                <a:solidFill>
                  <a:schemeClr val="tx1"/>
                </a:solidFill>
                <a:latin typeface="Arial" pitchFamily="34" charset="0"/>
                <a:cs typeface="Arial" pitchFamily="34" charset="0"/>
              </a:rPr>
              <a:t> </a:t>
            </a:r>
            <a:r>
              <a:rPr lang="ro-RO" sz="1600" dirty="0" smtClean="0">
                <a:solidFill>
                  <a:schemeClr val="tx1"/>
                </a:solidFill>
                <a:latin typeface="Arial" pitchFamily="34" charset="0"/>
                <a:cs typeface="Arial" pitchFamily="34" charset="0"/>
              </a:rPr>
              <a:t> </a:t>
            </a:r>
            <a:r>
              <a:rPr lang="en-US" sz="1600" dirty="0" err="1" smtClean="0">
                <a:solidFill>
                  <a:schemeClr val="tx1"/>
                </a:solidFill>
                <a:latin typeface="Arial" pitchFamily="34" charset="0"/>
                <a:cs typeface="Arial" pitchFamily="34" charset="0"/>
              </a:rPr>
              <a:t>Programul</a:t>
            </a:r>
            <a:r>
              <a:rPr lang="en-US" sz="1600" dirty="0" smtClean="0">
                <a:solidFill>
                  <a:schemeClr val="tx1"/>
                </a:solidFill>
                <a:latin typeface="Arial" pitchFamily="34" charset="0"/>
                <a:cs typeface="Arial" pitchFamily="34" charset="0"/>
              </a:rPr>
              <a:t> </a:t>
            </a:r>
            <a:r>
              <a:rPr lang="en-US" sz="1600" dirty="0" err="1" smtClean="0">
                <a:solidFill>
                  <a:schemeClr val="tx1"/>
                </a:solidFill>
                <a:latin typeface="Arial" pitchFamily="34" charset="0"/>
                <a:cs typeface="Arial" pitchFamily="34" charset="0"/>
              </a:rPr>
              <a:t>pentru</a:t>
            </a:r>
            <a:r>
              <a:rPr lang="en-US" sz="1600" dirty="0" smtClean="0">
                <a:solidFill>
                  <a:schemeClr val="tx1"/>
                </a:solidFill>
                <a:latin typeface="Arial" pitchFamily="34" charset="0"/>
                <a:cs typeface="Arial" pitchFamily="34" charset="0"/>
              </a:rPr>
              <a:t> </a:t>
            </a:r>
            <a:r>
              <a:rPr lang="en-US" sz="1600" dirty="0" err="1" smtClean="0">
                <a:solidFill>
                  <a:schemeClr val="tx1"/>
                </a:solidFill>
                <a:latin typeface="Arial" pitchFamily="34" charset="0"/>
                <a:cs typeface="Arial" pitchFamily="34" charset="0"/>
              </a:rPr>
              <a:t>Competitivitatea</a:t>
            </a:r>
            <a:r>
              <a:rPr lang="en-US" sz="1600" dirty="0" smtClean="0">
                <a:solidFill>
                  <a:schemeClr val="tx1"/>
                </a:solidFill>
                <a:latin typeface="Arial" pitchFamily="34" charset="0"/>
                <a:cs typeface="Arial" pitchFamily="34" charset="0"/>
              </a:rPr>
              <a:t> </a:t>
            </a:r>
            <a:r>
              <a:rPr lang="en-US" sz="1600" dirty="0" err="1" smtClean="0">
                <a:solidFill>
                  <a:schemeClr val="tx1"/>
                </a:solidFill>
                <a:latin typeface="Arial" pitchFamily="34" charset="0"/>
                <a:cs typeface="Arial" pitchFamily="34" charset="0"/>
              </a:rPr>
              <a:t>Intreprinderilor</a:t>
            </a:r>
            <a:r>
              <a:rPr lang="en-US" sz="1600" dirty="0" smtClean="0">
                <a:solidFill>
                  <a:schemeClr val="tx1"/>
                </a:solidFill>
                <a:latin typeface="Arial" pitchFamily="34" charset="0"/>
                <a:cs typeface="Arial" pitchFamily="34" charset="0"/>
              </a:rPr>
              <a:t> </a:t>
            </a:r>
            <a:r>
              <a:rPr lang="en-US" sz="1600" dirty="0" err="1" smtClean="0">
                <a:solidFill>
                  <a:schemeClr val="tx1"/>
                </a:solidFill>
                <a:latin typeface="Arial" pitchFamily="34" charset="0"/>
                <a:cs typeface="Arial" pitchFamily="34" charset="0"/>
              </a:rPr>
              <a:t>si</a:t>
            </a:r>
            <a:r>
              <a:rPr lang="en-US" sz="1600" dirty="0" smtClean="0">
                <a:solidFill>
                  <a:schemeClr val="tx1"/>
                </a:solidFill>
                <a:latin typeface="Arial" pitchFamily="34" charset="0"/>
                <a:cs typeface="Arial" pitchFamily="34" charset="0"/>
              </a:rPr>
              <a:t> IMM-</a:t>
            </a:r>
            <a:r>
              <a:rPr lang="en-US" sz="1600" dirty="0" err="1" smtClean="0">
                <a:solidFill>
                  <a:schemeClr val="tx1"/>
                </a:solidFill>
                <a:latin typeface="Arial" pitchFamily="34" charset="0"/>
                <a:cs typeface="Arial" pitchFamily="34" charset="0"/>
              </a:rPr>
              <a:t>uril</a:t>
            </a:r>
            <a:r>
              <a:rPr lang="ro-RO" sz="1600" dirty="0" smtClean="0">
                <a:solidFill>
                  <a:schemeClr val="tx1"/>
                </a:solidFill>
                <a:latin typeface="Arial" pitchFamily="34" charset="0"/>
                <a:cs typeface="Arial" pitchFamily="34" charset="0"/>
              </a:rPr>
              <a:t>or</a:t>
            </a:r>
            <a:br>
              <a:rPr lang="ro-RO" sz="1600" dirty="0" smtClean="0">
                <a:solidFill>
                  <a:schemeClr val="tx1"/>
                </a:solidFill>
                <a:latin typeface="Arial" pitchFamily="34" charset="0"/>
                <a:cs typeface="Arial" pitchFamily="34" charset="0"/>
              </a:rPr>
            </a:br>
            <a:r>
              <a:rPr lang="ro-RO" sz="1600" dirty="0" smtClean="0">
                <a:solidFill>
                  <a:schemeClr val="tx1"/>
                </a:solidFill>
                <a:latin typeface="Arial" pitchFamily="34" charset="0"/>
                <a:cs typeface="Arial" pitchFamily="34" charset="0"/>
              </a:rPr>
              <a:t>	Buget: </a:t>
            </a:r>
            <a:r>
              <a:rPr lang="ro-RO" sz="1600" dirty="0" smtClean="0">
                <a:solidFill>
                  <a:srgbClr val="00B050"/>
                </a:solidFill>
                <a:latin typeface="Arial" pitchFamily="34" charset="0"/>
                <a:cs typeface="Arial" pitchFamily="34" charset="0"/>
              </a:rPr>
              <a:t>2,3 Miliarde EUR pentru 2014-2020</a:t>
            </a:r>
            <a:br>
              <a:rPr lang="ro-RO" sz="1600" dirty="0" smtClean="0">
                <a:solidFill>
                  <a:srgbClr val="00B050"/>
                </a:solidFill>
                <a:latin typeface="Arial" pitchFamily="34" charset="0"/>
                <a:cs typeface="Arial" pitchFamily="34" charset="0"/>
              </a:rPr>
            </a:br>
            <a:r>
              <a:rPr lang="en-US" sz="1600" dirty="0" smtClean="0"/>
              <a:t> </a:t>
            </a:r>
            <a:r>
              <a:rPr lang="en-US" sz="1600" b="0" dirty="0" smtClean="0">
                <a:solidFill>
                  <a:srgbClr val="7030A0"/>
                </a:solidFill>
                <a:latin typeface="Arial" pitchFamily="34" charset="0"/>
                <a:cs typeface="Arial" pitchFamily="34" charset="0"/>
              </a:rPr>
              <a:t>Eureka / </a:t>
            </a:r>
            <a:r>
              <a:rPr lang="en-US" sz="1600" b="0" dirty="0" err="1" smtClean="0">
                <a:solidFill>
                  <a:srgbClr val="7030A0"/>
                </a:solidFill>
                <a:latin typeface="Arial" pitchFamily="34" charset="0"/>
                <a:cs typeface="Arial" pitchFamily="34" charset="0"/>
              </a:rPr>
              <a:t>Eurostars</a:t>
            </a:r>
            <a:r>
              <a:rPr lang="ro-RO" sz="1600" b="0" dirty="0" smtClean="0">
                <a:solidFill>
                  <a:srgbClr val="7030A0"/>
                </a:solidFill>
                <a:latin typeface="Arial" pitchFamily="34" charset="0"/>
                <a:cs typeface="Arial" pitchFamily="34" charset="0"/>
              </a:rPr>
              <a:t>: </a:t>
            </a:r>
            <a:r>
              <a:rPr lang="en-US" sz="1600" b="0" dirty="0" err="1" smtClean="0">
                <a:solidFill>
                  <a:schemeClr val="tx1"/>
                </a:solidFill>
                <a:latin typeface="Arial" pitchFamily="34" charset="0"/>
                <a:cs typeface="Arial" pitchFamily="34" charset="0"/>
              </a:rPr>
              <a:t>Suport</a:t>
            </a:r>
            <a:r>
              <a:rPr lang="en-US" sz="1600" b="0" dirty="0" smtClean="0">
                <a:solidFill>
                  <a:schemeClr val="tx1"/>
                </a:solidFill>
                <a:latin typeface="Arial" pitchFamily="34" charset="0"/>
                <a:cs typeface="Arial" pitchFamily="34" charset="0"/>
              </a:rPr>
              <a:t> </a:t>
            </a:r>
            <a:r>
              <a:rPr lang="en-US" sz="1600" b="0" dirty="0" err="1" smtClean="0">
                <a:solidFill>
                  <a:schemeClr val="tx1"/>
                </a:solidFill>
                <a:latin typeface="Arial" pitchFamily="34" charset="0"/>
                <a:cs typeface="Arial" pitchFamily="34" charset="0"/>
              </a:rPr>
              <a:t>pentru</a:t>
            </a:r>
            <a:r>
              <a:rPr lang="en-US" sz="1600" b="0" dirty="0" smtClean="0">
                <a:solidFill>
                  <a:schemeClr val="tx1"/>
                </a:solidFill>
                <a:latin typeface="Arial" pitchFamily="34" charset="0"/>
                <a:cs typeface="Arial" pitchFamily="34" charset="0"/>
              </a:rPr>
              <a:t> </a:t>
            </a:r>
            <a:r>
              <a:rPr lang="en-US" sz="1600" b="0" dirty="0" err="1" smtClean="0">
                <a:solidFill>
                  <a:schemeClr val="tx1"/>
                </a:solidFill>
                <a:latin typeface="Arial" pitchFamily="34" charset="0"/>
                <a:cs typeface="Arial" pitchFamily="34" charset="0"/>
              </a:rPr>
              <a:t>cercetarea</a:t>
            </a:r>
            <a:r>
              <a:rPr lang="en-US" sz="1600" b="0" dirty="0" smtClean="0">
                <a:solidFill>
                  <a:schemeClr val="tx1"/>
                </a:solidFill>
                <a:latin typeface="Arial" pitchFamily="34" charset="0"/>
                <a:cs typeface="Arial" pitchFamily="34" charset="0"/>
              </a:rPr>
              <a:t> </a:t>
            </a:r>
            <a:r>
              <a:rPr lang="en-US" sz="1600" b="0" dirty="0" err="1" smtClean="0">
                <a:solidFill>
                  <a:schemeClr val="tx1"/>
                </a:solidFill>
                <a:latin typeface="Arial" pitchFamily="34" charset="0"/>
                <a:cs typeface="Arial" pitchFamily="34" charset="0"/>
              </a:rPr>
              <a:t>aplicativa</a:t>
            </a:r>
            <a:r>
              <a:rPr lang="en-US" sz="1600" b="0" dirty="0" smtClean="0">
                <a:solidFill>
                  <a:schemeClr val="tx1"/>
                </a:solidFill>
                <a:latin typeface="Arial" pitchFamily="34" charset="0"/>
                <a:cs typeface="Arial" pitchFamily="34" charset="0"/>
              </a:rPr>
              <a:t> in </a:t>
            </a:r>
            <a:r>
              <a:rPr lang="en-US" sz="1600" b="0" dirty="0" err="1" smtClean="0">
                <a:solidFill>
                  <a:schemeClr val="tx1"/>
                </a:solidFill>
                <a:latin typeface="Arial" pitchFamily="34" charset="0"/>
                <a:cs typeface="Arial" pitchFamily="34" charset="0"/>
              </a:rPr>
              <a:t>folosul</a:t>
            </a:r>
            <a:r>
              <a:rPr lang="en-US" sz="1600" b="0" dirty="0" smtClean="0">
                <a:solidFill>
                  <a:schemeClr val="tx1"/>
                </a:solidFill>
                <a:latin typeface="Arial" pitchFamily="34" charset="0"/>
                <a:cs typeface="Arial" pitchFamily="34" charset="0"/>
              </a:rPr>
              <a:t> IMM-</a:t>
            </a:r>
            <a:r>
              <a:rPr lang="en-US" sz="1600" b="0" dirty="0" err="1" smtClean="0">
                <a:solidFill>
                  <a:schemeClr val="tx1"/>
                </a:solidFill>
                <a:latin typeface="Arial" pitchFamily="34" charset="0"/>
                <a:cs typeface="Arial" pitchFamily="34" charset="0"/>
              </a:rPr>
              <a:t>urilor</a:t>
            </a:r>
            <a:r>
              <a:rPr lang="en-US" sz="1600" b="0" dirty="0" smtClean="0">
                <a:solidFill>
                  <a:schemeClr val="tx1"/>
                </a:solidFill>
                <a:latin typeface="Arial" pitchFamily="34" charset="0"/>
                <a:cs typeface="Arial" pitchFamily="34" charset="0"/>
              </a:rPr>
              <a:t> </a:t>
            </a:r>
            <a:br>
              <a:rPr lang="en-US" sz="1600" b="0" dirty="0" smtClean="0">
                <a:solidFill>
                  <a:schemeClr val="tx1"/>
                </a:solidFill>
                <a:latin typeface="Arial" pitchFamily="34" charset="0"/>
                <a:cs typeface="Arial" pitchFamily="34" charset="0"/>
              </a:rPr>
            </a:br>
            <a:r>
              <a:rPr lang="ro-RO" sz="1600" dirty="0" smtClean="0">
                <a:solidFill>
                  <a:schemeClr val="tx1"/>
                </a:solidFill>
              </a:rPr>
              <a:t> </a:t>
            </a:r>
            <a:r>
              <a:rPr lang="vi-VN" sz="1600" b="0" i="1" dirty="0" smtClean="0">
                <a:solidFill>
                  <a:schemeClr val="tx1"/>
                </a:solidFill>
                <a:latin typeface="Arial" pitchFamily="34" charset="0"/>
                <a:cs typeface="Arial" pitchFamily="34" charset="0"/>
              </a:rPr>
              <a:t/>
            </a:r>
            <a:br>
              <a:rPr lang="vi-VN" sz="1600" b="0" i="1" dirty="0" smtClean="0">
                <a:solidFill>
                  <a:schemeClr val="tx1"/>
                </a:solidFill>
                <a:latin typeface="Arial" pitchFamily="34" charset="0"/>
                <a:cs typeface="Arial" pitchFamily="34" charset="0"/>
              </a:rPr>
            </a:br>
            <a:r>
              <a:rPr lang="en-US" sz="1200" dirty="0" smtClean="0"/>
              <a:t/>
            </a:r>
            <a:br>
              <a:rPr lang="en-US" sz="1200" dirty="0" smtClean="0"/>
            </a:br>
            <a:r>
              <a:rPr lang="en-US" sz="1200" dirty="0" smtClean="0">
                <a:solidFill>
                  <a:schemeClr val="accent1">
                    <a:lumMod val="75000"/>
                  </a:schemeClr>
                </a:solidFill>
                <a:latin typeface="Arial" pitchFamily="34" charset="0"/>
                <a:cs typeface="Arial" pitchFamily="34" charset="0"/>
              </a:rPr>
              <a:t/>
            </a:r>
            <a:br>
              <a:rPr lang="en-US" sz="1200" dirty="0" smtClean="0">
                <a:solidFill>
                  <a:schemeClr val="accent1">
                    <a:lumMod val="75000"/>
                  </a:schemeClr>
                </a:solidFill>
                <a:latin typeface="Arial" pitchFamily="34" charset="0"/>
                <a:cs typeface="Arial" pitchFamily="34" charset="0"/>
              </a:rPr>
            </a:br>
            <a:endParaRPr lang="en-GB" sz="1400" dirty="0">
              <a:latin typeface="Arial" pitchFamily="34" charset="0"/>
              <a:cs typeface="Arial" pitchFamily="34" charset="0"/>
            </a:endParaRPr>
          </a:p>
        </p:txBody>
      </p:sp>
      <p:pic>
        <p:nvPicPr>
          <p:cNvPr id="4" name="Picture 3" descr="drap_cmyk.jpg"/>
          <p:cNvPicPr>
            <a:picLocks noChangeAspect="1"/>
          </p:cNvPicPr>
          <p:nvPr/>
        </p:nvPicPr>
        <p:blipFill>
          <a:blip r:embed="rId2"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3" cstate="print"/>
          <a:stretch>
            <a:fillRect/>
          </a:stretch>
        </p:blipFill>
        <p:spPr>
          <a:xfrm>
            <a:off x="7086600" y="304800"/>
            <a:ext cx="1447800" cy="840116"/>
          </a:xfrm>
          <a:prstGeom prst="rect">
            <a:avLst/>
          </a:prstGeom>
        </p:spPr>
      </p:pic>
      <p:sp>
        <p:nvSpPr>
          <p:cNvPr id="6" name="Title 1"/>
          <p:cNvSpPr txBox="1">
            <a:spLocks/>
          </p:cNvSpPr>
          <p:nvPr/>
        </p:nvSpPr>
        <p:spPr>
          <a:xfrm>
            <a:off x="381000" y="1295400"/>
            <a:ext cx="8077200" cy="4724400"/>
          </a:xfrm>
          <a:prstGeom prst="rect">
            <a:avLst/>
          </a:prstGeom>
          <a:effectLst/>
        </p:spPr>
        <p:txBody>
          <a:bodyPr vert="horz" lIns="91440" tIns="45720" rIns="91440" bIns="45720" rtlCol="0" anchor="t" anchorCtr="0">
            <a:noAutofit/>
          </a:bodyPr>
          <a:lstStyle/>
          <a:p>
            <a:pPr marL="342900" marR="0" lvl="0" indent="-342900" algn="l" defTabSz="914400" rtl="0" eaLnBrk="1" fontAlgn="base" latinLnBrk="0" hangingPunct="1">
              <a:lnSpc>
                <a:spcPct val="80000"/>
              </a:lnSpc>
              <a:spcBef>
                <a:spcPct val="20000"/>
              </a:spcBef>
              <a:spcAft>
                <a:spcPct val="0"/>
              </a:spcAft>
              <a:buClr>
                <a:schemeClr val="accent6">
                  <a:lumMod val="75000"/>
                </a:schemeClr>
              </a:buClr>
              <a:buSzPct val="128000"/>
              <a:buFont typeface="Georgia" pitchFamily="18" charset="0"/>
              <a:buNone/>
              <a:tabLst/>
              <a:defRPr/>
            </a:pPr>
            <a:r>
              <a:rPr kumimoji="0" lang="en-US" sz="2800" b="1" i="0" u="none" strike="noStrike" kern="1200" cap="none" spc="0" normalizeH="0" baseline="0" noProof="0" dirty="0" smtClean="0">
                <a:ln>
                  <a:noFill/>
                </a:ln>
                <a:solidFill>
                  <a:schemeClr val="bg2">
                    <a:lumMod val="25000"/>
                  </a:schemeClr>
                </a:solidFill>
                <a:effectLst/>
                <a:uLnTx/>
                <a:uFillTx/>
                <a:latin typeface="Arial" panose="020B0604020202020204" pitchFamily="34" charset="0"/>
                <a:ea typeface="+mj-ea"/>
                <a:cs typeface="Arial" panose="020B0604020202020204" pitchFamily="34" charset="0"/>
              </a:rPr>
              <a:t>  </a:t>
            </a:r>
            <a:endParaRPr kumimoji="0" lang="en-US" sz="28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99012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6096000"/>
            <a:ext cx="7923010" cy="609600"/>
          </a:xfrm>
        </p:spPr>
        <p:txBody>
          <a:bodyPr>
            <a:normAutofit/>
          </a:bodyPr>
          <a:lstStyle/>
          <a:p>
            <a:pPr algn="ctr">
              <a:lnSpc>
                <a:spcPct val="120000"/>
              </a:lnSpc>
              <a:spcBef>
                <a:spcPts val="0"/>
              </a:spcBef>
              <a:spcAft>
                <a:spcPts val="0"/>
              </a:spcAft>
            </a:pPr>
            <a:endParaRPr lang="ro-RO" sz="1100" dirty="0" smtClean="0">
              <a:latin typeface="Arial" pitchFamily="34" charset="0"/>
              <a:cs typeface="Arial" pitchFamily="34" charset="0"/>
            </a:endParaRPr>
          </a:p>
          <a:p>
            <a:pPr lvl="0" algn="ctr">
              <a:buClr>
                <a:srgbClr val="F14124">
                  <a:lumMod val="75000"/>
                </a:srgbClr>
              </a:buClr>
            </a:pPr>
            <a:r>
              <a:rPr lang="ro-RO" sz="1100" i="1" dirty="0">
                <a:solidFill>
                  <a:srgbClr val="4E67C8">
                    <a:lumMod val="75000"/>
                  </a:srgbClr>
                </a:solidFill>
                <a:latin typeface="Arial" pitchFamily="34" charset="0"/>
                <a:cs typeface="Arial" pitchFamily="34" charset="0"/>
              </a:rPr>
              <a:t>Brașov, 27-28 mai 2014</a:t>
            </a:r>
            <a:endParaRPr lang="en-US" sz="1100" i="1" dirty="0">
              <a:solidFill>
                <a:srgbClr val="4E67C8">
                  <a:lumMod val="75000"/>
                </a:srgbClr>
              </a:solidFill>
              <a:latin typeface="Arial" pitchFamily="34" charset="0"/>
              <a:cs typeface="Arial" pitchFamily="34" charset="0"/>
            </a:endParaRPr>
          </a:p>
          <a:p>
            <a:pPr algn="ctr">
              <a:lnSpc>
                <a:spcPct val="120000"/>
              </a:lnSpc>
              <a:spcBef>
                <a:spcPts val="0"/>
              </a:spcBef>
              <a:spcAft>
                <a:spcPts val="0"/>
              </a:spcAft>
            </a:pPr>
            <a:endParaRPr lang="en-US" sz="1100" dirty="0" smtClean="0">
              <a:latin typeface="Arial" pitchFamily="34" charset="0"/>
              <a:cs typeface="Arial" pitchFamily="34" charset="0"/>
            </a:endParaRPr>
          </a:p>
          <a:p>
            <a:pPr algn="ctr"/>
            <a:endParaRPr lang="en-US" sz="1000" dirty="0">
              <a:latin typeface="Arial" pitchFamily="34" charset="0"/>
              <a:cs typeface="Arial" pitchFamily="34" charset="0"/>
            </a:endParaRPr>
          </a:p>
        </p:txBody>
      </p:sp>
      <p:sp>
        <p:nvSpPr>
          <p:cNvPr id="2" name="Title 1"/>
          <p:cNvSpPr>
            <a:spLocks noGrp="1"/>
          </p:cNvSpPr>
          <p:nvPr>
            <p:ph type="ctrTitle"/>
          </p:nvPr>
        </p:nvSpPr>
        <p:spPr>
          <a:xfrm>
            <a:off x="381000" y="1066800"/>
            <a:ext cx="8305800" cy="4800600"/>
          </a:xfrm>
        </p:spPr>
        <p:txBody>
          <a:bodyPr/>
          <a:lstStyle/>
          <a:p>
            <a:pPr marL="0" indent="0">
              <a:buNone/>
            </a:pPr>
            <a:r>
              <a:rPr lang="en-US" sz="2000" dirty="0" smtClean="0">
                <a:solidFill>
                  <a:schemeClr val="tx1"/>
                </a:solidFill>
                <a:latin typeface="Arial" pitchFamily="34" charset="0"/>
                <a:cs typeface="Arial" pitchFamily="34" charset="0"/>
              </a:rPr>
              <a:t>Eureka / </a:t>
            </a:r>
            <a:r>
              <a:rPr lang="en-US" sz="2000" dirty="0" err="1" smtClean="0">
                <a:solidFill>
                  <a:schemeClr val="tx1"/>
                </a:solidFill>
                <a:latin typeface="Arial" pitchFamily="34" charset="0"/>
                <a:cs typeface="Arial" pitchFamily="34" charset="0"/>
              </a:rPr>
              <a:t>Eurostars</a:t>
            </a:r>
            <a:r>
              <a:rPr lang="ro-RO" sz="2000" dirty="0" smtClean="0">
                <a:solidFill>
                  <a:schemeClr val="tx1"/>
                </a:solidFill>
                <a:latin typeface="Arial" pitchFamily="34" charset="0"/>
                <a:cs typeface="Arial" pitchFamily="34" charset="0"/>
              </a:rPr>
              <a:t> </a:t>
            </a:r>
            <a:r>
              <a:rPr lang="ro-RO" sz="1600" b="0" dirty="0" smtClean="0">
                <a:solidFill>
                  <a:schemeClr val="tx1"/>
                </a:solidFill>
                <a:latin typeface="Arial" pitchFamily="34" charset="0"/>
                <a:cs typeface="Arial" pitchFamily="34" charset="0"/>
              </a:rPr>
              <a:t>- </a:t>
            </a:r>
            <a:r>
              <a:rPr lang="en-US" sz="1600" b="0" dirty="0" smtClean="0">
                <a:solidFill>
                  <a:schemeClr val="tx1"/>
                </a:solidFill>
                <a:latin typeface="Arial" pitchFamily="34" charset="0"/>
                <a:cs typeface="Arial" pitchFamily="34" charset="0"/>
              </a:rPr>
              <a:t>New call for projects to fund </a:t>
            </a:r>
            <a:r>
              <a:rPr lang="ro-RO" sz="1600" b="0" dirty="0" smtClean="0">
                <a:solidFill>
                  <a:schemeClr val="tx1"/>
                </a:solidFill>
                <a:latin typeface="Arial" pitchFamily="34" charset="0"/>
                <a:cs typeface="Arial" pitchFamily="34" charset="0"/>
              </a:rPr>
              <a:t/>
            </a:r>
            <a:br>
              <a:rPr lang="ro-RO" sz="1600" b="0" dirty="0" smtClean="0">
                <a:solidFill>
                  <a:schemeClr val="tx1"/>
                </a:solidFill>
                <a:latin typeface="Arial" pitchFamily="34" charset="0"/>
                <a:cs typeface="Arial" pitchFamily="34" charset="0"/>
              </a:rPr>
            </a:br>
            <a:r>
              <a:rPr lang="ro-RO" sz="1600" b="0" dirty="0" smtClean="0">
                <a:solidFill>
                  <a:schemeClr val="tx1"/>
                </a:solidFill>
                <a:latin typeface="Arial" pitchFamily="34" charset="0"/>
                <a:cs typeface="Arial" pitchFamily="34" charset="0"/>
              </a:rPr>
              <a:t>		           </a:t>
            </a:r>
            <a:r>
              <a:rPr lang="en-US" sz="1600" b="0" dirty="0" smtClean="0">
                <a:solidFill>
                  <a:srgbClr val="FF0000"/>
                </a:solidFill>
                <a:latin typeface="Arial" pitchFamily="34" charset="0"/>
                <a:cs typeface="Arial" pitchFamily="34" charset="0"/>
              </a:rPr>
              <a:t>Deadline: 1 August 201</a:t>
            </a:r>
            <a:r>
              <a:rPr lang="ro-RO" sz="1600" b="0" dirty="0" smtClean="0">
                <a:solidFill>
                  <a:srgbClr val="FF0000"/>
                </a:solidFill>
                <a:latin typeface="Arial" pitchFamily="34" charset="0"/>
                <a:cs typeface="Arial" pitchFamily="34" charset="0"/>
              </a:rPr>
              <a:t>4</a:t>
            </a:r>
            <a:br>
              <a:rPr lang="ro-RO" sz="1600" b="0" dirty="0" smtClean="0">
                <a:solidFill>
                  <a:srgbClr val="FF0000"/>
                </a:solidFill>
                <a:latin typeface="Arial" pitchFamily="34" charset="0"/>
                <a:cs typeface="Arial" pitchFamily="34" charset="0"/>
              </a:rPr>
            </a:br>
            <a:r>
              <a:rPr lang="ro-RO" sz="1600" b="0" dirty="0" smtClean="0">
                <a:solidFill>
                  <a:schemeClr val="tx1"/>
                </a:solidFill>
                <a:latin typeface="Arial" pitchFamily="34" charset="0"/>
                <a:cs typeface="Arial" pitchFamily="34" charset="0"/>
              </a:rPr>
              <a:t/>
            </a:r>
            <a:br>
              <a:rPr lang="ro-RO" sz="1600" b="0" dirty="0" smtClean="0">
                <a:solidFill>
                  <a:schemeClr val="tx1"/>
                </a:solidFill>
                <a:latin typeface="Arial" pitchFamily="34" charset="0"/>
                <a:cs typeface="Arial" pitchFamily="34" charset="0"/>
              </a:rPr>
            </a:br>
            <a:r>
              <a:rPr lang="ro-RO" sz="1600" b="0" dirty="0" smtClean="0">
                <a:solidFill>
                  <a:schemeClr val="tx1"/>
                </a:solidFill>
                <a:latin typeface="Arial" pitchFamily="34" charset="0"/>
                <a:cs typeface="Arial" pitchFamily="34" charset="0"/>
              </a:rPr>
              <a:t>●</a:t>
            </a:r>
            <a:r>
              <a:rPr lang="en-US" sz="1600" b="0" dirty="0" smtClean="0">
                <a:solidFill>
                  <a:schemeClr val="tx1"/>
                </a:solidFill>
                <a:latin typeface="Arial" pitchFamily="34" charset="0"/>
                <a:cs typeface="Arial" pitchFamily="34" charset="0"/>
              </a:rPr>
              <a:t>EUREKA, the European network for innovation</a:t>
            </a:r>
            <a:r>
              <a:rPr lang="ro-RO" sz="1600" b="0" dirty="0" smtClean="0">
                <a:solidFill>
                  <a:schemeClr val="tx1"/>
                </a:solidFill>
                <a:latin typeface="Arial" pitchFamily="34" charset="0"/>
                <a:cs typeface="Arial" pitchFamily="34" charset="0"/>
              </a:rPr>
              <a:t/>
            </a:r>
            <a:br>
              <a:rPr lang="ro-RO" sz="1600" b="0" dirty="0" smtClean="0">
                <a:solidFill>
                  <a:schemeClr val="tx1"/>
                </a:solidFill>
                <a:latin typeface="Arial" pitchFamily="34" charset="0"/>
                <a:cs typeface="Arial" pitchFamily="34" charset="0"/>
              </a:rPr>
            </a:br>
            <a:r>
              <a:rPr lang="en-US" sz="1600" b="0" dirty="0" smtClean="0">
                <a:solidFill>
                  <a:schemeClr val="tx1"/>
                </a:solidFill>
                <a:latin typeface="Arial" pitchFamily="34" charset="0"/>
                <a:cs typeface="Arial" pitchFamily="34" charset="0"/>
              </a:rPr>
              <a:t/>
            </a:r>
            <a:br>
              <a:rPr lang="en-US" sz="1600" b="0" dirty="0" smtClean="0">
                <a:solidFill>
                  <a:schemeClr val="tx1"/>
                </a:solidFill>
                <a:latin typeface="Arial" pitchFamily="34" charset="0"/>
                <a:cs typeface="Arial" pitchFamily="34" charset="0"/>
              </a:rPr>
            </a:br>
            <a:r>
              <a:rPr lang="ro-RO" sz="1600" b="0" dirty="0" smtClean="0">
                <a:solidFill>
                  <a:schemeClr val="tx1"/>
                </a:solidFill>
                <a:latin typeface="Arial" pitchFamily="34" charset="0"/>
                <a:cs typeface="Arial" pitchFamily="34" charset="0"/>
              </a:rPr>
              <a:t>●</a:t>
            </a:r>
            <a:r>
              <a:rPr lang="en-US" sz="1600" b="0" dirty="0" smtClean="0">
                <a:solidFill>
                  <a:schemeClr val="tx1"/>
                </a:solidFill>
                <a:latin typeface="Arial" pitchFamily="34" charset="0"/>
                <a:cs typeface="Arial" pitchFamily="34" charset="0"/>
              </a:rPr>
              <a:t>National innovation and funding agencies from four European countries are taking part in the call; they are based in </a:t>
            </a:r>
            <a:r>
              <a:rPr lang="en-US" sz="1600" b="0" u="sng" dirty="0" smtClean="0">
                <a:solidFill>
                  <a:schemeClr val="tx1"/>
                </a:solidFill>
                <a:latin typeface="Arial" pitchFamily="34" charset="0"/>
                <a:cs typeface="Arial" pitchFamily="34" charset="0"/>
                <a:hlinkClick r:id="rId2"/>
              </a:rPr>
              <a:t>France</a:t>
            </a:r>
            <a:r>
              <a:rPr lang="en-US" sz="1600" b="0" dirty="0" smtClean="0">
                <a:solidFill>
                  <a:schemeClr val="tx1"/>
                </a:solidFill>
                <a:latin typeface="Arial" pitchFamily="34" charset="0"/>
                <a:cs typeface="Arial" pitchFamily="34" charset="0"/>
              </a:rPr>
              <a:t>, </a:t>
            </a:r>
            <a:r>
              <a:rPr lang="en-US" sz="1600" b="0" u="sng" dirty="0" smtClean="0">
                <a:solidFill>
                  <a:schemeClr val="tx1"/>
                </a:solidFill>
                <a:latin typeface="Arial" pitchFamily="34" charset="0"/>
                <a:cs typeface="Arial" pitchFamily="34" charset="0"/>
                <a:hlinkClick r:id="rId3"/>
              </a:rPr>
              <a:t>Germany</a:t>
            </a:r>
            <a:r>
              <a:rPr lang="en-US" sz="1600" b="0" dirty="0" smtClean="0">
                <a:solidFill>
                  <a:schemeClr val="tx1"/>
                </a:solidFill>
                <a:latin typeface="Arial" pitchFamily="34" charset="0"/>
                <a:cs typeface="Arial" pitchFamily="34" charset="0"/>
              </a:rPr>
              <a:t>, </a:t>
            </a:r>
            <a:r>
              <a:rPr lang="en-US" sz="1600" b="0" u="sng" dirty="0" smtClean="0">
                <a:solidFill>
                  <a:schemeClr val="tx1"/>
                </a:solidFill>
                <a:latin typeface="Arial" pitchFamily="34" charset="0"/>
                <a:cs typeface="Arial" pitchFamily="34" charset="0"/>
                <a:hlinkClick r:id="rId4"/>
              </a:rPr>
              <a:t>Spain</a:t>
            </a:r>
            <a:r>
              <a:rPr lang="en-US" sz="1600" b="0" dirty="0" smtClean="0">
                <a:solidFill>
                  <a:schemeClr val="tx1"/>
                </a:solidFill>
                <a:latin typeface="Arial" pitchFamily="34" charset="0"/>
                <a:cs typeface="Arial" pitchFamily="34" charset="0"/>
              </a:rPr>
              <a:t>, and </a:t>
            </a:r>
            <a:r>
              <a:rPr lang="en-US" sz="1600" b="0" u="sng" dirty="0" smtClean="0">
                <a:solidFill>
                  <a:schemeClr val="tx1"/>
                </a:solidFill>
                <a:latin typeface="Arial" pitchFamily="34" charset="0"/>
                <a:cs typeface="Arial" pitchFamily="34" charset="0"/>
                <a:hlinkClick r:id="rId5"/>
              </a:rPr>
              <a:t>UK</a:t>
            </a:r>
            <a:r>
              <a:rPr lang="en-US" sz="1600" b="0" u="sng" dirty="0" smtClean="0">
                <a:solidFill>
                  <a:schemeClr val="tx1"/>
                </a:solidFill>
                <a:latin typeface="Arial" pitchFamily="34" charset="0"/>
                <a:cs typeface="Arial" pitchFamily="34" charset="0"/>
              </a:rPr>
              <a:t>.</a:t>
            </a:r>
            <a:r>
              <a:rPr lang="en-US" sz="1600" b="0" dirty="0" smtClean="0">
                <a:solidFill>
                  <a:schemeClr val="tx1"/>
                </a:solidFill>
                <a:latin typeface="Arial" pitchFamily="34" charset="0"/>
                <a:cs typeface="Arial" pitchFamily="34" charset="0"/>
              </a:rPr>
              <a:t> </a:t>
            </a:r>
            <a:r>
              <a:rPr lang="ro-RO" sz="1600" b="0" dirty="0" smtClean="0">
                <a:solidFill>
                  <a:schemeClr val="tx1"/>
                </a:solidFill>
                <a:latin typeface="Arial" pitchFamily="34" charset="0"/>
                <a:cs typeface="Arial" pitchFamily="34" charset="0"/>
              </a:rPr>
              <a:t/>
            </a:r>
            <a:br>
              <a:rPr lang="ro-RO" sz="1600" b="0" dirty="0" smtClean="0">
                <a:solidFill>
                  <a:schemeClr val="tx1"/>
                </a:solidFill>
                <a:latin typeface="Arial" pitchFamily="34" charset="0"/>
                <a:cs typeface="Arial" pitchFamily="34" charset="0"/>
              </a:rPr>
            </a:br>
            <a:r>
              <a:rPr lang="en-US" sz="1600" b="0" dirty="0" smtClean="0">
                <a:solidFill>
                  <a:schemeClr val="tx1"/>
                </a:solidFill>
                <a:latin typeface="Arial" pitchFamily="34" charset="0"/>
                <a:cs typeface="Arial" pitchFamily="34" charset="0"/>
              </a:rPr>
              <a:t/>
            </a:r>
            <a:br>
              <a:rPr lang="en-US" sz="1600" b="0" dirty="0" smtClean="0">
                <a:solidFill>
                  <a:schemeClr val="tx1"/>
                </a:solidFill>
                <a:latin typeface="Arial" pitchFamily="34" charset="0"/>
                <a:cs typeface="Arial" pitchFamily="34" charset="0"/>
              </a:rPr>
            </a:br>
            <a:r>
              <a:rPr lang="ro-RO" sz="1600" b="0" dirty="0" smtClean="0">
                <a:solidFill>
                  <a:schemeClr val="tx1"/>
                </a:solidFill>
                <a:latin typeface="Arial" pitchFamily="34" charset="0"/>
                <a:cs typeface="Arial" pitchFamily="34" charset="0"/>
              </a:rPr>
              <a:t> ● </a:t>
            </a:r>
            <a:r>
              <a:rPr lang="en-US" sz="1600" b="0" dirty="0" smtClean="0">
                <a:solidFill>
                  <a:schemeClr val="tx1"/>
                </a:solidFill>
                <a:latin typeface="Arial" pitchFamily="34" charset="0"/>
                <a:cs typeface="Arial" pitchFamily="34" charset="0"/>
              </a:rPr>
              <a:t>Applications are to be submitted to </a:t>
            </a:r>
            <a:r>
              <a:rPr lang="en-US" sz="1600" b="0" u="sng" dirty="0" smtClean="0">
                <a:solidFill>
                  <a:schemeClr val="tx1"/>
                </a:solidFill>
                <a:latin typeface="Arial" pitchFamily="34" charset="0"/>
                <a:cs typeface="Arial" pitchFamily="34" charset="0"/>
                <a:hlinkClick r:id="rId6"/>
              </a:rPr>
              <a:t>EUREKA </a:t>
            </a:r>
            <a:r>
              <a:rPr lang="en-US" sz="1600" b="0" u="sng" dirty="0" smtClean="0">
                <a:solidFill>
                  <a:schemeClr val="tx1"/>
                </a:solidFill>
                <a:latin typeface="Arial" pitchFamily="34" charset="0"/>
                <a:cs typeface="Arial" pitchFamily="34" charset="0"/>
                <a:hlinkClick r:id="rId7"/>
              </a:rPr>
              <a:t>National Project Coordinators</a:t>
            </a:r>
            <a:r>
              <a:rPr lang="en-US" sz="1600" b="0" dirty="0" smtClean="0">
                <a:solidFill>
                  <a:schemeClr val="tx1"/>
                </a:solidFill>
                <a:latin typeface="Arial" pitchFamily="34" charset="0"/>
                <a:cs typeface="Arial" pitchFamily="34" charset="0"/>
              </a:rPr>
              <a:t> (NPC).</a:t>
            </a:r>
            <a:r>
              <a:rPr lang="ro-RO" sz="1600" b="0" dirty="0" smtClean="0">
                <a:solidFill>
                  <a:schemeClr val="tx1"/>
                </a:solidFill>
                <a:latin typeface="Arial" pitchFamily="34" charset="0"/>
                <a:cs typeface="Arial" pitchFamily="34" charset="0"/>
              </a:rPr>
              <a:t/>
            </a:r>
            <a:br>
              <a:rPr lang="ro-RO" sz="1600" b="0" dirty="0" smtClean="0">
                <a:solidFill>
                  <a:schemeClr val="tx1"/>
                </a:solidFill>
                <a:latin typeface="Arial" pitchFamily="34" charset="0"/>
                <a:cs typeface="Arial" pitchFamily="34" charset="0"/>
              </a:rPr>
            </a:br>
            <a:r>
              <a:rPr lang="en-US" sz="1600" b="0" dirty="0" smtClean="0">
                <a:solidFill>
                  <a:schemeClr val="tx1"/>
                </a:solidFill>
                <a:latin typeface="Arial" pitchFamily="34" charset="0"/>
                <a:cs typeface="Arial" pitchFamily="34" charset="0"/>
              </a:rPr>
              <a:t/>
            </a:r>
            <a:br>
              <a:rPr lang="en-US" sz="1600" b="0" dirty="0" smtClean="0">
                <a:solidFill>
                  <a:schemeClr val="tx1"/>
                </a:solidFill>
                <a:latin typeface="Arial" pitchFamily="34" charset="0"/>
                <a:cs typeface="Arial" pitchFamily="34" charset="0"/>
              </a:rPr>
            </a:br>
            <a:r>
              <a:rPr lang="ro-RO" sz="1600" b="0" dirty="0" smtClean="0">
                <a:solidFill>
                  <a:schemeClr val="tx1"/>
                </a:solidFill>
                <a:latin typeface="Arial" pitchFamily="34" charset="0"/>
                <a:cs typeface="Arial" pitchFamily="34" charset="0"/>
              </a:rPr>
              <a:t> ● </a:t>
            </a:r>
            <a:r>
              <a:rPr lang="en-US" sz="1600" b="0" dirty="0" smtClean="0">
                <a:solidFill>
                  <a:schemeClr val="tx1"/>
                </a:solidFill>
                <a:latin typeface="Arial" pitchFamily="34" charset="0"/>
                <a:cs typeface="Arial" pitchFamily="34" charset="0"/>
              </a:rPr>
              <a:t>The application process is particularly easy, a single </a:t>
            </a:r>
            <a:r>
              <a:rPr lang="en-US" sz="1600" b="0" u="sng" dirty="0" smtClean="0">
                <a:solidFill>
                  <a:schemeClr val="tx1"/>
                </a:solidFill>
                <a:latin typeface="Arial" pitchFamily="34" charset="0"/>
                <a:cs typeface="Arial" pitchFamily="34" charset="0"/>
                <a:hlinkClick r:id="rId8"/>
              </a:rPr>
              <a:t>application form for EUREKA</a:t>
            </a:r>
            <a:r>
              <a:rPr lang="en-US" sz="1600" b="0" dirty="0" smtClean="0">
                <a:solidFill>
                  <a:schemeClr val="tx1"/>
                </a:solidFill>
                <a:latin typeface="Arial" pitchFamily="34" charset="0"/>
                <a:cs typeface="Arial" pitchFamily="34" charset="0"/>
              </a:rPr>
              <a:t> is available online, which is to be sent to NPC, depending on the applicant’s location. </a:t>
            </a:r>
            <a:r>
              <a:rPr lang="ro-RO" sz="1600" b="0" dirty="0" smtClean="0">
                <a:solidFill>
                  <a:schemeClr val="tx1"/>
                </a:solidFill>
                <a:latin typeface="Arial" pitchFamily="34" charset="0"/>
                <a:cs typeface="Arial" pitchFamily="34" charset="0"/>
              </a:rPr>
              <a:t/>
            </a:r>
            <a:br>
              <a:rPr lang="ro-RO" sz="1600" b="0" dirty="0" smtClean="0">
                <a:solidFill>
                  <a:schemeClr val="tx1"/>
                </a:solidFill>
                <a:latin typeface="Arial" pitchFamily="34" charset="0"/>
                <a:cs typeface="Arial" pitchFamily="34" charset="0"/>
              </a:rPr>
            </a:br>
            <a:r>
              <a:rPr lang="en-US" sz="1600" b="0" dirty="0" smtClean="0">
                <a:solidFill>
                  <a:schemeClr val="tx1"/>
                </a:solidFill>
                <a:latin typeface="Arial" pitchFamily="34" charset="0"/>
                <a:cs typeface="Arial" pitchFamily="34" charset="0"/>
              </a:rPr>
              <a:t/>
            </a:r>
            <a:br>
              <a:rPr lang="en-US" sz="1600" b="0" dirty="0" smtClean="0">
                <a:solidFill>
                  <a:schemeClr val="tx1"/>
                </a:solidFill>
                <a:latin typeface="Arial" pitchFamily="34" charset="0"/>
                <a:cs typeface="Arial" pitchFamily="34" charset="0"/>
              </a:rPr>
            </a:br>
            <a:r>
              <a:rPr lang="ro-RO" sz="1600" b="0" dirty="0" smtClean="0">
                <a:solidFill>
                  <a:schemeClr val="tx1"/>
                </a:solidFill>
                <a:latin typeface="Arial" pitchFamily="34" charset="0"/>
                <a:cs typeface="Arial" pitchFamily="34" charset="0"/>
              </a:rPr>
              <a:t> ● </a:t>
            </a:r>
            <a:r>
              <a:rPr lang="en-US" sz="1600" b="0" dirty="0" smtClean="0">
                <a:solidFill>
                  <a:schemeClr val="tx1"/>
                </a:solidFill>
                <a:latin typeface="Arial" pitchFamily="34" charset="0"/>
                <a:cs typeface="Arial" pitchFamily="34" charset="0"/>
              </a:rPr>
              <a:t>Innovative companies and universities from EUREKA member countries which are not taking part this call and countries outside of the EUREKA Network may also participate with the agreement of their own national innovation agency.</a:t>
            </a:r>
            <a:r>
              <a:rPr lang="ro-RO" sz="1600" b="0" dirty="0" smtClean="0">
                <a:solidFill>
                  <a:schemeClr val="tx1"/>
                </a:solidFill>
                <a:latin typeface="Arial" pitchFamily="34" charset="0"/>
                <a:cs typeface="Arial" pitchFamily="34" charset="0"/>
              </a:rPr>
              <a:t/>
            </a:r>
            <a:br>
              <a:rPr lang="ro-RO" sz="1600" b="0" dirty="0" smtClean="0">
                <a:solidFill>
                  <a:schemeClr val="tx1"/>
                </a:solidFill>
                <a:latin typeface="Arial" pitchFamily="34" charset="0"/>
                <a:cs typeface="Arial" pitchFamily="34" charset="0"/>
              </a:rPr>
            </a:br>
            <a:r>
              <a:rPr lang="en-US" sz="1600" b="0" dirty="0" smtClean="0">
                <a:solidFill>
                  <a:schemeClr val="tx1"/>
                </a:solidFill>
                <a:latin typeface="Arial" pitchFamily="34" charset="0"/>
                <a:cs typeface="Arial" pitchFamily="34" charset="0"/>
              </a:rPr>
              <a:t/>
            </a:r>
            <a:br>
              <a:rPr lang="en-US" sz="1600" b="0" dirty="0" smtClean="0">
                <a:solidFill>
                  <a:schemeClr val="tx1"/>
                </a:solidFill>
                <a:latin typeface="Arial" pitchFamily="34" charset="0"/>
                <a:cs typeface="Arial" pitchFamily="34" charset="0"/>
              </a:rPr>
            </a:br>
            <a:r>
              <a:rPr lang="ro-RO" sz="1600" b="0" dirty="0" smtClean="0">
                <a:solidFill>
                  <a:schemeClr val="tx1"/>
                </a:solidFill>
                <a:latin typeface="Arial" pitchFamily="34" charset="0"/>
                <a:cs typeface="Arial" pitchFamily="34" charset="0"/>
              </a:rPr>
              <a:t> ● </a:t>
            </a:r>
            <a:r>
              <a:rPr lang="en-US" sz="1600" b="0" dirty="0" smtClean="0">
                <a:solidFill>
                  <a:schemeClr val="tx1"/>
                </a:solidFill>
                <a:latin typeface="Arial" pitchFamily="34" charset="0"/>
                <a:cs typeface="Arial" pitchFamily="34" charset="0"/>
              </a:rPr>
              <a:t>More… </a:t>
            </a:r>
            <a:r>
              <a:rPr lang="en-US" sz="1600" b="0" u="sng" dirty="0" smtClean="0">
                <a:solidFill>
                  <a:schemeClr val="tx1"/>
                </a:solidFill>
                <a:latin typeface="Arial" pitchFamily="34" charset="0"/>
                <a:cs typeface="Arial" pitchFamily="34" charset="0"/>
                <a:hlinkClick r:id="rId9"/>
              </a:rPr>
              <a:t>details on the EUREKA call for joint collaborative project proposals</a:t>
            </a:r>
            <a:r>
              <a:rPr lang="en-US" sz="1600" b="0" dirty="0" smtClean="0">
                <a:solidFill>
                  <a:schemeClr val="tx1"/>
                </a:solidFill>
                <a:latin typeface="Arial" pitchFamily="34" charset="0"/>
                <a:cs typeface="Arial" pitchFamily="34" charset="0"/>
              </a:rPr>
              <a:t>.</a:t>
            </a:r>
            <a:br>
              <a:rPr lang="en-US" sz="1600" b="0" dirty="0" smtClean="0">
                <a:solidFill>
                  <a:schemeClr val="tx1"/>
                </a:solidFill>
                <a:latin typeface="Arial" pitchFamily="34" charset="0"/>
                <a:cs typeface="Arial" pitchFamily="34" charset="0"/>
              </a:rPr>
            </a:br>
            <a:r>
              <a:rPr lang="en-US" sz="1600" b="0" dirty="0" smtClean="0">
                <a:solidFill>
                  <a:schemeClr val="tx1"/>
                </a:solidFill>
                <a:latin typeface="Arial" pitchFamily="34" charset="0"/>
                <a:cs typeface="Arial" pitchFamily="34" charset="0"/>
              </a:rPr>
              <a:t/>
            </a:r>
            <a:br>
              <a:rPr lang="en-US" sz="1600" b="0" dirty="0" smtClean="0">
                <a:solidFill>
                  <a:schemeClr val="tx1"/>
                </a:solidFill>
                <a:latin typeface="Arial" pitchFamily="34" charset="0"/>
                <a:cs typeface="Arial" pitchFamily="34" charset="0"/>
              </a:rPr>
            </a:br>
            <a:r>
              <a:rPr lang="ro-RO" sz="1600" b="0" dirty="0" smtClean="0">
                <a:solidFill>
                  <a:schemeClr val="tx1"/>
                </a:solidFill>
                <a:latin typeface="Arial" pitchFamily="34" charset="0"/>
                <a:cs typeface="Arial" pitchFamily="34" charset="0"/>
              </a:rPr>
              <a:t>		</a:t>
            </a:r>
            <a:r>
              <a:rPr lang="ro-RO" sz="1600" dirty="0" smtClean="0">
                <a:solidFill>
                  <a:srgbClr val="00B050"/>
                </a:solidFill>
                <a:latin typeface="Arial" pitchFamily="34" charset="0"/>
                <a:cs typeface="Arial" pitchFamily="34" charset="0"/>
              </a:rPr>
              <a:t/>
            </a:r>
            <a:br>
              <a:rPr lang="ro-RO" sz="1600" dirty="0" smtClean="0">
                <a:solidFill>
                  <a:srgbClr val="00B050"/>
                </a:solidFill>
                <a:latin typeface="Arial" pitchFamily="34" charset="0"/>
                <a:cs typeface="Arial" pitchFamily="34" charset="0"/>
              </a:rPr>
            </a:br>
            <a:endParaRPr lang="en-GB" sz="1400" dirty="0">
              <a:latin typeface="Arial" pitchFamily="34" charset="0"/>
              <a:cs typeface="Arial" pitchFamily="34" charset="0"/>
            </a:endParaRPr>
          </a:p>
        </p:txBody>
      </p:sp>
      <p:pic>
        <p:nvPicPr>
          <p:cNvPr id="4" name="Picture 3" descr="drap_cmyk.jpg"/>
          <p:cNvPicPr>
            <a:picLocks noChangeAspect="1"/>
          </p:cNvPicPr>
          <p:nvPr/>
        </p:nvPicPr>
        <p:blipFill>
          <a:blip r:embed="rId10"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11" cstate="print"/>
          <a:stretch>
            <a:fillRect/>
          </a:stretch>
        </p:blipFill>
        <p:spPr>
          <a:xfrm>
            <a:off x="7086600" y="304800"/>
            <a:ext cx="1447800" cy="840116"/>
          </a:xfrm>
          <a:prstGeom prst="rect">
            <a:avLst/>
          </a:prstGeom>
        </p:spPr>
      </p:pic>
      <p:sp>
        <p:nvSpPr>
          <p:cNvPr id="6" name="Title 1"/>
          <p:cNvSpPr txBox="1">
            <a:spLocks/>
          </p:cNvSpPr>
          <p:nvPr/>
        </p:nvSpPr>
        <p:spPr>
          <a:xfrm>
            <a:off x="381000" y="1295400"/>
            <a:ext cx="8077200" cy="4572000"/>
          </a:xfrm>
          <a:prstGeom prst="rect">
            <a:avLst/>
          </a:prstGeom>
          <a:effectLst/>
        </p:spPr>
        <p:txBody>
          <a:bodyPr vert="horz" lIns="91440" tIns="45720" rIns="91440" bIns="45720" rtlCol="0" anchor="t" anchorCtr="0">
            <a:noAutofit/>
          </a:bodyPr>
          <a:lstStyle/>
          <a:p>
            <a:pPr marL="342900" marR="0" lvl="0" indent="-342900" algn="l" defTabSz="914400" rtl="0" eaLnBrk="1" fontAlgn="base" latinLnBrk="0" hangingPunct="1">
              <a:lnSpc>
                <a:spcPct val="80000"/>
              </a:lnSpc>
              <a:spcBef>
                <a:spcPct val="20000"/>
              </a:spcBef>
              <a:spcAft>
                <a:spcPct val="0"/>
              </a:spcAft>
              <a:buClr>
                <a:schemeClr val="accent6">
                  <a:lumMod val="75000"/>
                </a:schemeClr>
              </a:buClr>
              <a:buSzPct val="128000"/>
              <a:buFont typeface="Georgia" pitchFamily="18" charset="0"/>
              <a:buNone/>
              <a:tabLst/>
              <a:defRPr/>
            </a:pPr>
            <a:r>
              <a:rPr kumimoji="0" lang="en-US" sz="2800" b="1" i="0" u="none" strike="noStrike" kern="1200" cap="none" spc="0" normalizeH="0" baseline="0" noProof="0" dirty="0" smtClean="0">
                <a:ln>
                  <a:noFill/>
                </a:ln>
                <a:solidFill>
                  <a:schemeClr val="bg2">
                    <a:lumMod val="25000"/>
                  </a:schemeClr>
                </a:solidFill>
                <a:effectLst/>
                <a:uLnTx/>
                <a:uFillTx/>
                <a:latin typeface="Arial" panose="020B0604020202020204" pitchFamily="34" charset="0"/>
                <a:ea typeface="+mj-ea"/>
                <a:cs typeface="Arial" panose="020B0604020202020204" pitchFamily="34" charset="0"/>
              </a:rPr>
              <a:t>  </a:t>
            </a:r>
            <a:endParaRPr kumimoji="0" lang="en-US" sz="28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99012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6096000"/>
            <a:ext cx="7923010" cy="609600"/>
          </a:xfrm>
        </p:spPr>
        <p:txBody>
          <a:bodyPr>
            <a:normAutofit/>
          </a:bodyPr>
          <a:lstStyle/>
          <a:p>
            <a:pPr algn="ctr"/>
            <a:endParaRPr lang="ro-RO" sz="1000" dirty="0" smtClean="0">
              <a:latin typeface="Arial" pitchFamily="34" charset="0"/>
              <a:cs typeface="Arial" pitchFamily="34" charset="0"/>
            </a:endParaRPr>
          </a:p>
          <a:p>
            <a:pPr lvl="0" algn="ctr">
              <a:buClr>
                <a:srgbClr val="F14124">
                  <a:lumMod val="75000"/>
                </a:srgbClr>
              </a:buClr>
            </a:pPr>
            <a:r>
              <a:rPr lang="ro-RO" sz="1100" i="1" dirty="0">
                <a:solidFill>
                  <a:srgbClr val="4E67C8">
                    <a:lumMod val="75000"/>
                  </a:srgbClr>
                </a:solidFill>
                <a:latin typeface="Arial" pitchFamily="34" charset="0"/>
                <a:cs typeface="Arial" pitchFamily="34" charset="0"/>
              </a:rPr>
              <a:t>Brașov, 27-28 mai 2014</a:t>
            </a:r>
            <a:endParaRPr lang="en-US" sz="1100" i="1" dirty="0">
              <a:solidFill>
                <a:srgbClr val="4E67C8">
                  <a:lumMod val="75000"/>
                </a:srgbClr>
              </a:solidFill>
              <a:latin typeface="Arial" pitchFamily="34" charset="0"/>
              <a:cs typeface="Arial" pitchFamily="34" charset="0"/>
            </a:endParaRPr>
          </a:p>
          <a:p>
            <a:pPr algn="ctr"/>
            <a:endParaRPr lang="en-US" sz="1000" dirty="0">
              <a:latin typeface="Arial" pitchFamily="34" charset="0"/>
              <a:cs typeface="Arial" pitchFamily="34" charset="0"/>
            </a:endParaRPr>
          </a:p>
        </p:txBody>
      </p:sp>
      <p:sp>
        <p:nvSpPr>
          <p:cNvPr id="2" name="Title 1"/>
          <p:cNvSpPr>
            <a:spLocks noGrp="1"/>
          </p:cNvSpPr>
          <p:nvPr>
            <p:ph type="ctrTitle"/>
          </p:nvPr>
        </p:nvSpPr>
        <p:spPr>
          <a:xfrm>
            <a:off x="304800" y="1066800"/>
            <a:ext cx="8610600" cy="4953000"/>
          </a:xfrm>
        </p:spPr>
        <p:txBody>
          <a:bodyPr/>
          <a:lstStyle/>
          <a:p>
            <a:pPr marL="0" indent="0">
              <a:spcBef>
                <a:spcPts val="0"/>
              </a:spcBef>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2000" dirty="0" smtClean="0">
                <a:solidFill>
                  <a:srgbClr val="00B050"/>
                </a:solidFill>
                <a:latin typeface="Arial" pitchFamily="34" charset="0"/>
                <a:cs typeface="Arial" pitchFamily="34" charset="0"/>
              </a:rPr>
              <a:t>     			</a:t>
            </a:r>
            <a:br>
              <a:rPr lang="en-US" sz="2000" dirty="0" smtClean="0">
                <a:solidFill>
                  <a:srgbClr val="00B050"/>
                </a:solidFill>
                <a:latin typeface="Arial" pitchFamily="34" charset="0"/>
                <a:cs typeface="Arial" pitchFamily="34" charset="0"/>
              </a:rPr>
            </a:br>
            <a:r>
              <a:rPr lang="en-US" sz="2000" dirty="0" smtClean="0">
                <a:solidFill>
                  <a:srgbClr val="00B050"/>
                </a:solidFill>
                <a:latin typeface="Arial" pitchFamily="34" charset="0"/>
                <a:cs typeface="Arial" pitchFamily="34" charset="0"/>
              </a:rPr>
              <a:t>				        </a:t>
            </a:r>
            <a:r>
              <a:rPr lang="ro-RO" sz="2000" dirty="0" smtClean="0">
                <a:solidFill>
                  <a:srgbClr val="00B050"/>
                </a:solidFill>
                <a:latin typeface="Arial" pitchFamily="34" charset="0"/>
                <a:cs typeface="Arial" pitchFamily="34" charset="0"/>
              </a:rPr>
              <a:t>COSME</a:t>
            </a:r>
            <a:r>
              <a:rPr lang="ro-RO" sz="2000" dirty="0" smtClean="0">
                <a:solidFill>
                  <a:schemeClr val="accent1">
                    <a:lumMod val="75000"/>
                  </a:schemeClr>
                </a:solidFill>
                <a:latin typeface="Arial" pitchFamily="34" charset="0"/>
                <a:cs typeface="Arial" pitchFamily="34" charset="0"/>
              </a:rPr>
              <a:t> </a:t>
            </a:r>
            <a:r>
              <a:rPr lang="en-US" sz="2000" dirty="0" smtClean="0">
                <a:solidFill>
                  <a:schemeClr val="accent1">
                    <a:lumMod val="75000"/>
                  </a:schemeClr>
                </a:solidFill>
                <a:latin typeface="Arial" pitchFamily="34" charset="0"/>
                <a:cs typeface="Arial" pitchFamily="34" charset="0"/>
              </a:rPr>
              <a:t/>
            </a:r>
            <a:br>
              <a:rPr lang="en-US" sz="2000" dirty="0" smtClean="0">
                <a:solidFill>
                  <a:schemeClr val="accent1">
                    <a:lumMod val="75000"/>
                  </a:schemeClr>
                </a:solidFill>
                <a:latin typeface="Arial" pitchFamily="34" charset="0"/>
                <a:cs typeface="Arial" pitchFamily="34" charset="0"/>
              </a:rPr>
            </a:br>
            <a:r>
              <a:rPr lang="fr-BE" sz="1800" b="0" dirty="0" smtClean="0">
                <a:latin typeface="Arial" pitchFamily="34" charset="0"/>
                <a:cs typeface="Arial" pitchFamily="34" charset="0"/>
              </a:rPr>
              <a:t/>
            </a:r>
            <a:br>
              <a:rPr lang="fr-BE" sz="1800" b="0" dirty="0" smtClean="0">
                <a:latin typeface="Arial" pitchFamily="34" charset="0"/>
                <a:cs typeface="Arial" pitchFamily="34" charset="0"/>
              </a:rPr>
            </a:br>
            <a:r>
              <a:rPr lang="fr-BE" sz="1800" b="0" dirty="0" smtClean="0">
                <a:latin typeface="Arial" pitchFamily="34" charset="0"/>
                <a:cs typeface="Arial" pitchFamily="34" charset="0"/>
              </a:rPr>
              <a:t>      </a:t>
            </a:r>
            <a:r>
              <a:rPr lang="en-US" sz="2000" dirty="0" err="1" smtClean="0">
                <a:solidFill>
                  <a:srgbClr val="00B050"/>
                </a:solidFill>
                <a:latin typeface="Arial" pitchFamily="34" charset="0"/>
                <a:cs typeface="Arial" pitchFamily="34" charset="0"/>
              </a:rPr>
              <a:t>Programul</a:t>
            </a:r>
            <a:r>
              <a:rPr lang="en-US" sz="2000" dirty="0" smtClean="0">
                <a:solidFill>
                  <a:srgbClr val="00B050"/>
                </a:solidFill>
                <a:latin typeface="Arial" pitchFamily="34" charset="0"/>
                <a:cs typeface="Arial" pitchFamily="34" charset="0"/>
              </a:rPr>
              <a:t> </a:t>
            </a:r>
            <a:r>
              <a:rPr lang="en-US" sz="2000" dirty="0" err="1" smtClean="0">
                <a:solidFill>
                  <a:srgbClr val="00B050"/>
                </a:solidFill>
                <a:latin typeface="Arial" pitchFamily="34" charset="0"/>
                <a:cs typeface="Arial" pitchFamily="34" charset="0"/>
              </a:rPr>
              <a:t>pentru</a:t>
            </a:r>
            <a:r>
              <a:rPr lang="en-US" sz="2000" dirty="0" smtClean="0">
                <a:solidFill>
                  <a:srgbClr val="00B050"/>
                </a:solidFill>
                <a:latin typeface="Arial" pitchFamily="34" charset="0"/>
                <a:cs typeface="Arial" pitchFamily="34" charset="0"/>
              </a:rPr>
              <a:t> </a:t>
            </a:r>
            <a:r>
              <a:rPr lang="en-US" sz="2000" dirty="0" err="1" smtClean="0">
                <a:solidFill>
                  <a:srgbClr val="00B050"/>
                </a:solidFill>
                <a:latin typeface="Arial" pitchFamily="34" charset="0"/>
                <a:cs typeface="Arial" pitchFamily="34" charset="0"/>
              </a:rPr>
              <a:t>Competitivitatea</a:t>
            </a:r>
            <a:r>
              <a:rPr lang="en-US" sz="2000" dirty="0" smtClean="0">
                <a:solidFill>
                  <a:srgbClr val="00B050"/>
                </a:solidFill>
                <a:latin typeface="Arial" pitchFamily="34" charset="0"/>
                <a:cs typeface="Arial" pitchFamily="34" charset="0"/>
              </a:rPr>
              <a:t> </a:t>
            </a:r>
            <a:r>
              <a:rPr lang="en-US" sz="2000" dirty="0" err="1" smtClean="0">
                <a:solidFill>
                  <a:srgbClr val="00B050"/>
                </a:solidFill>
                <a:latin typeface="Arial" pitchFamily="34" charset="0"/>
                <a:cs typeface="Arial" pitchFamily="34" charset="0"/>
              </a:rPr>
              <a:t>Intreprinderilor</a:t>
            </a:r>
            <a:r>
              <a:rPr lang="en-US" sz="2000" dirty="0" smtClean="0">
                <a:solidFill>
                  <a:srgbClr val="00B050"/>
                </a:solidFill>
                <a:latin typeface="Arial" pitchFamily="34" charset="0"/>
                <a:cs typeface="Arial" pitchFamily="34" charset="0"/>
              </a:rPr>
              <a:t> </a:t>
            </a:r>
            <a:r>
              <a:rPr lang="en-US" sz="2000" dirty="0" err="1" smtClean="0">
                <a:solidFill>
                  <a:srgbClr val="00B050"/>
                </a:solidFill>
              </a:rPr>
              <a:t>si</a:t>
            </a:r>
            <a:r>
              <a:rPr lang="en-US" sz="2000" dirty="0" smtClean="0">
                <a:solidFill>
                  <a:srgbClr val="00B050"/>
                </a:solidFill>
              </a:rPr>
              <a:t> IMM</a:t>
            </a:r>
            <a:r>
              <a:rPr lang="en-US" sz="1000" dirty="0" smtClean="0">
                <a:solidFill>
                  <a:srgbClr val="00B050"/>
                </a:solidFill>
              </a:rPr>
              <a:t>-</a:t>
            </a:r>
            <a:r>
              <a:rPr lang="en-US" sz="1000" dirty="0" err="1" smtClean="0">
                <a:solidFill>
                  <a:srgbClr val="00B050"/>
                </a:solidFill>
              </a:rPr>
              <a:t>urilor</a:t>
            </a:r>
            <a:r>
              <a:rPr lang="en-US" sz="1000" dirty="0" smtClean="0">
                <a:solidFill>
                  <a:srgbClr val="00B050"/>
                </a:solidFill>
              </a:rPr>
              <a:t/>
            </a:r>
            <a:br>
              <a:rPr lang="en-US" sz="1000" dirty="0" smtClean="0">
                <a:solidFill>
                  <a:srgbClr val="00B050"/>
                </a:solidFill>
              </a:rPr>
            </a:br>
            <a:r>
              <a:rPr lang="en-US" sz="2000" dirty="0" smtClean="0">
                <a:solidFill>
                  <a:schemeClr val="accent1">
                    <a:lumMod val="75000"/>
                  </a:schemeClr>
                </a:solidFill>
                <a:latin typeface="Arial" pitchFamily="34" charset="0"/>
                <a:cs typeface="Arial" pitchFamily="34" charset="0"/>
              </a:rPr>
              <a:t>			</a:t>
            </a:r>
            <a:r>
              <a:rPr lang="fr-BE" sz="1600" b="0" dirty="0" smtClean="0">
                <a:solidFill>
                  <a:srgbClr val="00B050"/>
                </a:solidFill>
                <a:latin typeface="Arial" pitchFamily="34" charset="0"/>
                <a:cs typeface="Arial" pitchFamily="34" charset="0"/>
              </a:rPr>
              <a:t>2,3 </a:t>
            </a:r>
            <a:r>
              <a:rPr lang="fr-BE" sz="1600" b="0" dirty="0" err="1" smtClean="0">
                <a:solidFill>
                  <a:srgbClr val="00B050"/>
                </a:solidFill>
                <a:latin typeface="Arial" pitchFamily="34" charset="0"/>
                <a:cs typeface="Arial" pitchFamily="34" charset="0"/>
              </a:rPr>
              <a:t>miliarde</a:t>
            </a:r>
            <a:r>
              <a:rPr lang="fr-BE" sz="1600" b="0" dirty="0" smtClean="0">
                <a:solidFill>
                  <a:srgbClr val="00B050"/>
                </a:solidFill>
                <a:latin typeface="Arial" pitchFamily="34" charset="0"/>
                <a:cs typeface="Arial" pitchFamily="34" charset="0"/>
              </a:rPr>
              <a:t> € </a:t>
            </a:r>
            <a:r>
              <a:rPr lang="fr-BE" sz="1600" b="0" dirty="0" err="1" smtClean="0">
                <a:solidFill>
                  <a:srgbClr val="00B050"/>
                </a:solidFill>
                <a:latin typeface="Arial" pitchFamily="34" charset="0"/>
                <a:cs typeface="Arial" pitchFamily="34" charset="0"/>
              </a:rPr>
              <a:t>pentru</a:t>
            </a:r>
            <a:r>
              <a:rPr lang="fr-BE" sz="1600" b="0" dirty="0" smtClean="0">
                <a:solidFill>
                  <a:srgbClr val="00B050"/>
                </a:solidFill>
                <a:latin typeface="Arial" pitchFamily="34" charset="0"/>
                <a:cs typeface="Arial" pitchFamily="34" charset="0"/>
              </a:rPr>
              <a:t> 2014 – 2020</a:t>
            </a:r>
            <a:br>
              <a:rPr lang="fr-BE" sz="1600" b="0" dirty="0" smtClean="0">
                <a:solidFill>
                  <a:srgbClr val="00B050"/>
                </a:solidFill>
                <a:latin typeface="Arial" pitchFamily="34" charset="0"/>
                <a:cs typeface="Arial" pitchFamily="34" charset="0"/>
              </a:rPr>
            </a:br>
            <a:r>
              <a:rPr lang="fr-BE" sz="1600" b="0" dirty="0" smtClean="0">
                <a:solidFill>
                  <a:srgbClr val="00B050"/>
                </a:solidFill>
                <a:latin typeface="Arial" pitchFamily="34" charset="0"/>
                <a:cs typeface="Arial" pitchFamily="34" charset="0"/>
              </a:rPr>
              <a:t/>
            </a:r>
            <a:br>
              <a:rPr lang="fr-BE" sz="1600" b="0" dirty="0" smtClean="0">
                <a:solidFill>
                  <a:srgbClr val="00B050"/>
                </a:solidFill>
                <a:latin typeface="Arial" pitchFamily="34" charset="0"/>
                <a:cs typeface="Arial" pitchFamily="34" charset="0"/>
              </a:rPr>
            </a:br>
            <a:r>
              <a:rPr lang="fr-BE" sz="1600" b="0" dirty="0" smtClean="0">
                <a:solidFill>
                  <a:srgbClr val="00B050"/>
                </a:solidFill>
                <a:latin typeface="Arial" pitchFamily="34" charset="0"/>
                <a:cs typeface="Arial" pitchFamily="34" charset="0"/>
              </a:rPr>
              <a:t/>
            </a:r>
            <a:br>
              <a:rPr lang="fr-BE" sz="1600" b="0" dirty="0" smtClean="0">
                <a:solidFill>
                  <a:srgbClr val="00B050"/>
                </a:solidFill>
                <a:latin typeface="Arial" pitchFamily="34" charset="0"/>
                <a:cs typeface="Arial" pitchFamily="34" charset="0"/>
              </a:rPr>
            </a:br>
            <a:r>
              <a:rPr lang="en-US" sz="1600" b="0" dirty="0" smtClean="0">
                <a:latin typeface="Arial" pitchFamily="34" charset="0"/>
                <a:cs typeface="Arial" pitchFamily="34" charset="0"/>
              </a:rPr>
              <a:t> </a:t>
            </a:r>
            <a:r>
              <a:rPr lang="en-US" sz="1600" b="0" i="1" dirty="0" smtClean="0">
                <a:latin typeface="Arial" pitchFamily="34" charset="0"/>
                <a:cs typeface="Arial" pitchFamily="34" charset="0"/>
              </a:rPr>
              <a:t>● </a:t>
            </a:r>
            <a:r>
              <a:rPr lang="en-US" sz="1600" b="0" i="1" dirty="0" err="1" smtClean="0">
                <a:latin typeface="Arial" pitchFamily="34" charset="0"/>
                <a:cs typeface="Arial" pitchFamily="34" charset="0"/>
              </a:rPr>
              <a:t>Intareste</a:t>
            </a:r>
            <a:r>
              <a:rPr lang="en-US" sz="1600" b="0" i="1" dirty="0" smtClean="0">
                <a:latin typeface="Arial" pitchFamily="34" charset="0"/>
                <a:cs typeface="Arial" pitchFamily="34" charset="0"/>
              </a:rPr>
              <a:t> </a:t>
            </a:r>
            <a:r>
              <a:rPr lang="en-US" sz="1600" b="0" i="1" dirty="0" err="1" smtClean="0">
                <a:latin typeface="Arial" pitchFamily="34" charset="0"/>
                <a:cs typeface="Arial" pitchFamily="34" charset="0"/>
              </a:rPr>
              <a:t>competitivitatea</a:t>
            </a:r>
            <a:r>
              <a:rPr lang="en-US" sz="1600" b="0" i="1" dirty="0" smtClean="0">
                <a:latin typeface="Arial" pitchFamily="34" charset="0"/>
                <a:cs typeface="Arial" pitchFamily="34" charset="0"/>
              </a:rPr>
              <a:t> </a:t>
            </a:r>
            <a:r>
              <a:rPr lang="en-US" sz="1600" b="0" i="1" dirty="0" err="1" smtClean="0">
                <a:latin typeface="Arial" pitchFamily="34" charset="0"/>
                <a:cs typeface="Arial" pitchFamily="34" charset="0"/>
              </a:rPr>
              <a:t>si</a:t>
            </a:r>
            <a:r>
              <a:rPr lang="en-US" sz="1600" b="0" i="1" dirty="0" smtClean="0">
                <a:latin typeface="Arial" pitchFamily="34" charset="0"/>
                <a:cs typeface="Arial" pitchFamily="34" charset="0"/>
              </a:rPr>
              <a:t> </a:t>
            </a:r>
            <a:r>
              <a:rPr lang="en-US" sz="1600" b="0" i="1" dirty="0" err="1" smtClean="0">
                <a:latin typeface="Arial" pitchFamily="34" charset="0"/>
                <a:cs typeface="Arial" pitchFamily="34" charset="0"/>
              </a:rPr>
              <a:t>sustenabilitatea</a:t>
            </a:r>
            <a:r>
              <a:rPr lang="en-US" sz="1600" b="0" i="1" dirty="0" smtClean="0">
                <a:latin typeface="Arial" pitchFamily="34" charset="0"/>
                <a:cs typeface="Arial" pitchFamily="34" charset="0"/>
              </a:rPr>
              <a:t> </a:t>
            </a:r>
            <a:r>
              <a:rPr lang="en-US" sz="1600" b="0" i="1" dirty="0" err="1" smtClean="0">
                <a:latin typeface="Arial" pitchFamily="34" charset="0"/>
                <a:cs typeface="Arial" pitchFamily="34" charset="0"/>
              </a:rPr>
              <a:t>intreprinderilor</a:t>
            </a:r>
            <a:r>
              <a:rPr lang="en-US" sz="1600" b="0" i="1" dirty="0" smtClean="0">
                <a:latin typeface="Arial" pitchFamily="34" charset="0"/>
                <a:cs typeface="Arial" pitchFamily="34" charset="0"/>
              </a:rPr>
              <a:t> din UE, in particular a IMM-</a:t>
            </a:r>
            <a:r>
              <a:rPr lang="en-US" sz="1000" b="0" i="1" dirty="0" err="1" smtClean="0">
                <a:latin typeface="Arial" pitchFamily="34" charset="0"/>
                <a:cs typeface="Arial" pitchFamily="34" charset="0"/>
              </a:rPr>
              <a:t>urilor</a:t>
            </a:r>
            <a:r>
              <a:rPr lang="en-US" sz="1000" b="0" i="1" dirty="0" smtClean="0">
                <a:latin typeface="Arial" pitchFamily="34" charset="0"/>
                <a:cs typeface="Arial" pitchFamily="34" charset="0"/>
              </a:rPr>
              <a:t/>
            </a:r>
            <a:br>
              <a:rPr lang="en-US" sz="1000" b="0" i="1" dirty="0" smtClean="0">
                <a:latin typeface="Arial" pitchFamily="34" charset="0"/>
                <a:cs typeface="Arial" pitchFamily="34" charset="0"/>
              </a:rPr>
            </a:br>
            <a:r>
              <a:rPr lang="en-US" sz="1600" b="0" i="1" dirty="0" smtClean="0">
                <a:latin typeface="Arial" pitchFamily="34" charset="0"/>
                <a:cs typeface="Arial" pitchFamily="34" charset="0"/>
              </a:rPr>
              <a:t/>
            </a:r>
            <a:br>
              <a:rPr lang="en-US" sz="1600" b="0" i="1" dirty="0" smtClean="0">
                <a:latin typeface="Arial" pitchFamily="34" charset="0"/>
                <a:cs typeface="Arial" pitchFamily="34" charset="0"/>
              </a:rPr>
            </a:br>
            <a:r>
              <a:rPr lang="en-US" sz="1600" b="0" i="1" dirty="0" smtClean="0">
                <a:latin typeface="Arial" pitchFamily="34" charset="0"/>
                <a:cs typeface="Arial" pitchFamily="34" charset="0"/>
              </a:rPr>
              <a:t> ● </a:t>
            </a:r>
            <a:r>
              <a:rPr lang="en-US" sz="1600" b="0" i="1" dirty="0" err="1" smtClean="0">
                <a:latin typeface="Arial" pitchFamily="34" charset="0"/>
                <a:cs typeface="Arial" pitchFamily="34" charset="0"/>
              </a:rPr>
              <a:t>Incurajeaza</a:t>
            </a:r>
            <a:r>
              <a:rPr lang="en-US" sz="1600" b="0" i="1" dirty="0" smtClean="0">
                <a:latin typeface="Arial" pitchFamily="34" charset="0"/>
                <a:cs typeface="Arial" pitchFamily="34" charset="0"/>
              </a:rPr>
              <a:t> </a:t>
            </a:r>
            <a:r>
              <a:rPr lang="en-US" sz="1600" b="0" i="1" dirty="0" err="1" smtClean="0">
                <a:latin typeface="Arial" pitchFamily="34" charset="0"/>
                <a:cs typeface="Arial" pitchFamily="34" charset="0"/>
              </a:rPr>
              <a:t>cultura</a:t>
            </a:r>
            <a:r>
              <a:rPr lang="en-US" sz="1600" b="0" i="1" dirty="0" smtClean="0">
                <a:latin typeface="Arial" pitchFamily="34" charset="0"/>
                <a:cs typeface="Arial" pitchFamily="34" charset="0"/>
              </a:rPr>
              <a:t> </a:t>
            </a:r>
            <a:r>
              <a:rPr lang="en-US" sz="1600" b="0" i="1" dirty="0" err="1" smtClean="0">
                <a:latin typeface="Arial" pitchFamily="34" charset="0"/>
                <a:cs typeface="Arial" pitchFamily="34" charset="0"/>
              </a:rPr>
              <a:t>antreprenoriala</a:t>
            </a:r>
            <a:r>
              <a:rPr lang="en-US" sz="1600" b="0" i="1" dirty="0" smtClean="0">
                <a:latin typeface="Arial" pitchFamily="34" charset="0"/>
                <a:cs typeface="Arial" pitchFamily="34" charset="0"/>
              </a:rPr>
              <a:t> </a:t>
            </a:r>
            <a:r>
              <a:rPr lang="en-US" sz="1600" b="0" i="1" dirty="0" err="1" smtClean="0">
                <a:latin typeface="Arial" pitchFamily="34" charset="0"/>
                <a:cs typeface="Arial" pitchFamily="34" charset="0"/>
              </a:rPr>
              <a:t>si</a:t>
            </a:r>
            <a:r>
              <a:rPr lang="en-US" sz="1600" b="0" i="1" dirty="0" smtClean="0">
                <a:latin typeface="Arial" pitchFamily="34" charset="0"/>
                <a:cs typeface="Arial" pitchFamily="34" charset="0"/>
              </a:rPr>
              <a:t>  </a:t>
            </a:r>
            <a:r>
              <a:rPr lang="en-US" sz="1600" b="0" i="1" dirty="0" err="1" smtClean="0">
                <a:latin typeface="Arial" pitchFamily="34" charset="0"/>
                <a:cs typeface="Arial" pitchFamily="34" charset="0"/>
              </a:rPr>
              <a:t>promovarea</a:t>
            </a:r>
            <a:r>
              <a:rPr lang="en-US" sz="1600" b="0" i="1" dirty="0" smtClean="0">
                <a:latin typeface="Arial" pitchFamily="34" charset="0"/>
                <a:cs typeface="Arial" pitchFamily="34" charset="0"/>
              </a:rPr>
              <a:t> </a:t>
            </a:r>
            <a:r>
              <a:rPr lang="en-US" sz="1600" b="0" i="1" dirty="0" err="1" smtClean="0">
                <a:latin typeface="Arial" pitchFamily="34" charset="0"/>
                <a:cs typeface="Arial" pitchFamily="34" charset="0"/>
              </a:rPr>
              <a:t>creativitatii</a:t>
            </a:r>
            <a:r>
              <a:rPr lang="en-US" sz="1600" b="0" i="1" dirty="0" smtClean="0">
                <a:latin typeface="Arial" pitchFamily="34" charset="0"/>
                <a:cs typeface="Arial" pitchFamily="34" charset="0"/>
              </a:rPr>
              <a:t> </a:t>
            </a:r>
            <a:br>
              <a:rPr lang="en-US" sz="1600" b="0" i="1" dirty="0" smtClean="0">
                <a:latin typeface="Arial" pitchFamily="34" charset="0"/>
                <a:cs typeface="Arial" pitchFamily="34" charset="0"/>
              </a:rPr>
            </a:br>
            <a:r>
              <a:rPr lang="en-US" sz="1600" b="0" i="1" dirty="0" smtClean="0">
                <a:latin typeface="Arial" pitchFamily="34" charset="0"/>
                <a:cs typeface="Arial" pitchFamily="34" charset="0"/>
              </a:rPr>
              <a:t/>
            </a:r>
            <a:br>
              <a:rPr lang="en-US" sz="1600" b="0" i="1" dirty="0" smtClean="0">
                <a:latin typeface="Arial" pitchFamily="34" charset="0"/>
                <a:cs typeface="Arial" pitchFamily="34" charset="0"/>
              </a:rPr>
            </a:br>
            <a:r>
              <a:rPr lang="en-US" sz="1600" b="0" i="1" dirty="0" smtClean="0">
                <a:latin typeface="Arial" pitchFamily="34" charset="0"/>
                <a:cs typeface="Arial" pitchFamily="34" charset="0"/>
              </a:rPr>
              <a:t> ● </a:t>
            </a:r>
            <a:r>
              <a:rPr lang="en-US" sz="1600" b="0" i="1" dirty="0" err="1" smtClean="0">
                <a:latin typeface="Arial" pitchFamily="34" charset="0"/>
                <a:cs typeface="Arial" pitchFamily="34" charset="0"/>
              </a:rPr>
              <a:t>Sustine</a:t>
            </a:r>
            <a:r>
              <a:rPr lang="en-US" sz="1600" b="0" i="1" dirty="0" smtClean="0">
                <a:latin typeface="Arial" pitchFamily="34" charset="0"/>
                <a:cs typeface="Arial" pitchFamily="34" charset="0"/>
              </a:rPr>
              <a:t> </a:t>
            </a:r>
            <a:r>
              <a:rPr lang="ro-RO" sz="1600" b="0" i="1" dirty="0" smtClean="0">
                <a:latin typeface="Arial" pitchFamily="34" charset="0"/>
                <a:cs typeface="Arial" pitchFamily="34" charset="0"/>
              </a:rPr>
              <a:t>înființar</a:t>
            </a:r>
            <a:r>
              <a:rPr lang="en-US" sz="1600" b="0" i="1" dirty="0" smtClean="0">
                <a:latin typeface="Arial" pitchFamily="34" charset="0"/>
                <a:cs typeface="Arial" pitchFamily="34" charset="0"/>
              </a:rPr>
              <a:t>ea</a:t>
            </a:r>
            <a:r>
              <a:rPr lang="ro-RO" sz="1600" b="0" i="1" dirty="0" smtClean="0">
                <a:latin typeface="Arial" pitchFamily="34" charset="0"/>
                <a:cs typeface="Arial" pitchFamily="34" charset="0"/>
              </a:rPr>
              <a:t> și dezvoltarea întreprinderilor mici și mijlocii</a:t>
            </a:r>
            <a:r>
              <a:rPr lang="en-US" sz="1600" b="0" i="1" dirty="0" smtClean="0">
                <a:latin typeface="Arial" pitchFamily="34" charset="0"/>
                <a:cs typeface="Arial" pitchFamily="34" charset="0"/>
              </a:rPr>
              <a:t/>
            </a:r>
            <a:br>
              <a:rPr lang="en-US" sz="1600" b="0" i="1" dirty="0" smtClean="0">
                <a:latin typeface="Arial" pitchFamily="34" charset="0"/>
                <a:cs typeface="Arial" pitchFamily="34" charset="0"/>
              </a:rPr>
            </a:br>
            <a:r>
              <a:rPr lang="en-US" sz="1600" b="0" i="1" dirty="0" smtClean="0">
                <a:latin typeface="Arial" pitchFamily="34" charset="0"/>
                <a:cs typeface="Arial" pitchFamily="34" charset="0"/>
              </a:rPr>
              <a:t/>
            </a:r>
            <a:br>
              <a:rPr lang="en-US" sz="1600" b="0" i="1" dirty="0" smtClean="0">
                <a:latin typeface="Arial" pitchFamily="34" charset="0"/>
                <a:cs typeface="Arial" pitchFamily="34" charset="0"/>
              </a:rPr>
            </a:br>
            <a:r>
              <a:rPr lang="en-US" sz="1600" b="0" i="1" dirty="0" smtClean="0">
                <a:latin typeface="Arial" pitchFamily="34" charset="0"/>
                <a:cs typeface="Arial" pitchFamily="34" charset="0"/>
              </a:rPr>
              <a:t> ● </a:t>
            </a:r>
            <a:r>
              <a:rPr lang="en-US" sz="1600" b="0" i="1" dirty="0" err="1" smtClean="0">
                <a:latin typeface="Arial" pitchFamily="34" charset="0"/>
                <a:cs typeface="Arial" pitchFamily="34" charset="0"/>
              </a:rPr>
              <a:t>Tinta</a:t>
            </a:r>
            <a:r>
              <a:rPr lang="en-US" sz="1600" b="0" i="1" dirty="0" smtClean="0">
                <a:latin typeface="Arial" pitchFamily="34" charset="0"/>
                <a:cs typeface="Arial" pitchFamily="34" charset="0"/>
              </a:rPr>
              <a:t>: IMM-</a:t>
            </a:r>
            <a:r>
              <a:rPr lang="en-US" sz="1600" b="0" i="1" dirty="0" err="1" smtClean="0">
                <a:latin typeface="Arial" pitchFamily="34" charset="0"/>
                <a:cs typeface="Arial" pitchFamily="34" charset="0"/>
              </a:rPr>
              <a:t>uri</a:t>
            </a:r>
            <a:r>
              <a:rPr lang="en-US" sz="1600" b="0" i="1" dirty="0" smtClean="0">
                <a:latin typeface="Arial" pitchFamily="34" charset="0"/>
                <a:cs typeface="Arial" pitchFamily="34" charset="0"/>
              </a:rPr>
              <a:t>, </a:t>
            </a:r>
            <a:r>
              <a:rPr lang="en-US" sz="1600" b="0" i="1" dirty="0" err="1" smtClean="0">
                <a:latin typeface="Arial" pitchFamily="34" charset="0"/>
                <a:cs typeface="Arial" pitchFamily="34" charset="0"/>
              </a:rPr>
              <a:t>Intreprinderi</a:t>
            </a:r>
            <a:r>
              <a:rPr lang="en-US" sz="1600" b="0" i="1" dirty="0" smtClean="0">
                <a:latin typeface="Arial" pitchFamily="34" charset="0"/>
                <a:cs typeface="Arial" pitchFamily="34" charset="0"/>
              </a:rPr>
              <a:t>, </a:t>
            </a:r>
            <a:r>
              <a:rPr lang="en-US" sz="1600" b="0" i="1" dirty="0" err="1" smtClean="0">
                <a:latin typeface="Arial" pitchFamily="34" charset="0"/>
                <a:cs typeface="Arial" pitchFamily="34" charset="0"/>
              </a:rPr>
              <a:t>Organizatii</a:t>
            </a:r>
            <a:r>
              <a:rPr lang="en-US" sz="1600" b="0" i="1" dirty="0" smtClean="0">
                <a:latin typeface="Arial" pitchFamily="34" charset="0"/>
                <a:cs typeface="Arial" pitchFamily="34" charset="0"/>
              </a:rPr>
              <a:t> </a:t>
            </a:r>
            <a:r>
              <a:rPr lang="en-US" sz="1600" b="0" i="1" dirty="0" err="1" smtClean="0">
                <a:latin typeface="Arial" pitchFamily="34" charset="0"/>
                <a:cs typeface="Arial" pitchFamily="34" charset="0"/>
              </a:rPr>
              <a:t>suport</a:t>
            </a:r>
            <a:r>
              <a:rPr lang="en-US" sz="1600" b="0" i="1" dirty="0" smtClean="0">
                <a:latin typeface="Arial" pitchFamily="34" charset="0"/>
                <a:cs typeface="Arial" pitchFamily="34" charset="0"/>
              </a:rPr>
              <a:t> </a:t>
            </a:r>
            <a:r>
              <a:rPr lang="en-US" sz="1600" b="0" i="1" dirty="0" err="1" smtClean="0">
                <a:latin typeface="Arial" pitchFamily="34" charset="0"/>
                <a:cs typeface="Arial" pitchFamily="34" charset="0"/>
              </a:rPr>
              <a:t>pentru</a:t>
            </a:r>
            <a:r>
              <a:rPr lang="en-US" sz="1600" b="0" i="1" dirty="0" smtClean="0">
                <a:latin typeface="Arial" pitchFamily="34" charset="0"/>
                <a:cs typeface="Arial" pitchFamily="34" charset="0"/>
              </a:rPr>
              <a:t> </a:t>
            </a:r>
            <a:r>
              <a:rPr lang="en-US" sz="1600" b="0" i="1" dirty="0" err="1" smtClean="0">
                <a:latin typeface="Arial" pitchFamily="34" charset="0"/>
                <a:cs typeface="Arial" pitchFamily="34" charset="0"/>
              </a:rPr>
              <a:t>afaceri</a:t>
            </a:r>
            <a:r>
              <a:rPr lang="en-US" sz="1600" b="0" i="1" dirty="0" smtClean="0">
                <a:latin typeface="Arial" pitchFamily="34" charset="0"/>
                <a:cs typeface="Arial" pitchFamily="34" charset="0"/>
              </a:rPr>
              <a:t>, </a:t>
            </a:r>
            <a:r>
              <a:rPr lang="en-US" sz="1600" b="0" i="1" dirty="0" err="1" smtClean="0">
                <a:latin typeface="Arial" pitchFamily="34" charset="0"/>
                <a:cs typeface="Arial" pitchFamily="34" charset="0"/>
              </a:rPr>
              <a:t>Administratie</a:t>
            </a:r>
            <a:r>
              <a:rPr lang="en-US" sz="1600" b="0" i="1" dirty="0" smtClean="0">
                <a:latin typeface="Arial" pitchFamily="34" charset="0"/>
                <a:cs typeface="Arial" pitchFamily="34" charset="0"/>
              </a:rPr>
              <a:t> </a:t>
            </a:r>
            <a:r>
              <a:rPr lang="en-US" sz="1600" b="0" i="1" dirty="0" err="1" smtClean="0">
                <a:latin typeface="Arial" pitchFamily="34" charset="0"/>
                <a:cs typeface="Arial" pitchFamily="34" charset="0"/>
              </a:rPr>
              <a:t>regionala</a:t>
            </a:r>
            <a:r>
              <a:rPr lang="en-US" sz="1600" b="0" i="1" dirty="0" smtClean="0">
                <a:latin typeface="Arial" pitchFamily="34" charset="0"/>
                <a:cs typeface="Arial" pitchFamily="34" charset="0"/>
              </a:rPr>
              <a:t> </a:t>
            </a:r>
            <a:r>
              <a:rPr lang="en-US" sz="1600" b="0" i="1" dirty="0" err="1" smtClean="0">
                <a:latin typeface="Arial" pitchFamily="34" charset="0"/>
                <a:cs typeface="Arial" pitchFamily="34" charset="0"/>
              </a:rPr>
              <a:t>si</a:t>
            </a:r>
            <a:r>
              <a:rPr lang="en-US" sz="1600" b="0" i="1" dirty="0" smtClean="0">
                <a:latin typeface="Arial" pitchFamily="34" charset="0"/>
                <a:cs typeface="Arial" pitchFamily="34" charset="0"/>
              </a:rPr>
              <a:t> </a:t>
            </a:r>
            <a:r>
              <a:rPr lang="en-US" sz="1600" b="0" i="1" dirty="0" err="1" smtClean="0">
                <a:latin typeface="Arial" pitchFamily="34" charset="0"/>
                <a:cs typeface="Arial" pitchFamily="34" charset="0"/>
              </a:rPr>
              <a:t>nationala</a:t>
            </a:r>
            <a:r>
              <a:rPr lang="en-US" sz="1600" b="0" i="1" dirty="0" smtClean="0">
                <a:latin typeface="Arial" pitchFamily="34" charset="0"/>
                <a:cs typeface="Arial" pitchFamily="34" charset="0"/>
              </a:rPr>
              <a:t/>
            </a:r>
            <a:br>
              <a:rPr lang="en-US" sz="1600" b="0" i="1" dirty="0" smtClean="0">
                <a:latin typeface="Arial" pitchFamily="34" charset="0"/>
                <a:cs typeface="Arial" pitchFamily="34" charset="0"/>
              </a:rPr>
            </a:br>
            <a:endParaRPr lang="en-GB" sz="1600" b="0" i="1" dirty="0">
              <a:latin typeface="Arial" pitchFamily="34" charset="0"/>
              <a:cs typeface="Arial" pitchFamily="34" charset="0"/>
            </a:endParaRPr>
          </a:p>
        </p:txBody>
      </p:sp>
      <p:pic>
        <p:nvPicPr>
          <p:cNvPr id="4" name="Picture 3" descr="drap_cmyk.jpg"/>
          <p:cNvPicPr>
            <a:picLocks noChangeAspect="1"/>
          </p:cNvPicPr>
          <p:nvPr/>
        </p:nvPicPr>
        <p:blipFill>
          <a:blip r:embed="rId2"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3" cstate="print"/>
          <a:stretch>
            <a:fillRect/>
          </a:stretch>
        </p:blipFill>
        <p:spPr>
          <a:xfrm>
            <a:off x="7086600" y="304800"/>
            <a:ext cx="1447800" cy="840116"/>
          </a:xfrm>
          <a:prstGeom prst="rect">
            <a:avLst/>
          </a:prstGeom>
        </p:spPr>
      </p:pic>
      <p:sp>
        <p:nvSpPr>
          <p:cNvPr id="6" name="Title 1"/>
          <p:cNvSpPr txBox="1">
            <a:spLocks/>
          </p:cNvSpPr>
          <p:nvPr/>
        </p:nvSpPr>
        <p:spPr>
          <a:xfrm>
            <a:off x="457200" y="1143000"/>
            <a:ext cx="8153400" cy="4953000"/>
          </a:xfrm>
          <a:prstGeom prst="rect">
            <a:avLst/>
          </a:prstGeom>
          <a:effectLst/>
        </p:spPr>
        <p:txBody>
          <a:bodyPr vert="horz" lIns="91440" tIns="45720" rIns="91440" bIns="45720" rtlCol="0" anchor="t" anchorCtr="0">
            <a:noAutofit/>
          </a:bodyPr>
          <a:lstStyle/>
          <a:p>
            <a:pPr marL="342900" marR="0" lvl="0" indent="-342900" algn="l" defTabSz="914400" rtl="0" eaLnBrk="1" fontAlgn="base" latinLnBrk="0" hangingPunct="1">
              <a:lnSpc>
                <a:spcPct val="80000"/>
              </a:lnSpc>
              <a:spcBef>
                <a:spcPct val="20000"/>
              </a:spcBef>
              <a:spcAft>
                <a:spcPct val="0"/>
              </a:spcAft>
              <a:buClr>
                <a:schemeClr val="accent6">
                  <a:lumMod val="75000"/>
                </a:schemeClr>
              </a:buClr>
              <a:buSzPct val="128000"/>
              <a:buFont typeface="Georgia" pitchFamily="18" charset="0"/>
              <a:buNone/>
              <a:tabLst/>
              <a:defRPr/>
            </a:pPr>
            <a:r>
              <a:rPr kumimoji="0" lang="en-US" sz="2800" b="1" i="0" u="none" strike="noStrike" kern="1200" cap="none" spc="0" normalizeH="0" baseline="0" noProof="0" dirty="0" smtClean="0">
                <a:ln>
                  <a:noFill/>
                </a:ln>
                <a:solidFill>
                  <a:schemeClr val="bg2">
                    <a:lumMod val="25000"/>
                  </a:schemeClr>
                </a:solidFill>
                <a:effectLst/>
                <a:uLnTx/>
                <a:uFillTx/>
                <a:latin typeface="Arial" panose="020B0604020202020204" pitchFamily="34" charset="0"/>
                <a:ea typeface="+mj-ea"/>
                <a:cs typeface="Arial" panose="020B0604020202020204" pitchFamily="34" charset="0"/>
              </a:rPr>
              <a:t>   </a:t>
            </a:r>
            <a:endParaRPr kumimoji="0" lang="en-US" sz="28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99012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6096000"/>
            <a:ext cx="7923010" cy="609600"/>
          </a:xfrm>
        </p:spPr>
        <p:txBody>
          <a:bodyPr>
            <a:normAutofit/>
          </a:bodyPr>
          <a:lstStyle/>
          <a:p>
            <a:pPr algn="ctr"/>
            <a:endParaRPr lang="ro-RO" sz="1000" dirty="0" smtClean="0">
              <a:latin typeface="Arial" pitchFamily="34" charset="0"/>
              <a:cs typeface="Arial" pitchFamily="34" charset="0"/>
            </a:endParaRPr>
          </a:p>
          <a:p>
            <a:pPr lvl="0" algn="ctr">
              <a:buClr>
                <a:srgbClr val="F14124">
                  <a:lumMod val="75000"/>
                </a:srgbClr>
              </a:buClr>
            </a:pPr>
            <a:r>
              <a:rPr lang="ro-RO" sz="1100" i="1" dirty="0">
                <a:solidFill>
                  <a:srgbClr val="4E67C8">
                    <a:lumMod val="75000"/>
                  </a:srgbClr>
                </a:solidFill>
                <a:latin typeface="Arial" pitchFamily="34" charset="0"/>
                <a:cs typeface="Arial" pitchFamily="34" charset="0"/>
              </a:rPr>
              <a:t>Brașov, 27-28 mai 2014</a:t>
            </a:r>
            <a:endParaRPr lang="en-US" sz="1100" i="1" dirty="0">
              <a:solidFill>
                <a:srgbClr val="4E67C8">
                  <a:lumMod val="75000"/>
                </a:srgbClr>
              </a:solidFill>
              <a:latin typeface="Arial" pitchFamily="34" charset="0"/>
              <a:cs typeface="Arial" pitchFamily="34" charset="0"/>
            </a:endParaRPr>
          </a:p>
          <a:p>
            <a:pPr algn="ctr"/>
            <a:endParaRPr lang="en-US" sz="1000" dirty="0">
              <a:latin typeface="Arial" pitchFamily="34" charset="0"/>
              <a:cs typeface="Arial" pitchFamily="34" charset="0"/>
            </a:endParaRPr>
          </a:p>
        </p:txBody>
      </p:sp>
      <p:sp>
        <p:nvSpPr>
          <p:cNvPr id="2" name="Title 1"/>
          <p:cNvSpPr>
            <a:spLocks noGrp="1"/>
          </p:cNvSpPr>
          <p:nvPr>
            <p:ph type="ctrTitle"/>
          </p:nvPr>
        </p:nvSpPr>
        <p:spPr>
          <a:xfrm>
            <a:off x="304800" y="1066800"/>
            <a:ext cx="8610600" cy="4953000"/>
          </a:xfrm>
        </p:spPr>
        <p:txBody>
          <a:bodyPr/>
          <a:lstStyle/>
          <a:p>
            <a:pPr marL="0" indent="0">
              <a:spcBef>
                <a:spcPts val="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dirty="0" smtClean="0">
                <a:solidFill>
                  <a:srgbClr val="00B050"/>
                </a:solidFill>
                <a:latin typeface="Arial" pitchFamily="34" charset="0"/>
                <a:cs typeface="Arial" pitchFamily="34" charset="0"/>
              </a:rPr>
              <a:t> 				</a:t>
            </a:r>
            <a:r>
              <a:rPr lang="ro-RO" sz="2000" dirty="0" smtClean="0">
                <a:solidFill>
                  <a:srgbClr val="00B050"/>
                </a:solidFill>
                <a:latin typeface="Arial" pitchFamily="34" charset="0"/>
                <a:cs typeface="Arial" pitchFamily="34" charset="0"/>
              </a:rPr>
              <a:t>COSME</a:t>
            </a:r>
            <a:r>
              <a:rPr lang="ro-RO" sz="2000" dirty="0" smtClean="0">
                <a:solidFill>
                  <a:schemeClr val="accent1">
                    <a:lumMod val="75000"/>
                  </a:schemeClr>
                </a:solidFill>
                <a:latin typeface="Arial" pitchFamily="34" charset="0"/>
                <a:cs typeface="Arial" pitchFamily="34" charset="0"/>
              </a:rPr>
              <a:t> </a:t>
            </a:r>
            <a:r>
              <a:rPr lang="en-US" sz="2000" dirty="0" smtClean="0">
                <a:solidFill>
                  <a:schemeClr val="accent1">
                    <a:lumMod val="75000"/>
                  </a:schemeClr>
                </a:solidFill>
                <a:latin typeface="Arial" pitchFamily="34" charset="0"/>
                <a:cs typeface="Arial" pitchFamily="34" charset="0"/>
              </a:rPr>
              <a:t/>
            </a:r>
            <a:br>
              <a:rPr lang="en-US" sz="2000" dirty="0" smtClean="0">
                <a:solidFill>
                  <a:schemeClr val="accent1">
                    <a:lumMod val="75000"/>
                  </a:schemeClr>
                </a:solidFill>
                <a:latin typeface="Arial" pitchFamily="34" charset="0"/>
                <a:cs typeface="Arial" pitchFamily="34" charset="0"/>
              </a:rPr>
            </a:br>
            <a:r>
              <a:rPr lang="en-US" sz="1600" b="0" dirty="0" smtClean="0">
                <a:solidFill>
                  <a:schemeClr val="accent1">
                    <a:lumMod val="75000"/>
                  </a:schemeClr>
                </a:solidFill>
                <a:latin typeface="Arial" pitchFamily="34" charset="0"/>
                <a:cs typeface="Arial" pitchFamily="34" charset="0"/>
              </a:rPr>
              <a:t/>
            </a:r>
            <a:br>
              <a:rPr lang="en-US" sz="1600" b="0" dirty="0" smtClean="0">
                <a:solidFill>
                  <a:schemeClr val="accent1">
                    <a:lumMod val="75000"/>
                  </a:schemeClr>
                </a:solidFill>
                <a:latin typeface="Arial" pitchFamily="34" charset="0"/>
                <a:cs typeface="Arial" pitchFamily="34" charset="0"/>
              </a:rPr>
            </a:br>
            <a:r>
              <a:rPr lang="en-GB" sz="1600" b="0" dirty="0" smtClean="0">
                <a:solidFill>
                  <a:schemeClr val="tx1"/>
                </a:solidFill>
                <a:latin typeface="Arial" pitchFamily="34" charset="0"/>
                <a:cs typeface="Arial" pitchFamily="34" charset="0"/>
              </a:rPr>
              <a:t> </a:t>
            </a:r>
            <a:r>
              <a:rPr lang="en-GB" sz="1600" b="0" dirty="0" err="1" smtClean="0">
                <a:solidFill>
                  <a:schemeClr val="tx1"/>
                </a:solidFill>
                <a:latin typeface="Arial" pitchFamily="34" charset="0"/>
                <a:cs typeface="Arial" pitchFamily="34" charset="0"/>
              </a:rPr>
              <a:t>Va</a:t>
            </a:r>
            <a:r>
              <a:rPr lang="en-GB" sz="1600" b="0" dirty="0" smtClean="0">
                <a:solidFill>
                  <a:schemeClr val="tx1"/>
                </a:solidFill>
                <a:latin typeface="Arial" pitchFamily="34" charset="0"/>
                <a:cs typeface="Arial" pitchFamily="34" charset="0"/>
              </a:rPr>
              <a:t> </a:t>
            </a:r>
            <a:r>
              <a:rPr lang="en-GB" sz="1600" b="0" dirty="0" err="1" smtClean="0">
                <a:solidFill>
                  <a:schemeClr val="tx1"/>
                </a:solidFill>
                <a:latin typeface="Arial" pitchFamily="34" charset="0"/>
                <a:cs typeface="Arial" pitchFamily="34" charset="0"/>
              </a:rPr>
              <a:t>asigura</a:t>
            </a:r>
            <a:r>
              <a:rPr lang="en-GB" sz="1600" b="0" dirty="0" smtClean="0">
                <a:solidFill>
                  <a:schemeClr val="tx1"/>
                </a:solidFill>
                <a:latin typeface="Arial" pitchFamily="34" charset="0"/>
                <a:cs typeface="Arial" pitchFamily="34" charset="0"/>
              </a:rPr>
              <a:t> </a:t>
            </a:r>
            <a:r>
              <a:rPr lang="en-GB" sz="1600" b="0" dirty="0" err="1" smtClean="0">
                <a:solidFill>
                  <a:schemeClr val="tx1"/>
                </a:solidFill>
                <a:latin typeface="Arial" pitchFamily="34" charset="0"/>
                <a:cs typeface="Arial" pitchFamily="34" charset="0"/>
              </a:rPr>
              <a:t>sprijin</a:t>
            </a:r>
            <a:r>
              <a:rPr lang="en-GB" sz="1600" b="0" dirty="0" smtClean="0">
                <a:solidFill>
                  <a:schemeClr val="tx1"/>
                </a:solidFill>
                <a:latin typeface="Arial" pitchFamily="34" charset="0"/>
                <a:cs typeface="Arial" pitchFamily="34" charset="0"/>
              </a:rPr>
              <a:t> </a:t>
            </a:r>
            <a:r>
              <a:rPr lang="en-GB" sz="1600" b="0" dirty="0" err="1" smtClean="0">
                <a:solidFill>
                  <a:schemeClr val="tx1"/>
                </a:solidFill>
                <a:latin typeface="Arial" pitchFamily="34" charset="0"/>
                <a:cs typeface="Arial" pitchFamily="34" charset="0"/>
              </a:rPr>
              <a:t>pentru</a:t>
            </a:r>
            <a:r>
              <a:rPr lang="en-GB" sz="1600" b="0" dirty="0" smtClean="0">
                <a:solidFill>
                  <a:schemeClr val="tx1"/>
                </a:solidFill>
                <a:latin typeface="Arial" pitchFamily="34" charset="0"/>
                <a:cs typeface="Arial" pitchFamily="34" charset="0"/>
              </a:rPr>
              <a:t> </a:t>
            </a:r>
            <a:r>
              <a:rPr lang="en-GB" sz="1600" b="0" dirty="0" err="1" smtClean="0">
                <a:solidFill>
                  <a:schemeClr val="tx1"/>
                </a:solidFill>
                <a:latin typeface="Arial" pitchFamily="34" charset="0"/>
                <a:cs typeface="Arial" pitchFamily="34" charset="0"/>
              </a:rPr>
              <a:t>firme</a:t>
            </a:r>
            <a:r>
              <a:rPr lang="en-GB" sz="1600" b="0" dirty="0" smtClean="0">
                <a:solidFill>
                  <a:schemeClr val="tx1"/>
                </a:solidFill>
                <a:latin typeface="Arial" pitchFamily="34" charset="0"/>
                <a:cs typeface="Arial" pitchFamily="34" charset="0"/>
              </a:rPr>
              <a:t> in </a:t>
            </a:r>
            <a:r>
              <a:rPr lang="en-GB" sz="1600" b="0" dirty="0" err="1" smtClean="0">
                <a:solidFill>
                  <a:schemeClr val="tx1"/>
                </a:solidFill>
                <a:latin typeface="Arial" pitchFamily="34" charset="0"/>
                <a:cs typeface="Arial" pitchFamily="34" charset="0"/>
              </a:rPr>
              <a:t>urmatoarele</a:t>
            </a:r>
            <a:r>
              <a:rPr lang="en-GB" sz="1600" b="0" dirty="0" smtClean="0">
                <a:solidFill>
                  <a:schemeClr val="tx1"/>
                </a:solidFill>
                <a:latin typeface="Arial" pitchFamily="34" charset="0"/>
                <a:cs typeface="Arial" pitchFamily="34" charset="0"/>
              </a:rPr>
              <a:t> </a:t>
            </a:r>
            <a:r>
              <a:rPr lang="en-GB" sz="1600" b="0" dirty="0" err="1" smtClean="0">
                <a:solidFill>
                  <a:schemeClr val="tx1"/>
                </a:solidFill>
                <a:latin typeface="Arial" pitchFamily="34" charset="0"/>
                <a:cs typeface="Arial" pitchFamily="34" charset="0"/>
              </a:rPr>
              <a:t>domenii</a:t>
            </a:r>
            <a:r>
              <a:rPr lang="en-GB" sz="1600" b="0" dirty="0" smtClean="0">
                <a:solidFill>
                  <a:schemeClr val="tx1"/>
                </a:solidFill>
                <a:latin typeface="Arial" pitchFamily="34" charset="0"/>
                <a:cs typeface="Arial" pitchFamily="34" charset="0"/>
              </a:rPr>
              <a:t>:</a:t>
            </a:r>
            <a:br>
              <a:rPr lang="en-GB" sz="1600" b="0" dirty="0" smtClean="0">
                <a:solidFill>
                  <a:schemeClr val="tx1"/>
                </a:solidFill>
                <a:latin typeface="Arial" pitchFamily="34" charset="0"/>
                <a:cs typeface="Arial" pitchFamily="34" charset="0"/>
              </a:rPr>
            </a:br>
            <a:r>
              <a:rPr lang="en-GB" sz="1600" b="0" dirty="0" smtClean="0">
                <a:solidFill>
                  <a:schemeClr val="tx1"/>
                </a:solidFill>
                <a:latin typeface="Arial" pitchFamily="34" charset="0"/>
                <a:cs typeface="Arial" pitchFamily="34" charset="0"/>
              </a:rPr>
              <a:t/>
            </a:r>
            <a:br>
              <a:rPr lang="en-GB" sz="1600" b="0" dirty="0" smtClean="0">
                <a:solidFill>
                  <a:schemeClr val="tx1"/>
                </a:solidFill>
                <a:latin typeface="Arial" pitchFamily="34" charset="0"/>
                <a:cs typeface="Arial" pitchFamily="34" charset="0"/>
              </a:rPr>
            </a:br>
            <a:r>
              <a:rPr lang="en-GB" sz="1600" b="0" dirty="0" smtClean="0">
                <a:solidFill>
                  <a:schemeClr val="tx1"/>
                </a:solidFill>
                <a:latin typeface="Arial" pitchFamily="34" charset="0"/>
                <a:cs typeface="Arial" pitchFamily="34" charset="0"/>
              </a:rPr>
              <a:t>		- </a:t>
            </a:r>
            <a:r>
              <a:rPr lang="en-GB" sz="1600" b="0" dirty="0" err="1" smtClean="0">
                <a:solidFill>
                  <a:schemeClr val="tx1"/>
                </a:solidFill>
                <a:latin typeface="Arial" pitchFamily="34" charset="0"/>
                <a:cs typeface="Arial" pitchFamily="34" charset="0"/>
              </a:rPr>
              <a:t>Imbunatatirea</a:t>
            </a:r>
            <a:r>
              <a:rPr lang="en-GB" sz="1600" b="0" dirty="0" smtClean="0">
                <a:solidFill>
                  <a:schemeClr val="tx1"/>
                </a:solidFill>
                <a:latin typeface="Arial" pitchFamily="34" charset="0"/>
                <a:cs typeface="Arial" pitchFamily="34" charset="0"/>
              </a:rPr>
              <a:t> </a:t>
            </a:r>
            <a:r>
              <a:rPr lang="en-GB" sz="1600" b="0" dirty="0" err="1" smtClean="0">
                <a:solidFill>
                  <a:schemeClr val="tx1"/>
                </a:solidFill>
                <a:latin typeface="Arial" pitchFamily="34" charset="0"/>
                <a:cs typeface="Arial" pitchFamily="34" charset="0"/>
              </a:rPr>
              <a:t>accesului</a:t>
            </a:r>
            <a:r>
              <a:rPr lang="en-GB" sz="1600" b="0" dirty="0" smtClean="0">
                <a:solidFill>
                  <a:schemeClr val="tx1"/>
                </a:solidFill>
                <a:latin typeface="Arial" pitchFamily="34" charset="0"/>
                <a:cs typeface="Arial" pitchFamily="34" charset="0"/>
              </a:rPr>
              <a:t> la </a:t>
            </a:r>
            <a:r>
              <a:rPr lang="en-GB" sz="1600" b="0" dirty="0" err="1" smtClean="0">
                <a:solidFill>
                  <a:schemeClr val="tx1"/>
                </a:solidFill>
                <a:latin typeface="Arial" pitchFamily="34" charset="0"/>
                <a:cs typeface="Arial" pitchFamily="34" charset="0"/>
              </a:rPr>
              <a:t>finantari</a:t>
            </a:r>
            <a:r>
              <a:rPr lang="en-GB" sz="1600" b="0" dirty="0" smtClean="0">
                <a:solidFill>
                  <a:schemeClr val="tx1"/>
                </a:solidFill>
                <a:latin typeface="Arial" pitchFamily="34" charset="0"/>
                <a:cs typeface="Arial" pitchFamily="34" charset="0"/>
              </a:rPr>
              <a:t>.</a:t>
            </a:r>
            <a:br>
              <a:rPr lang="en-GB" sz="1600" b="0" dirty="0" smtClean="0">
                <a:solidFill>
                  <a:schemeClr val="tx1"/>
                </a:solidFill>
                <a:latin typeface="Arial" pitchFamily="34" charset="0"/>
                <a:cs typeface="Arial" pitchFamily="34" charset="0"/>
              </a:rPr>
            </a:br>
            <a:r>
              <a:rPr lang="en-GB" sz="1600" b="0" dirty="0" smtClean="0">
                <a:solidFill>
                  <a:schemeClr val="tx1"/>
                </a:solidFill>
                <a:latin typeface="Arial" pitchFamily="34" charset="0"/>
                <a:cs typeface="Arial" pitchFamily="34" charset="0"/>
              </a:rPr>
              <a:t/>
            </a:r>
            <a:br>
              <a:rPr lang="en-GB" sz="1600" b="0" dirty="0" smtClean="0">
                <a:solidFill>
                  <a:schemeClr val="tx1"/>
                </a:solidFill>
                <a:latin typeface="Arial" pitchFamily="34" charset="0"/>
                <a:cs typeface="Arial" pitchFamily="34" charset="0"/>
              </a:rPr>
            </a:br>
            <a:r>
              <a:rPr lang="en-GB" sz="1600" b="0" dirty="0" smtClean="0">
                <a:solidFill>
                  <a:schemeClr val="tx1"/>
                </a:solidFill>
                <a:latin typeface="Arial" pitchFamily="34" charset="0"/>
                <a:cs typeface="Arial" pitchFamily="34" charset="0"/>
              </a:rPr>
              <a:t>		- </a:t>
            </a:r>
            <a:r>
              <a:rPr lang="ro-RO" sz="1600" b="0" dirty="0" smtClean="0">
                <a:solidFill>
                  <a:schemeClr val="tx1"/>
                </a:solidFill>
                <a:latin typeface="Arial" pitchFamily="34" charset="0"/>
                <a:cs typeface="Arial" pitchFamily="34" charset="0"/>
              </a:rPr>
              <a:t>Facilitati de finantare prin capital de risc </a:t>
            </a:r>
            <a:r>
              <a:rPr lang="en-US" sz="1600" b="0" dirty="0" smtClean="0">
                <a:solidFill>
                  <a:schemeClr val="tx1"/>
                </a:solidFill>
                <a:latin typeface="Arial" pitchFamily="34" charset="0"/>
                <a:cs typeface="Arial" pitchFamily="34" charset="0"/>
              </a:rPr>
              <a:t>(RSFF).</a:t>
            </a:r>
            <a:br>
              <a:rPr lang="en-US" sz="1600" b="0" dirty="0" smtClean="0">
                <a:solidFill>
                  <a:schemeClr val="tx1"/>
                </a:solidFill>
                <a:latin typeface="Arial" pitchFamily="34" charset="0"/>
                <a:cs typeface="Arial" pitchFamily="34" charset="0"/>
              </a:rPr>
            </a:br>
            <a:r>
              <a:rPr lang="ro-RO" sz="1600" b="0" dirty="0" smtClean="0">
                <a:solidFill>
                  <a:schemeClr val="tx1"/>
                </a:solidFill>
                <a:latin typeface="Arial" pitchFamily="34" charset="0"/>
                <a:cs typeface="Arial" pitchFamily="34" charset="0"/>
              </a:rPr>
              <a:t/>
            </a:r>
            <a:br>
              <a:rPr lang="ro-RO" sz="1600" b="0" dirty="0" smtClean="0">
                <a:solidFill>
                  <a:schemeClr val="tx1"/>
                </a:solidFill>
                <a:latin typeface="Arial" pitchFamily="34" charset="0"/>
                <a:cs typeface="Arial" pitchFamily="34" charset="0"/>
              </a:rPr>
            </a:br>
            <a:r>
              <a:rPr lang="en-US" sz="1600" b="0" dirty="0" smtClean="0">
                <a:solidFill>
                  <a:schemeClr val="tx1"/>
                </a:solidFill>
                <a:latin typeface="Arial" pitchFamily="34" charset="0"/>
                <a:cs typeface="Arial" pitchFamily="34" charset="0"/>
              </a:rPr>
              <a:t>		- </a:t>
            </a:r>
            <a:r>
              <a:rPr lang="ro-RO" sz="1600" b="0" dirty="0" smtClean="0">
                <a:solidFill>
                  <a:schemeClr val="tx1"/>
                </a:solidFill>
                <a:latin typeface="Arial" pitchFamily="34" charset="0"/>
                <a:cs typeface="Arial" pitchFamily="34" charset="0"/>
              </a:rPr>
              <a:t>Credite pentru IMM-uri cu activitati de CDI </a:t>
            </a:r>
            <a:r>
              <a:rPr lang="en-GB" sz="1600" b="0" dirty="0" smtClean="0">
                <a:solidFill>
                  <a:schemeClr val="tx1"/>
                </a:solidFill>
                <a:latin typeface="Arial" pitchFamily="34" charset="0"/>
                <a:cs typeface="Arial" pitchFamily="34" charset="0"/>
              </a:rPr>
              <a:t>(25k</a:t>
            </a:r>
            <a:r>
              <a:rPr lang="ro-RO" sz="1600" b="0" dirty="0" smtClean="0">
                <a:solidFill>
                  <a:schemeClr val="tx1"/>
                </a:solidFill>
                <a:latin typeface="Arial" pitchFamily="34" charset="0"/>
                <a:cs typeface="Arial" pitchFamily="34" charset="0"/>
              </a:rPr>
              <a:t> - </a:t>
            </a:r>
            <a:r>
              <a:rPr lang="en-GB" sz="1600" b="0" dirty="0" smtClean="0">
                <a:solidFill>
                  <a:schemeClr val="tx1"/>
                </a:solidFill>
                <a:latin typeface="Arial" pitchFamily="34" charset="0"/>
                <a:cs typeface="Arial" pitchFamily="34" charset="0"/>
              </a:rPr>
              <a:t>7.5m</a:t>
            </a:r>
            <a:r>
              <a:rPr lang="fr-BE" sz="1600" b="0" dirty="0" smtClean="0">
                <a:solidFill>
                  <a:schemeClr val="tx1"/>
                </a:solidFill>
                <a:latin typeface="Arial" pitchFamily="34" charset="0"/>
                <a:ea typeface="Droid Sans Fallback"/>
                <a:cs typeface="Arial" pitchFamily="34" charset="0"/>
              </a:rPr>
              <a:t> €</a:t>
            </a:r>
            <a:r>
              <a:rPr lang="en-GB" sz="1600" b="0" dirty="0" smtClean="0">
                <a:solidFill>
                  <a:schemeClr val="tx1"/>
                </a:solidFill>
                <a:latin typeface="Arial" pitchFamily="34" charset="0"/>
                <a:cs typeface="Arial" pitchFamily="34" charset="0"/>
              </a:rPr>
              <a:t>, </a:t>
            </a:r>
            <a:r>
              <a:rPr lang="ro-RO" sz="1600" b="0" dirty="0" smtClean="0">
                <a:solidFill>
                  <a:schemeClr val="tx1"/>
                </a:solidFill>
                <a:latin typeface="Arial" pitchFamily="34" charset="0"/>
                <a:cs typeface="Arial" pitchFamily="34" charset="0"/>
              </a:rPr>
              <a:t>max 7 ani</a:t>
            </a:r>
            <a:r>
              <a:rPr lang="en-GB" sz="1600" b="0" dirty="0" smtClean="0">
                <a:solidFill>
                  <a:schemeClr val="tx1"/>
                </a:solidFill>
                <a:latin typeface="Arial" pitchFamily="34" charset="0"/>
                <a:cs typeface="Arial" pitchFamily="34" charset="0"/>
              </a:rPr>
              <a:t>).</a:t>
            </a:r>
            <a:br>
              <a:rPr lang="en-GB" sz="1600" b="0" dirty="0" smtClean="0">
                <a:solidFill>
                  <a:schemeClr val="tx1"/>
                </a:solidFill>
                <a:latin typeface="Arial" pitchFamily="34" charset="0"/>
                <a:cs typeface="Arial" pitchFamily="34" charset="0"/>
              </a:rPr>
            </a:br>
            <a:r>
              <a:rPr lang="en-GB" sz="1600" b="0" dirty="0" smtClean="0">
                <a:solidFill>
                  <a:schemeClr val="tx1"/>
                </a:solidFill>
                <a:latin typeface="Arial" pitchFamily="34" charset="0"/>
                <a:cs typeface="Arial" pitchFamily="34" charset="0"/>
              </a:rPr>
              <a:t>		</a:t>
            </a:r>
            <a:r>
              <a:rPr lang="en-US" sz="1600" i="1" dirty="0" smtClean="0">
                <a:solidFill>
                  <a:schemeClr val="tx1"/>
                </a:solidFill>
                <a:latin typeface="Arial" pitchFamily="34" charset="0"/>
                <a:cs typeface="Arial" pitchFamily="34" charset="0"/>
              </a:rPr>
              <a:t>Se </a:t>
            </a:r>
            <a:r>
              <a:rPr lang="en-US" sz="1600" i="1" dirty="0" err="1" smtClean="0">
                <a:solidFill>
                  <a:schemeClr val="tx1"/>
                </a:solidFill>
                <a:latin typeface="Arial" pitchFamily="34" charset="0"/>
                <a:cs typeface="Arial" pitchFamily="34" charset="0"/>
              </a:rPr>
              <a:t>asteapta</a:t>
            </a:r>
            <a:r>
              <a:rPr lang="en-US" sz="1600" i="1" dirty="0" smtClean="0">
                <a:solidFill>
                  <a:schemeClr val="tx1"/>
                </a:solidFill>
                <a:latin typeface="Arial" pitchFamily="34" charset="0"/>
                <a:cs typeface="Arial" pitchFamily="34" charset="0"/>
              </a:rPr>
              <a:t> </a:t>
            </a:r>
            <a:r>
              <a:rPr lang="en-US" sz="1600" i="1" dirty="0" err="1" smtClean="0">
                <a:solidFill>
                  <a:schemeClr val="tx1"/>
                </a:solidFill>
                <a:latin typeface="Arial" pitchFamily="34" charset="0"/>
                <a:cs typeface="Arial" pitchFamily="34" charset="0"/>
              </a:rPr>
              <a:t>sa</a:t>
            </a:r>
            <a:r>
              <a:rPr lang="en-US" sz="1600" i="1" dirty="0" smtClean="0">
                <a:solidFill>
                  <a:schemeClr val="tx1"/>
                </a:solidFill>
                <a:latin typeface="Arial" pitchFamily="34" charset="0"/>
                <a:cs typeface="Arial" pitchFamily="34" charset="0"/>
              </a:rPr>
              <a:t> </a:t>
            </a:r>
            <a:r>
              <a:rPr lang="en-US" sz="1600" i="1" dirty="0" err="1" smtClean="0">
                <a:solidFill>
                  <a:schemeClr val="tx1"/>
                </a:solidFill>
                <a:latin typeface="Arial" pitchFamily="34" charset="0"/>
                <a:cs typeface="Arial" pitchFamily="34" charset="0"/>
              </a:rPr>
              <a:t>beneficieze</a:t>
            </a:r>
            <a:r>
              <a:rPr lang="en-US" sz="1600" i="1" dirty="0" smtClean="0">
                <a:solidFill>
                  <a:schemeClr val="tx1"/>
                </a:solidFill>
                <a:latin typeface="Arial" pitchFamily="34" charset="0"/>
                <a:cs typeface="Arial" pitchFamily="34" charset="0"/>
              </a:rPr>
              <a:t> 330 000 </a:t>
            </a:r>
            <a:r>
              <a:rPr lang="en-US" sz="1600" i="1" dirty="0" err="1" smtClean="0">
                <a:solidFill>
                  <a:schemeClr val="tx1"/>
                </a:solidFill>
                <a:latin typeface="Arial" pitchFamily="34" charset="0"/>
                <a:cs typeface="Arial" pitchFamily="34" charset="0"/>
              </a:rPr>
              <a:t>firme</a:t>
            </a:r>
            <a:r>
              <a:rPr lang="en-US" sz="1600" i="1" dirty="0" smtClean="0">
                <a:solidFill>
                  <a:schemeClr val="tx1"/>
                </a:solidFill>
                <a:latin typeface="Arial" pitchFamily="34" charset="0"/>
                <a:cs typeface="Arial" pitchFamily="34" charset="0"/>
              </a:rPr>
              <a:t> din UE.</a:t>
            </a:r>
            <a:br>
              <a:rPr lang="en-US" sz="1600" i="1" dirty="0" smtClean="0">
                <a:solidFill>
                  <a:schemeClr val="tx1"/>
                </a:solidFill>
                <a:latin typeface="Arial" pitchFamily="34" charset="0"/>
                <a:cs typeface="Arial" pitchFamily="34" charset="0"/>
              </a:rPr>
            </a:br>
            <a:r>
              <a:rPr lang="en-US" sz="1600" b="0" dirty="0" smtClean="0">
                <a:solidFill>
                  <a:schemeClr val="tx1"/>
                </a:solidFill>
                <a:latin typeface="Arial" pitchFamily="34" charset="0"/>
                <a:cs typeface="Arial" pitchFamily="34" charset="0"/>
              </a:rPr>
              <a:t/>
            </a:r>
            <a:br>
              <a:rPr lang="en-US" sz="1600" b="0" dirty="0" smtClean="0">
                <a:solidFill>
                  <a:schemeClr val="tx1"/>
                </a:solidFill>
                <a:latin typeface="Arial" pitchFamily="34" charset="0"/>
                <a:cs typeface="Arial" pitchFamily="34" charset="0"/>
              </a:rPr>
            </a:br>
            <a:r>
              <a:rPr lang="en-US" sz="1600" b="0" dirty="0" smtClean="0">
                <a:solidFill>
                  <a:schemeClr val="tx1"/>
                </a:solidFill>
                <a:latin typeface="Arial" pitchFamily="34" charset="0"/>
                <a:cs typeface="Arial" pitchFamily="34" charset="0"/>
              </a:rPr>
              <a:t>		- </a:t>
            </a:r>
            <a:r>
              <a:rPr lang="en-GB" sz="1600" b="0" dirty="0" err="1" smtClean="0">
                <a:solidFill>
                  <a:schemeClr val="tx1"/>
                </a:solidFill>
                <a:latin typeface="Arial" pitchFamily="34" charset="0"/>
                <a:cs typeface="Arial" pitchFamily="34" charset="0"/>
              </a:rPr>
              <a:t>Imbunatatirea</a:t>
            </a:r>
            <a:r>
              <a:rPr lang="en-GB" sz="1600" b="0" dirty="0" smtClean="0">
                <a:solidFill>
                  <a:schemeClr val="tx1"/>
                </a:solidFill>
                <a:latin typeface="Arial" pitchFamily="34" charset="0"/>
                <a:cs typeface="Arial" pitchFamily="34" charset="0"/>
              </a:rPr>
              <a:t> </a:t>
            </a:r>
            <a:r>
              <a:rPr lang="en-GB" sz="1600" b="0" dirty="0" err="1" smtClean="0">
                <a:solidFill>
                  <a:schemeClr val="tx1"/>
                </a:solidFill>
                <a:latin typeface="Arial" pitchFamily="34" charset="0"/>
                <a:cs typeface="Arial" pitchFamily="34" charset="0"/>
              </a:rPr>
              <a:t>accesului</a:t>
            </a:r>
            <a:r>
              <a:rPr lang="en-GB" sz="1600" b="0" dirty="0" smtClean="0">
                <a:solidFill>
                  <a:schemeClr val="tx1"/>
                </a:solidFill>
                <a:latin typeface="Arial" pitchFamily="34" charset="0"/>
                <a:cs typeface="Arial" pitchFamily="34" charset="0"/>
              </a:rPr>
              <a:t> la </a:t>
            </a:r>
            <a:r>
              <a:rPr lang="en-GB" sz="1600" b="0" dirty="0" err="1" smtClean="0">
                <a:solidFill>
                  <a:schemeClr val="tx1"/>
                </a:solidFill>
                <a:latin typeface="Arial" pitchFamily="34" charset="0"/>
                <a:cs typeface="Arial" pitchFamily="34" charset="0"/>
              </a:rPr>
              <a:t>piete</a:t>
            </a:r>
            <a:r>
              <a:rPr lang="en-GB" sz="1600" b="0" dirty="0" smtClean="0">
                <a:solidFill>
                  <a:schemeClr val="tx1"/>
                </a:solidFill>
                <a:latin typeface="Arial" pitchFamily="34" charset="0"/>
                <a:cs typeface="Arial" pitchFamily="34" charset="0"/>
              </a:rPr>
              <a:t> de </a:t>
            </a:r>
            <a:r>
              <a:rPr lang="en-GB" sz="1600" b="0" dirty="0" err="1" smtClean="0">
                <a:solidFill>
                  <a:schemeClr val="tx1"/>
                </a:solidFill>
                <a:latin typeface="Arial" pitchFamily="34" charset="0"/>
                <a:cs typeface="Arial" pitchFamily="34" charset="0"/>
              </a:rPr>
              <a:t>desfacere</a:t>
            </a:r>
            <a:r>
              <a:rPr lang="en-GB" sz="1600" b="0" dirty="0" smtClean="0">
                <a:solidFill>
                  <a:schemeClr val="tx1"/>
                </a:solidFill>
                <a:latin typeface="Arial" pitchFamily="34" charset="0"/>
                <a:cs typeface="Arial" pitchFamily="34" charset="0"/>
              </a:rPr>
              <a:t>.</a:t>
            </a:r>
            <a:br>
              <a:rPr lang="en-GB" sz="1600" b="0" dirty="0" smtClean="0">
                <a:solidFill>
                  <a:schemeClr val="tx1"/>
                </a:solidFill>
                <a:latin typeface="Arial" pitchFamily="34" charset="0"/>
                <a:cs typeface="Arial" pitchFamily="34" charset="0"/>
              </a:rPr>
            </a:br>
            <a:r>
              <a:rPr lang="en-GB" sz="1600" b="0" dirty="0" smtClean="0">
                <a:solidFill>
                  <a:schemeClr val="tx1"/>
                </a:solidFill>
                <a:latin typeface="Arial" pitchFamily="34" charset="0"/>
                <a:cs typeface="Arial" pitchFamily="34" charset="0"/>
              </a:rPr>
              <a:t/>
            </a:r>
            <a:br>
              <a:rPr lang="en-GB" sz="1600" b="0" dirty="0" smtClean="0">
                <a:solidFill>
                  <a:schemeClr val="tx1"/>
                </a:solidFill>
                <a:latin typeface="Arial" pitchFamily="34" charset="0"/>
                <a:cs typeface="Arial" pitchFamily="34" charset="0"/>
              </a:rPr>
            </a:br>
            <a:r>
              <a:rPr lang="en-GB" sz="1600" b="0" dirty="0" smtClean="0">
                <a:solidFill>
                  <a:schemeClr val="tx1"/>
                </a:solidFill>
                <a:latin typeface="Arial" pitchFamily="34" charset="0"/>
                <a:cs typeface="Arial" pitchFamily="34" charset="0"/>
              </a:rPr>
              <a:t/>
            </a:r>
            <a:br>
              <a:rPr lang="en-GB" sz="1600" b="0" dirty="0" smtClean="0">
                <a:solidFill>
                  <a:schemeClr val="tx1"/>
                </a:solidFill>
                <a:latin typeface="Arial" pitchFamily="34" charset="0"/>
                <a:cs typeface="Arial" pitchFamily="34" charset="0"/>
              </a:rPr>
            </a:br>
            <a:r>
              <a:rPr lang="en-GB" sz="1600" dirty="0" err="1" smtClean="0">
                <a:solidFill>
                  <a:schemeClr val="tx1"/>
                </a:solidFill>
                <a:latin typeface="Arial" pitchFamily="34" charset="0"/>
                <a:cs typeface="Arial" pitchFamily="34" charset="0"/>
              </a:rPr>
              <a:t>Statele</a:t>
            </a:r>
            <a:r>
              <a:rPr lang="en-GB" sz="1600" dirty="0" smtClean="0">
                <a:solidFill>
                  <a:schemeClr val="tx1"/>
                </a:solidFill>
                <a:latin typeface="Arial" pitchFamily="34" charset="0"/>
                <a:cs typeface="Arial" pitchFamily="34" charset="0"/>
              </a:rPr>
              <a:t> </a:t>
            </a:r>
            <a:r>
              <a:rPr lang="en-GB" sz="1600" dirty="0" err="1" smtClean="0">
                <a:solidFill>
                  <a:schemeClr val="tx1"/>
                </a:solidFill>
                <a:latin typeface="Arial" pitchFamily="34" charset="0"/>
                <a:cs typeface="Arial" pitchFamily="34" charset="0"/>
              </a:rPr>
              <a:t>Membre</a:t>
            </a:r>
            <a:r>
              <a:rPr lang="en-GB" sz="1600" dirty="0" smtClean="0">
                <a:solidFill>
                  <a:schemeClr val="tx1"/>
                </a:solidFill>
                <a:latin typeface="Arial" pitchFamily="34" charset="0"/>
                <a:cs typeface="Arial" pitchFamily="34" charset="0"/>
              </a:rPr>
              <a:t> </a:t>
            </a:r>
            <a:r>
              <a:rPr lang="en-GB" sz="1600" dirty="0" err="1" smtClean="0">
                <a:solidFill>
                  <a:schemeClr val="tx1"/>
                </a:solidFill>
                <a:latin typeface="Arial" pitchFamily="34" charset="0"/>
                <a:cs typeface="Arial" pitchFamily="34" charset="0"/>
              </a:rPr>
              <a:t>si</a:t>
            </a:r>
            <a:r>
              <a:rPr lang="en-GB" sz="1600" dirty="0" smtClean="0">
                <a:solidFill>
                  <a:schemeClr val="tx1"/>
                </a:solidFill>
                <a:latin typeface="Arial" pitchFamily="34" charset="0"/>
                <a:cs typeface="Arial" pitchFamily="34" charset="0"/>
              </a:rPr>
              <a:t> </a:t>
            </a:r>
            <a:r>
              <a:rPr lang="en-GB" sz="1600" dirty="0" err="1" smtClean="0">
                <a:solidFill>
                  <a:schemeClr val="tx1"/>
                </a:solidFill>
                <a:latin typeface="Arial" pitchFamily="34" charset="0"/>
                <a:cs typeface="Arial" pitchFamily="34" charset="0"/>
              </a:rPr>
              <a:t>Autoritatile</a:t>
            </a:r>
            <a:r>
              <a:rPr lang="en-GB" sz="1600" dirty="0" smtClean="0">
                <a:solidFill>
                  <a:schemeClr val="tx1"/>
                </a:solidFill>
                <a:latin typeface="Arial" pitchFamily="34" charset="0"/>
                <a:cs typeface="Arial" pitchFamily="34" charset="0"/>
              </a:rPr>
              <a:t> Locale </a:t>
            </a:r>
            <a:r>
              <a:rPr lang="en-GB" sz="1600" b="0" dirty="0" err="1" smtClean="0">
                <a:solidFill>
                  <a:schemeClr val="tx1"/>
                </a:solidFill>
                <a:latin typeface="Arial" pitchFamily="34" charset="0"/>
                <a:cs typeface="Arial" pitchFamily="34" charset="0"/>
              </a:rPr>
              <a:t>vor</a:t>
            </a:r>
            <a:r>
              <a:rPr lang="en-GB" sz="1600" b="0" dirty="0" smtClean="0">
                <a:solidFill>
                  <a:schemeClr val="tx1"/>
                </a:solidFill>
                <a:latin typeface="Arial" pitchFamily="34" charset="0"/>
                <a:cs typeface="Arial" pitchFamily="34" charset="0"/>
              </a:rPr>
              <a:t> </a:t>
            </a:r>
            <a:r>
              <a:rPr lang="en-GB" sz="1600" b="0" dirty="0" err="1" smtClean="0">
                <a:solidFill>
                  <a:schemeClr val="tx1"/>
                </a:solidFill>
                <a:latin typeface="Arial" pitchFamily="34" charset="0"/>
                <a:cs typeface="Arial" pitchFamily="34" charset="0"/>
              </a:rPr>
              <a:t>fi</a:t>
            </a:r>
            <a:r>
              <a:rPr lang="en-GB" sz="1600" b="0" dirty="0" smtClean="0">
                <a:solidFill>
                  <a:schemeClr val="tx1"/>
                </a:solidFill>
                <a:latin typeface="Arial" pitchFamily="34" charset="0"/>
                <a:cs typeface="Arial" pitchFamily="34" charset="0"/>
              </a:rPr>
              <a:t> </a:t>
            </a:r>
            <a:r>
              <a:rPr lang="en-GB" sz="1600" b="0" dirty="0" err="1" smtClean="0">
                <a:solidFill>
                  <a:schemeClr val="tx1"/>
                </a:solidFill>
                <a:latin typeface="Arial" pitchFamily="34" charset="0"/>
                <a:cs typeface="Arial" pitchFamily="34" charset="0"/>
              </a:rPr>
              <a:t>asistate</a:t>
            </a:r>
            <a:r>
              <a:rPr lang="en-GB" sz="1600" b="0" dirty="0" smtClean="0">
                <a:solidFill>
                  <a:schemeClr val="tx1"/>
                </a:solidFill>
                <a:latin typeface="Arial" pitchFamily="34" charset="0"/>
                <a:cs typeface="Arial" pitchFamily="34" charset="0"/>
              </a:rPr>
              <a:t> in: </a:t>
            </a:r>
            <a:br>
              <a:rPr lang="en-GB" sz="1600" b="0" dirty="0" smtClean="0">
                <a:solidFill>
                  <a:schemeClr val="tx1"/>
                </a:solidFill>
                <a:latin typeface="Arial" pitchFamily="34" charset="0"/>
                <a:cs typeface="Arial" pitchFamily="34" charset="0"/>
              </a:rPr>
            </a:br>
            <a:r>
              <a:rPr lang="en-GB" sz="1600" b="0" dirty="0" smtClean="0">
                <a:solidFill>
                  <a:schemeClr val="tx1"/>
                </a:solidFill>
                <a:latin typeface="Arial" pitchFamily="34" charset="0"/>
                <a:cs typeface="Arial" pitchFamily="34" charset="0"/>
              </a:rPr>
              <a:t>- </a:t>
            </a:r>
            <a:r>
              <a:rPr lang="en-GB" sz="1600" b="0" dirty="0" err="1" smtClean="0">
                <a:solidFill>
                  <a:schemeClr val="tx1"/>
                </a:solidFill>
                <a:latin typeface="Arial" pitchFamily="34" charset="0"/>
                <a:cs typeface="Arial" pitchFamily="34" charset="0"/>
              </a:rPr>
              <a:t>elaborarea</a:t>
            </a:r>
            <a:r>
              <a:rPr lang="en-GB" sz="1600" b="0" dirty="0" smtClean="0">
                <a:solidFill>
                  <a:schemeClr val="tx1"/>
                </a:solidFill>
                <a:latin typeface="Arial" pitchFamily="34" charset="0"/>
                <a:cs typeface="Arial" pitchFamily="34" charset="0"/>
              </a:rPr>
              <a:t> </a:t>
            </a:r>
            <a:r>
              <a:rPr lang="en-GB" sz="1600" b="0" dirty="0" err="1" smtClean="0">
                <a:solidFill>
                  <a:schemeClr val="tx1"/>
                </a:solidFill>
                <a:latin typeface="Arial" pitchFamily="34" charset="0"/>
                <a:cs typeface="Arial" pitchFamily="34" charset="0"/>
              </a:rPr>
              <a:t>si</a:t>
            </a:r>
            <a:r>
              <a:rPr lang="en-GB" sz="1600" b="0" dirty="0" smtClean="0">
                <a:solidFill>
                  <a:schemeClr val="tx1"/>
                </a:solidFill>
                <a:latin typeface="Arial" pitchFamily="34" charset="0"/>
                <a:cs typeface="Arial" pitchFamily="34" charset="0"/>
              </a:rPr>
              <a:t> </a:t>
            </a:r>
            <a:r>
              <a:rPr lang="en-GB" sz="1600" b="0" dirty="0" err="1" smtClean="0">
                <a:solidFill>
                  <a:schemeClr val="tx1"/>
                </a:solidFill>
                <a:latin typeface="Arial" pitchFamily="34" charset="0"/>
                <a:cs typeface="Arial" pitchFamily="34" charset="0"/>
              </a:rPr>
              <a:t>implementarea</a:t>
            </a:r>
            <a:r>
              <a:rPr lang="en-GB" sz="1600" b="0" dirty="0" smtClean="0">
                <a:solidFill>
                  <a:schemeClr val="tx1"/>
                </a:solidFill>
                <a:latin typeface="Arial" pitchFamily="34" charset="0"/>
                <a:cs typeface="Arial" pitchFamily="34" charset="0"/>
              </a:rPr>
              <a:t> </a:t>
            </a:r>
            <a:r>
              <a:rPr lang="en-GB" sz="1600" b="0" dirty="0" err="1" smtClean="0">
                <a:solidFill>
                  <a:schemeClr val="tx1"/>
                </a:solidFill>
                <a:latin typeface="Arial" pitchFamily="34" charset="0"/>
                <a:cs typeface="Arial" pitchFamily="34" charset="0"/>
              </a:rPr>
              <a:t>efectiva</a:t>
            </a:r>
            <a:r>
              <a:rPr lang="en-GB" sz="1600" b="0" dirty="0" smtClean="0">
                <a:solidFill>
                  <a:schemeClr val="tx1"/>
                </a:solidFill>
                <a:latin typeface="Arial" pitchFamily="34" charset="0"/>
                <a:cs typeface="Arial" pitchFamily="34" charset="0"/>
              </a:rPr>
              <a:t> a </a:t>
            </a:r>
            <a:r>
              <a:rPr lang="en-GB" sz="1600" b="0" dirty="0" err="1" smtClean="0">
                <a:solidFill>
                  <a:schemeClr val="tx1"/>
                </a:solidFill>
                <a:latin typeface="Arial" pitchFamily="34" charset="0"/>
                <a:cs typeface="Arial" pitchFamily="34" charset="0"/>
              </a:rPr>
              <a:t>politicilor</a:t>
            </a:r>
            <a:r>
              <a:rPr lang="en-GB" sz="1600" b="0" dirty="0" smtClean="0">
                <a:solidFill>
                  <a:schemeClr val="tx1"/>
                </a:solidFill>
                <a:latin typeface="Arial" pitchFamily="34" charset="0"/>
                <a:cs typeface="Arial" pitchFamily="34" charset="0"/>
              </a:rPr>
              <a:t> de </a:t>
            </a:r>
            <a:r>
              <a:rPr lang="en-GB" sz="1600" b="0" dirty="0" err="1" smtClean="0">
                <a:solidFill>
                  <a:schemeClr val="tx1"/>
                </a:solidFill>
                <a:latin typeface="Arial" pitchFamily="34" charset="0"/>
                <a:cs typeface="Arial" pitchFamily="34" charset="0"/>
              </a:rPr>
              <a:t>reforma</a:t>
            </a:r>
            <a:r>
              <a:rPr lang="en-GB" sz="1600" b="0" dirty="0" smtClean="0">
                <a:solidFill>
                  <a:schemeClr val="tx1"/>
                </a:solidFill>
                <a:latin typeface="Arial" pitchFamily="34" charset="0"/>
                <a:cs typeface="Arial" pitchFamily="34" charset="0"/>
              </a:rPr>
              <a:t> in </a:t>
            </a:r>
            <a:r>
              <a:rPr lang="en-GB" sz="1600" b="0" dirty="0" err="1" smtClean="0">
                <a:solidFill>
                  <a:schemeClr val="tx1"/>
                </a:solidFill>
                <a:latin typeface="Arial" pitchFamily="34" charset="0"/>
                <a:cs typeface="Arial" pitchFamily="34" charset="0"/>
              </a:rPr>
              <a:t>domeniul</a:t>
            </a:r>
            <a:r>
              <a:rPr lang="en-GB" sz="1600" b="0" dirty="0" smtClean="0">
                <a:solidFill>
                  <a:schemeClr val="tx1"/>
                </a:solidFill>
                <a:latin typeface="Arial" pitchFamily="34" charset="0"/>
                <a:cs typeface="Arial" pitchFamily="34" charset="0"/>
              </a:rPr>
              <a:t> IMM-</a:t>
            </a:r>
            <a:r>
              <a:rPr lang="en-GB" sz="1600" b="0" dirty="0" err="1" smtClean="0">
                <a:solidFill>
                  <a:schemeClr val="tx1"/>
                </a:solidFill>
                <a:latin typeface="Arial" pitchFamily="34" charset="0"/>
                <a:cs typeface="Arial" pitchFamily="34" charset="0"/>
              </a:rPr>
              <a:t>urilor</a:t>
            </a:r>
            <a:r>
              <a:rPr lang="en-GB" sz="1600" b="0" dirty="0" smtClean="0">
                <a:solidFill>
                  <a:schemeClr val="tx1"/>
                </a:solidFill>
                <a:latin typeface="Arial" pitchFamily="34" charset="0"/>
                <a:cs typeface="Arial" pitchFamily="34" charset="0"/>
              </a:rPr>
              <a:t>, </a:t>
            </a:r>
            <a:r>
              <a:rPr lang="en-GB" sz="1600" b="0" dirty="0" err="1" smtClean="0">
                <a:solidFill>
                  <a:schemeClr val="tx1"/>
                </a:solidFill>
                <a:latin typeface="Arial" pitchFamily="34" charset="0"/>
                <a:cs typeface="Arial" pitchFamily="34" charset="0"/>
              </a:rPr>
              <a:t>dezvoltarea</a:t>
            </a:r>
            <a:r>
              <a:rPr lang="en-GB" sz="1600" b="0" dirty="0" smtClean="0">
                <a:solidFill>
                  <a:schemeClr val="tx1"/>
                </a:solidFill>
                <a:latin typeface="Arial" pitchFamily="34" charset="0"/>
                <a:cs typeface="Arial" pitchFamily="34" charset="0"/>
              </a:rPr>
              <a:t> </a:t>
            </a:r>
            <a:r>
              <a:rPr lang="en-GB" sz="1600" b="0" dirty="0" err="1" smtClean="0">
                <a:solidFill>
                  <a:schemeClr val="tx1"/>
                </a:solidFill>
                <a:latin typeface="Arial" pitchFamily="34" charset="0"/>
                <a:cs typeface="Arial" pitchFamily="34" charset="0"/>
              </a:rPr>
              <a:t>serviciilor</a:t>
            </a:r>
            <a:r>
              <a:rPr lang="en-GB" sz="1600" b="0" dirty="0" smtClean="0">
                <a:solidFill>
                  <a:schemeClr val="tx1"/>
                </a:solidFill>
                <a:latin typeface="Arial" pitchFamily="34" charset="0"/>
                <a:cs typeface="Arial" pitchFamily="34" charset="0"/>
              </a:rPr>
              <a:t> </a:t>
            </a:r>
            <a:r>
              <a:rPr lang="en-GB" sz="1600" b="0" dirty="0" err="1" smtClean="0">
                <a:solidFill>
                  <a:schemeClr val="tx1"/>
                </a:solidFill>
                <a:latin typeface="Arial" pitchFamily="34" charset="0"/>
                <a:cs typeface="Arial" pitchFamily="34" charset="0"/>
              </a:rPr>
              <a:t>si</a:t>
            </a:r>
            <a:r>
              <a:rPr lang="en-GB" sz="1600" b="0" dirty="0" smtClean="0">
                <a:solidFill>
                  <a:schemeClr val="tx1"/>
                </a:solidFill>
                <a:latin typeface="Arial" pitchFamily="34" charset="0"/>
                <a:cs typeface="Arial" pitchFamily="34" charset="0"/>
              </a:rPr>
              <a:t> </a:t>
            </a:r>
            <a:r>
              <a:rPr lang="en-GB" sz="1600" b="0" dirty="0" err="1" smtClean="0">
                <a:solidFill>
                  <a:schemeClr val="tx1"/>
                </a:solidFill>
                <a:latin typeface="Arial" pitchFamily="34" charset="0"/>
                <a:cs typeface="Arial" pitchFamily="34" charset="0"/>
              </a:rPr>
              <a:t>asistentei</a:t>
            </a:r>
            <a:r>
              <a:rPr lang="en-GB" sz="1600" b="0" dirty="0" smtClean="0">
                <a:solidFill>
                  <a:schemeClr val="tx1"/>
                </a:solidFill>
                <a:latin typeface="Arial" pitchFamily="34" charset="0"/>
                <a:cs typeface="Arial" pitchFamily="34" charset="0"/>
              </a:rPr>
              <a:t> </a:t>
            </a:r>
            <a:r>
              <a:rPr lang="en-GB" sz="1600" b="0" dirty="0" err="1" smtClean="0">
                <a:solidFill>
                  <a:schemeClr val="tx1"/>
                </a:solidFill>
                <a:latin typeface="Arial" pitchFamily="34" charset="0"/>
                <a:cs typeface="Arial" pitchFamily="34" charset="0"/>
              </a:rPr>
              <a:t>pentru</a:t>
            </a:r>
            <a:r>
              <a:rPr lang="en-GB" sz="1600" b="0" dirty="0" smtClean="0">
                <a:solidFill>
                  <a:schemeClr val="tx1"/>
                </a:solidFill>
                <a:latin typeface="Arial" pitchFamily="34" charset="0"/>
                <a:cs typeface="Arial" pitchFamily="34" charset="0"/>
              </a:rPr>
              <a:t> </a:t>
            </a:r>
            <a:r>
              <a:rPr lang="en-GB" sz="1600" b="0" dirty="0" err="1" smtClean="0">
                <a:solidFill>
                  <a:schemeClr val="tx1"/>
                </a:solidFill>
                <a:latin typeface="Arial" pitchFamily="34" charset="0"/>
                <a:cs typeface="Arial" pitchFamily="34" charset="0"/>
              </a:rPr>
              <a:t>deschiderea</a:t>
            </a:r>
            <a:r>
              <a:rPr lang="en-GB" sz="1600" b="0" dirty="0" smtClean="0">
                <a:solidFill>
                  <a:schemeClr val="tx1"/>
                </a:solidFill>
                <a:latin typeface="Arial" pitchFamily="34" charset="0"/>
                <a:cs typeface="Arial" pitchFamily="34" charset="0"/>
              </a:rPr>
              <a:t> de </a:t>
            </a:r>
            <a:r>
              <a:rPr lang="en-GB" sz="1600" b="0" dirty="0" err="1" smtClean="0">
                <a:solidFill>
                  <a:schemeClr val="tx1"/>
                </a:solidFill>
                <a:latin typeface="Arial" pitchFamily="34" charset="0"/>
                <a:cs typeface="Arial" pitchFamily="34" charset="0"/>
              </a:rPr>
              <a:t>noi</a:t>
            </a:r>
            <a:r>
              <a:rPr lang="en-GB" sz="1600" b="0" dirty="0" smtClean="0">
                <a:solidFill>
                  <a:schemeClr val="tx1"/>
                </a:solidFill>
                <a:latin typeface="Arial" pitchFamily="34" charset="0"/>
                <a:cs typeface="Arial" pitchFamily="34" charset="0"/>
              </a:rPr>
              <a:t> </a:t>
            </a:r>
            <a:r>
              <a:rPr lang="en-GB" sz="1600" b="0" dirty="0" err="1" smtClean="0">
                <a:solidFill>
                  <a:schemeClr val="tx1"/>
                </a:solidFill>
                <a:latin typeface="Arial" pitchFamily="34" charset="0"/>
                <a:cs typeface="Arial" pitchFamily="34" charset="0"/>
              </a:rPr>
              <a:t>afaceri</a:t>
            </a:r>
            <a:r>
              <a:rPr lang="en-GB" sz="1600" b="0" dirty="0" smtClean="0">
                <a:solidFill>
                  <a:schemeClr val="tx1"/>
                </a:solidFill>
                <a:latin typeface="Arial" pitchFamily="34" charset="0"/>
                <a:cs typeface="Arial" pitchFamily="34" charset="0"/>
              </a:rPr>
              <a:t>.</a:t>
            </a:r>
            <a:br>
              <a:rPr lang="en-GB" sz="1600" b="0" dirty="0" smtClean="0">
                <a:solidFill>
                  <a:schemeClr val="tx1"/>
                </a:solidFill>
                <a:latin typeface="Arial" pitchFamily="34" charset="0"/>
                <a:cs typeface="Arial" pitchFamily="34" charset="0"/>
              </a:rPr>
            </a:br>
            <a:r>
              <a:rPr lang="en-GB" sz="1600" b="0" dirty="0" smtClean="0">
                <a:solidFill>
                  <a:schemeClr val="tx1"/>
                </a:solidFill>
                <a:latin typeface="Arial" pitchFamily="34" charset="0"/>
                <a:cs typeface="Arial" pitchFamily="34" charset="0"/>
              </a:rPr>
              <a:t>- </a:t>
            </a:r>
            <a:r>
              <a:rPr lang="en-GB" sz="1600" b="0" dirty="0" err="1" smtClean="0">
                <a:solidFill>
                  <a:schemeClr val="tx1"/>
                </a:solidFill>
                <a:latin typeface="Arial" pitchFamily="34" charset="0"/>
                <a:cs typeface="Arial" pitchFamily="34" charset="0"/>
              </a:rPr>
              <a:t>promovarea</a:t>
            </a:r>
            <a:r>
              <a:rPr lang="en-GB" sz="1600" b="0" dirty="0" smtClean="0">
                <a:solidFill>
                  <a:schemeClr val="tx1"/>
                </a:solidFill>
                <a:latin typeface="Arial" pitchFamily="34" charset="0"/>
                <a:cs typeface="Arial" pitchFamily="34" charset="0"/>
              </a:rPr>
              <a:t> </a:t>
            </a:r>
            <a:r>
              <a:rPr lang="en-GB" sz="1600" b="0" dirty="0" err="1" smtClean="0">
                <a:solidFill>
                  <a:schemeClr val="tx1"/>
                </a:solidFill>
                <a:latin typeface="Arial" pitchFamily="34" charset="0"/>
                <a:cs typeface="Arial" pitchFamily="34" charset="0"/>
              </a:rPr>
              <a:t>spiritului</a:t>
            </a:r>
            <a:r>
              <a:rPr lang="en-GB" sz="1600" b="0" dirty="0" smtClean="0">
                <a:solidFill>
                  <a:schemeClr val="tx1"/>
                </a:solidFill>
                <a:latin typeface="Arial" pitchFamily="34" charset="0"/>
                <a:cs typeface="Arial" pitchFamily="34" charset="0"/>
              </a:rPr>
              <a:t> </a:t>
            </a:r>
            <a:r>
              <a:rPr lang="en-GB" sz="1600" b="0" dirty="0" err="1" smtClean="0">
                <a:solidFill>
                  <a:schemeClr val="tx1"/>
                </a:solidFill>
                <a:latin typeface="Arial" pitchFamily="34" charset="0"/>
                <a:cs typeface="Arial" pitchFamily="34" charset="0"/>
              </a:rPr>
              <a:t>si</a:t>
            </a:r>
            <a:r>
              <a:rPr lang="en-GB" sz="1600" b="0" dirty="0" smtClean="0">
                <a:solidFill>
                  <a:schemeClr val="tx1"/>
                </a:solidFill>
                <a:latin typeface="Arial" pitchFamily="34" charset="0"/>
                <a:cs typeface="Arial" pitchFamily="34" charset="0"/>
              </a:rPr>
              <a:t> </a:t>
            </a:r>
            <a:r>
              <a:rPr lang="en-GB" sz="1600" b="0" dirty="0" err="1" smtClean="0">
                <a:solidFill>
                  <a:schemeClr val="tx1"/>
                </a:solidFill>
                <a:latin typeface="Arial" pitchFamily="34" charset="0"/>
                <a:cs typeface="Arial" pitchFamily="34" charset="0"/>
              </a:rPr>
              <a:t>culturii</a:t>
            </a:r>
            <a:r>
              <a:rPr lang="en-GB" sz="1600" b="0" dirty="0" smtClean="0">
                <a:solidFill>
                  <a:schemeClr val="tx1"/>
                </a:solidFill>
                <a:latin typeface="Arial" pitchFamily="34" charset="0"/>
                <a:cs typeface="Arial" pitchFamily="34" charset="0"/>
              </a:rPr>
              <a:t> </a:t>
            </a:r>
            <a:r>
              <a:rPr lang="en-GB" sz="1600" b="0" dirty="0" err="1" smtClean="0">
                <a:solidFill>
                  <a:schemeClr val="tx1"/>
                </a:solidFill>
                <a:latin typeface="Arial" pitchFamily="34" charset="0"/>
                <a:cs typeface="Arial" pitchFamily="34" charset="0"/>
              </a:rPr>
              <a:t>antreprenoriale</a:t>
            </a:r>
            <a:r>
              <a:rPr lang="en-GB" sz="1600" b="0" dirty="0" smtClean="0">
                <a:solidFill>
                  <a:schemeClr val="tx1"/>
                </a:solidFill>
                <a:latin typeface="Arial" pitchFamily="34" charset="0"/>
                <a:cs typeface="Arial" pitchFamily="34" charset="0"/>
              </a:rPr>
              <a:t> </a:t>
            </a:r>
            <a:r>
              <a:rPr lang="fr-BE" sz="1600" b="0" dirty="0" smtClean="0">
                <a:solidFill>
                  <a:schemeClr val="accent3">
                    <a:lumMod val="50000"/>
                  </a:schemeClr>
                </a:solidFill>
                <a:latin typeface="Arial" pitchFamily="34" charset="0"/>
                <a:cs typeface="Arial" pitchFamily="34" charset="0"/>
              </a:rPr>
              <a:t/>
            </a:r>
            <a:br>
              <a:rPr lang="fr-BE" sz="1600" b="0" dirty="0" smtClean="0">
                <a:solidFill>
                  <a:schemeClr val="accent3">
                    <a:lumMod val="50000"/>
                  </a:schemeClr>
                </a:solidFill>
                <a:latin typeface="Arial" pitchFamily="34" charset="0"/>
                <a:cs typeface="Arial" pitchFamily="34" charset="0"/>
              </a:rPr>
            </a:br>
            <a:endParaRPr lang="en-GB" sz="1600" b="0" i="1" dirty="0">
              <a:solidFill>
                <a:schemeClr val="accent3">
                  <a:lumMod val="50000"/>
                </a:schemeClr>
              </a:solidFill>
              <a:latin typeface="Arial" pitchFamily="34" charset="0"/>
              <a:cs typeface="Arial" pitchFamily="34" charset="0"/>
            </a:endParaRPr>
          </a:p>
        </p:txBody>
      </p:sp>
      <p:pic>
        <p:nvPicPr>
          <p:cNvPr id="4" name="Picture 3" descr="drap_cmyk.jpg"/>
          <p:cNvPicPr>
            <a:picLocks noChangeAspect="1"/>
          </p:cNvPicPr>
          <p:nvPr/>
        </p:nvPicPr>
        <p:blipFill>
          <a:blip r:embed="rId3"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4" cstate="print"/>
          <a:stretch>
            <a:fillRect/>
          </a:stretch>
        </p:blipFill>
        <p:spPr>
          <a:xfrm>
            <a:off x="7086600" y="304800"/>
            <a:ext cx="1447800" cy="840116"/>
          </a:xfrm>
          <a:prstGeom prst="rect">
            <a:avLst/>
          </a:prstGeom>
        </p:spPr>
      </p:pic>
    </p:spTree>
    <p:extLst>
      <p:ext uri="{BB962C8B-B14F-4D97-AF65-F5344CB8AC3E}">
        <p14:creationId xmlns:p14="http://schemas.microsoft.com/office/powerpoint/2010/main" val="399012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6096000"/>
            <a:ext cx="7923010" cy="609600"/>
          </a:xfrm>
        </p:spPr>
        <p:txBody>
          <a:bodyPr>
            <a:normAutofit/>
          </a:bodyPr>
          <a:lstStyle/>
          <a:p>
            <a:pPr algn="ctr"/>
            <a:endParaRPr lang="ro-RO" sz="1000" dirty="0" smtClean="0">
              <a:latin typeface="Arial" pitchFamily="34" charset="0"/>
              <a:cs typeface="Arial" pitchFamily="34" charset="0"/>
            </a:endParaRPr>
          </a:p>
          <a:p>
            <a:pPr lvl="0" algn="ctr">
              <a:buClr>
                <a:srgbClr val="F14124">
                  <a:lumMod val="75000"/>
                </a:srgbClr>
              </a:buClr>
            </a:pPr>
            <a:r>
              <a:rPr lang="ro-RO" sz="1100" i="1" dirty="0">
                <a:solidFill>
                  <a:srgbClr val="4E67C8">
                    <a:lumMod val="75000"/>
                  </a:srgbClr>
                </a:solidFill>
                <a:latin typeface="Arial" pitchFamily="34" charset="0"/>
                <a:cs typeface="Arial" pitchFamily="34" charset="0"/>
              </a:rPr>
              <a:t>Brașov, 27-28 mai 2014</a:t>
            </a:r>
            <a:endParaRPr lang="en-US" sz="1100" i="1" dirty="0">
              <a:solidFill>
                <a:srgbClr val="4E67C8">
                  <a:lumMod val="75000"/>
                </a:srgbClr>
              </a:solidFill>
              <a:latin typeface="Arial" pitchFamily="34" charset="0"/>
              <a:cs typeface="Arial" pitchFamily="34" charset="0"/>
            </a:endParaRPr>
          </a:p>
          <a:p>
            <a:pPr algn="ctr"/>
            <a:endParaRPr lang="en-US" sz="1000" dirty="0">
              <a:latin typeface="Arial" pitchFamily="34" charset="0"/>
              <a:cs typeface="Arial" pitchFamily="34" charset="0"/>
            </a:endParaRPr>
          </a:p>
        </p:txBody>
      </p:sp>
      <p:sp>
        <p:nvSpPr>
          <p:cNvPr id="2" name="Title 1"/>
          <p:cNvSpPr>
            <a:spLocks noGrp="1"/>
          </p:cNvSpPr>
          <p:nvPr>
            <p:ph type="ctrTitle"/>
          </p:nvPr>
        </p:nvSpPr>
        <p:spPr>
          <a:xfrm>
            <a:off x="304800" y="990600"/>
            <a:ext cx="8610600" cy="5181600"/>
          </a:xfrm>
        </p:spPr>
        <p:txBody>
          <a:bodyPr/>
          <a:lstStyle/>
          <a:p>
            <a:pPr marL="0" indent="0">
              <a:spcBef>
                <a:spcPts val="600"/>
              </a:spcBef>
              <a:spcAft>
                <a:spcPts val="600"/>
              </a:spcAft>
              <a:buNone/>
            </a:pPr>
            <a:r>
              <a:rPr lang="en-US" sz="2000" dirty="0" smtClean="0">
                <a:solidFill>
                  <a:srgbClr val="00B050"/>
                </a:solidFill>
                <a:latin typeface="Arial" pitchFamily="34" charset="0"/>
                <a:cs typeface="Arial" pitchFamily="34" charset="0"/>
              </a:rPr>
              <a:t> 		</a:t>
            </a:r>
            <a:r>
              <a:rPr lang="ro-RO" sz="2000" dirty="0" smtClean="0">
                <a:solidFill>
                  <a:srgbClr val="00B050"/>
                </a:solidFill>
                <a:latin typeface="Arial" pitchFamily="34" charset="0"/>
                <a:cs typeface="Arial" pitchFamily="34" charset="0"/>
              </a:rPr>
              <a:t>COSME</a:t>
            </a:r>
            <a:r>
              <a:rPr lang="ro-RO" sz="2000" dirty="0" smtClean="0">
                <a:solidFill>
                  <a:schemeClr val="accent1">
                    <a:lumMod val="75000"/>
                  </a:schemeClr>
                </a:solidFill>
                <a:latin typeface="Arial" pitchFamily="34" charset="0"/>
                <a:cs typeface="Arial" pitchFamily="34" charset="0"/>
              </a:rPr>
              <a:t> </a:t>
            </a:r>
            <a:r>
              <a:rPr lang="en-US" sz="2000" dirty="0" smtClean="0">
                <a:solidFill>
                  <a:srgbClr val="00B050"/>
                </a:solidFill>
                <a:latin typeface="Arial" pitchFamily="34" charset="0"/>
                <a:cs typeface="Arial" pitchFamily="34" charset="0"/>
              </a:rPr>
              <a:t>– </a:t>
            </a:r>
            <a:r>
              <a:rPr lang="en-US" sz="2000" dirty="0" err="1" smtClean="0">
                <a:solidFill>
                  <a:srgbClr val="00B050"/>
                </a:solidFill>
                <a:latin typeface="Arial" pitchFamily="34" charset="0"/>
                <a:cs typeface="Arial" pitchFamily="34" charset="0"/>
              </a:rPr>
              <a:t>Apeluri</a:t>
            </a:r>
            <a:r>
              <a:rPr lang="en-US" sz="2000" dirty="0" smtClean="0">
                <a:solidFill>
                  <a:srgbClr val="00B050"/>
                </a:solidFill>
                <a:latin typeface="Arial" pitchFamily="34" charset="0"/>
                <a:cs typeface="Arial" pitchFamily="34" charset="0"/>
              </a:rPr>
              <a:t> care </a:t>
            </a:r>
            <a:r>
              <a:rPr lang="en-US" sz="2000" dirty="0" err="1" smtClean="0">
                <a:solidFill>
                  <a:srgbClr val="00B050"/>
                </a:solidFill>
                <a:latin typeface="Arial" pitchFamily="34" charset="0"/>
                <a:cs typeface="Arial" pitchFamily="34" charset="0"/>
              </a:rPr>
              <a:t>vorfi</a:t>
            </a:r>
            <a:r>
              <a:rPr lang="en-US" sz="2000" dirty="0" smtClean="0">
                <a:solidFill>
                  <a:srgbClr val="00B050"/>
                </a:solidFill>
                <a:latin typeface="Arial" pitchFamily="34" charset="0"/>
                <a:cs typeface="Arial" pitchFamily="34" charset="0"/>
              </a:rPr>
              <a:t> </a:t>
            </a:r>
            <a:r>
              <a:rPr lang="en-US" sz="2000" dirty="0" err="1" smtClean="0">
                <a:solidFill>
                  <a:srgbClr val="00B050"/>
                </a:solidFill>
                <a:latin typeface="Arial" pitchFamily="34" charset="0"/>
                <a:cs typeface="Arial" pitchFamily="34" charset="0"/>
              </a:rPr>
              <a:t>lansate</a:t>
            </a:r>
            <a:r>
              <a:rPr lang="en-US" sz="2000" dirty="0" smtClean="0">
                <a:solidFill>
                  <a:schemeClr val="accent1">
                    <a:lumMod val="75000"/>
                  </a:schemeClr>
                </a:solidFill>
                <a:latin typeface="Arial" pitchFamily="34" charset="0"/>
                <a:cs typeface="Arial" pitchFamily="34" charset="0"/>
              </a:rPr>
              <a:t/>
            </a:r>
            <a:br>
              <a:rPr lang="en-US" sz="2000" dirty="0" smtClean="0">
                <a:solidFill>
                  <a:schemeClr val="accent1">
                    <a:lumMod val="75000"/>
                  </a:schemeClr>
                </a:solidFill>
                <a:latin typeface="Arial" pitchFamily="34" charset="0"/>
                <a:cs typeface="Arial" pitchFamily="34" charset="0"/>
              </a:rPr>
            </a:br>
            <a:r>
              <a:rPr lang="en-US" sz="1600" b="0" dirty="0" smtClean="0">
                <a:latin typeface="Arial" pitchFamily="34" charset="0"/>
                <a:cs typeface="Arial" pitchFamily="34" charset="0"/>
              </a:rPr>
              <a:t> </a:t>
            </a:r>
            <a:r>
              <a:rPr lang="en-US" sz="1400" b="0" i="1" dirty="0" smtClean="0">
                <a:latin typeface="Arial" pitchFamily="34" charset="0"/>
                <a:cs typeface="Arial" pitchFamily="34" charset="0"/>
              </a:rPr>
              <a:t>● </a:t>
            </a:r>
            <a:r>
              <a:rPr lang="vi-VN" sz="1400" b="0" dirty="0" smtClean="0">
                <a:latin typeface="Arial" pitchFamily="34" charset="0"/>
                <a:cs typeface="Arial" pitchFamily="34" charset="0"/>
              </a:rPr>
              <a:t>P</a:t>
            </a:r>
            <a:r>
              <a:rPr lang="en-US" sz="1400" b="0" dirty="0" err="1" smtClean="0">
                <a:latin typeface="Arial" pitchFamily="34" charset="0"/>
                <a:cs typeface="Arial" pitchFamily="34" charset="0"/>
              </a:rPr>
              <a:t>ortalul</a:t>
            </a:r>
            <a:r>
              <a:rPr lang="en-US" sz="1400" b="0" dirty="0" smtClean="0">
                <a:latin typeface="Arial" pitchFamily="34" charset="0"/>
                <a:cs typeface="Arial" pitchFamily="34" charset="0"/>
              </a:rPr>
              <a:t> European de Business</a:t>
            </a:r>
            <a:br>
              <a:rPr lang="en-US" sz="1400" b="0" dirty="0" smtClean="0">
                <a:latin typeface="Arial" pitchFamily="34" charset="0"/>
                <a:cs typeface="Arial" pitchFamily="34" charset="0"/>
              </a:rPr>
            </a:br>
            <a:r>
              <a:rPr lang="vi-VN" sz="1400" b="0" dirty="0" smtClean="0">
                <a:latin typeface="Arial" pitchFamily="34" charset="0"/>
                <a:cs typeface="Arial" pitchFamily="34" charset="0"/>
              </a:rPr>
              <a:t/>
            </a:r>
            <a:br>
              <a:rPr lang="vi-VN" sz="1400" b="0" dirty="0" smtClean="0">
                <a:latin typeface="Arial" pitchFamily="34" charset="0"/>
                <a:cs typeface="Arial" pitchFamily="34" charset="0"/>
              </a:rPr>
            </a:br>
            <a:r>
              <a:rPr lang="en-US" sz="1400" b="0" dirty="0" smtClean="0">
                <a:latin typeface="Arial" pitchFamily="34" charset="0"/>
                <a:cs typeface="Arial" pitchFamily="34" charset="0"/>
              </a:rPr>
              <a:t> </a:t>
            </a:r>
            <a:r>
              <a:rPr lang="en-US" sz="1400" b="0" i="1" dirty="0" smtClean="0">
                <a:latin typeface="Arial" pitchFamily="34" charset="0"/>
                <a:cs typeface="Arial" pitchFamily="34" charset="0"/>
              </a:rPr>
              <a:t>● </a:t>
            </a:r>
            <a:r>
              <a:rPr lang="vi-VN" sz="1400" b="0" dirty="0" smtClean="0">
                <a:latin typeface="Arial" pitchFamily="34" charset="0"/>
                <a:cs typeface="Arial" pitchFamily="34" charset="0"/>
              </a:rPr>
              <a:t>P</a:t>
            </a:r>
            <a:r>
              <a:rPr lang="en-US" sz="1400" b="0" dirty="0" err="1" smtClean="0">
                <a:latin typeface="Arial" pitchFamily="34" charset="0"/>
                <a:cs typeface="Arial" pitchFamily="34" charset="0"/>
              </a:rPr>
              <a:t>ortalul</a:t>
            </a:r>
            <a:r>
              <a:rPr lang="en-US" sz="1400" b="0" dirty="0" smtClean="0">
                <a:latin typeface="Arial" pitchFamily="34" charset="0"/>
                <a:cs typeface="Arial" pitchFamily="34" charset="0"/>
              </a:rPr>
              <a:t> de </a:t>
            </a:r>
            <a:r>
              <a:rPr lang="en-US" sz="1400" b="0" dirty="0" err="1" smtClean="0">
                <a:latin typeface="Arial" pitchFamily="34" charset="0"/>
                <a:cs typeface="Arial" pitchFamily="34" charset="0"/>
              </a:rPr>
              <a:t>Internationalizare</a:t>
            </a:r>
            <a:r>
              <a:rPr lang="en-US" sz="1400" b="0" dirty="0" smtClean="0">
                <a:latin typeface="Arial" pitchFamily="34" charset="0"/>
                <a:cs typeface="Arial" pitchFamily="34" charset="0"/>
              </a:rPr>
              <a:t> a IMM-</a:t>
            </a:r>
            <a:r>
              <a:rPr lang="en-US" sz="1400" b="0" dirty="0" err="1" smtClean="0">
                <a:latin typeface="Arial" pitchFamily="34" charset="0"/>
                <a:cs typeface="Arial" pitchFamily="34" charset="0"/>
              </a:rPr>
              <a:t>urilor</a:t>
            </a:r>
            <a:r>
              <a:rPr lang="en-US" sz="1400" b="0" dirty="0" smtClean="0">
                <a:latin typeface="Arial" pitchFamily="34" charset="0"/>
                <a:cs typeface="Arial" pitchFamily="34" charset="0"/>
              </a:rPr>
              <a:t/>
            </a:r>
            <a:br>
              <a:rPr lang="en-US" sz="1400" b="0" dirty="0" smtClean="0">
                <a:latin typeface="Arial" pitchFamily="34" charset="0"/>
                <a:cs typeface="Arial" pitchFamily="34" charset="0"/>
              </a:rPr>
            </a:br>
            <a:r>
              <a:rPr lang="vi-VN" sz="1400" b="0" dirty="0" smtClean="0">
                <a:latin typeface="Arial" pitchFamily="34" charset="0"/>
                <a:cs typeface="Arial" pitchFamily="34" charset="0"/>
              </a:rPr>
              <a:t/>
            </a:r>
            <a:br>
              <a:rPr lang="vi-VN" sz="1400" b="0" dirty="0" smtClean="0">
                <a:latin typeface="Arial" pitchFamily="34" charset="0"/>
                <a:cs typeface="Arial" pitchFamily="34" charset="0"/>
              </a:rPr>
            </a:br>
            <a:r>
              <a:rPr lang="en-US" sz="1400" b="0" dirty="0" smtClean="0">
                <a:latin typeface="Arial" pitchFamily="34" charset="0"/>
                <a:cs typeface="Arial" pitchFamily="34" charset="0"/>
              </a:rPr>
              <a:t> </a:t>
            </a:r>
            <a:r>
              <a:rPr lang="en-US" sz="1400" b="0" i="1" dirty="0" smtClean="0">
                <a:latin typeface="Arial" pitchFamily="34" charset="0"/>
                <a:cs typeface="Arial" pitchFamily="34" charset="0"/>
              </a:rPr>
              <a:t>● </a:t>
            </a:r>
            <a:r>
              <a:rPr lang="vi-VN" sz="1400" b="0" dirty="0" smtClean="0">
                <a:latin typeface="Arial" pitchFamily="34" charset="0"/>
                <a:cs typeface="Arial" pitchFamily="34" charset="0"/>
              </a:rPr>
              <a:t>C</a:t>
            </a:r>
            <a:r>
              <a:rPr lang="en-US" sz="1400" b="0" dirty="0" err="1" smtClean="0">
                <a:latin typeface="Arial" pitchFamily="34" charset="0"/>
                <a:cs typeface="Arial" pitchFamily="34" charset="0"/>
              </a:rPr>
              <a:t>entrul</a:t>
            </a:r>
            <a:r>
              <a:rPr lang="en-US" sz="1400" b="0" dirty="0" smtClean="0">
                <a:latin typeface="Arial" pitchFamily="34" charset="0"/>
                <a:cs typeface="Arial" pitchFamily="34" charset="0"/>
              </a:rPr>
              <a:t> de </a:t>
            </a:r>
            <a:r>
              <a:rPr lang="en-US" sz="1400" b="0" dirty="0" err="1" smtClean="0">
                <a:latin typeface="Arial" pitchFamily="34" charset="0"/>
                <a:cs typeface="Arial" pitchFamily="34" charset="0"/>
              </a:rPr>
              <a:t>cooperare</a:t>
            </a:r>
            <a:r>
              <a:rPr lang="en-US" sz="1400" b="0" dirty="0" smtClean="0">
                <a:latin typeface="Arial" pitchFamily="34" charset="0"/>
                <a:cs typeface="Arial" pitchFamily="34" charset="0"/>
              </a:rPr>
              <a:t> </a:t>
            </a:r>
            <a:r>
              <a:rPr lang="en-US" sz="1400" b="0" dirty="0" err="1" smtClean="0">
                <a:latin typeface="Arial" pitchFamily="34" charset="0"/>
                <a:cs typeface="Arial" pitchFamily="34" charset="0"/>
              </a:rPr>
              <a:t>industriala</a:t>
            </a:r>
            <a:r>
              <a:rPr lang="en-US" sz="1400" b="0" dirty="0" smtClean="0">
                <a:latin typeface="Arial" pitchFamily="34" charset="0"/>
                <a:cs typeface="Arial" pitchFamily="34" charset="0"/>
              </a:rPr>
              <a:t> </a:t>
            </a:r>
            <a:r>
              <a:rPr lang="vi-VN" sz="1400" b="0" dirty="0" smtClean="0">
                <a:latin typeface="Arial" pitchFamily="34" charset="0"/>
                <a:cs typeface="Arial" pitchFamily="34" charset="0"/>
              </a:rPr>
              <a:t>UE-J</a:t>
            </a:r>
            <a:r>
              <a:rPr lang="en-US" sz="1400" b="0" dirty="0" err="1" smtClean="0">
                <a:latin typeface="Arial" pitchFamily="34" charset="0"/>
                <a:cs typeface="Arial" pitchFamily="34" charset="0"/>
              </a:rPr>
              <a:t>aponia</a:t>
            </a:r>
            <a:r>
              <a:rPr lang="en-US" sz="1400" b="0" dirty="0" smtClean="0">
                <a:latin typeface="Arial" pitchFamily="34" charset="0"/>
                <a:cs typeface="Arial" pitchFamily="34" charset="0"/>
              </a:rPr>
              <a:t/>
            </a:r>
            <a:br>
              <a:rPr lang="en-US" sz="1400" b="0" dirty="0" smtClean="0">
                <a:latin typeface="Arial" pitchFamily="34" charset="0"/>
                <a:cs typeface="Arial" pitchFamily="34" charset="0"/>
              </a:rPr>
            </a:br>
            <a:r>
              <a:rPr lang="vi-VN" sz="1400" b="0" dirty="0" smtClean="0">
                <a:latin typeface="Arial" pitchFamily="34" charset="0"/>
                <a:cs typeface="Arial" pitchFamily="34" charset="0"/>
              </a:rPr>
              <a:t/>
            </a:r>
            <a:br>
              <a:rPr lang="vi-VN" sz="1400" b="0" dirty="0" smtClean="0">
                <a:latin typeface="Arial" pitchFamily="34" charset="0"/>
                <a:cs typeface="Arial" pitchFamily="34" charset="0"/>
              </a:rPr>
            </a:br>
            <a:r>
              <a:rPr lang="en-US" sz="1400" b="0" dirty="0" smtClean="0">
                <a:latin typeface="Arial" pitchFamily="34" charset="0"/>
                <a:cs typeface="Arial" pitchFamily="34" charset="0"/>
              </a:rPr>
              <a:t> </a:t>
            </a:r>
            <a:r>
              <a:rPr lang="en-US" sz="1400" b="0" i="1" dirty="0" smtClean="0">
                <a:latin typeface="Arial" pitchFamily="34" charset="0"/>
                <a:cs typeface="Arial" pitchFamily="34" charset="0"/>
              </a:rPr>
              <a:t>● </a:t>
            </a:r>
            <a:r>
              <a:rPr lang="vi-VN" sz="1400" b="0" dirty="0" smtClean="0">
                <a:latin typeface="Arial" pitchFamily="34" charset="0"/>
                <a:cs typeface="Arial" pitchFamily="34" charset="0"/>
              </a:rPr>
              <a:t>S</a:t>
            </a:r>
            <a:r>
              <a:rPr lang="en-US" sz="1400" b="0" dirty="0" err="1" smtClean="0">
                <a:latin typeface="Arial" pitchFamily="34" charset="0"/>
                <a:cs typeface="Arial" pitchFamily="34" charset="0"/>
              </a:rPr>
              <a:t>prijin</a:t>
            </a:r>
            <a:r>
              <a:rPr lang="en-US" sz="1400" b="0" dirty="0" smtClean="0">
                <a:latin typeface="Arial" pitchFamily="34" charset="0"/>
                <a:cs typeface="Arial" pitchFamily="34" charset="0"/>
              </a:rPr>
              <a:t> </a:t>
            </a:r>
            <a:r>
              <a:rPr lang="en-US" sz="1400" b="0" dirty="0" err="1" smtClean="0">
                <a:latin typeface="Arial" pitchFamily="34" charset="0"/>
                <a:cs typeface="Arial" pitchFamily="34" charset="0"/>
              </a:rPr>
              <a:t>pentru</a:t>
            </a:r>
            <a:r>
              <a:rPr lang="en-US" sz="1400" b="0" dirty="0" smtClean="0">
                <a:latin typeface="Arial" pitchFamily="34" charset="0"/>
                <a:cs typeface="Arial" pitchFamily="34" charset="0"/>
              </a:rPr>
              <a:t> </a:t>
            </a:r>
            <a:r>
              <a:rPr lang="en-US" sz="1400" b="0" dirty="0" err="1" smtClean="0">
                <a:latin typeface="Arial" pitchFamily="34" charset="0"/>
                <a:cs typeface="Arial" pitchFamily="34" charset="0"/>
              </a:rPr>
              <a:t>schimburi</a:t>
            </a:r>
            <a:r>
              <a:rPr lang="en-US" sz="1400" b="0" dirty="0" smtClean="0">
                <a:latin typeface="Arial" pitchFamily="34" charset="0"/>
                <a:cs typeface="Arial" pitchFamily="34" charset="0"/>
              </a:rPr>
              <a:t> de </a:t>
            </a:r>
            <a:r>
              <a:rPr lang="en-US" sz="1400" b="0" dirty="0" err="1" smtClean="0">
                <a:latin typeface="Arial" pitchFamily="34" charset="0"/>
                <a:cs typeface="Arial" pitchFamily="34" charset="0"/>
              </a:rPr>
              <a:t>experienta</a:t>
            </a:r>
            <a:r>
              <a:rPr lang="en-US" sz="1400" b="0" dirty="0" smtClean="0">
                <a:latin typeface="Arial" pitchFamily="34" charset="0"/>
                <a:cs typeface="Arial" pitchFamily="34" charset="0"/>
              </a:rPr>
              <a:t> </a:t>
            </a:r>
            <a:r>
              <a:rPr lang="en-US" sz="1400" b="0" dirty="0" err="1" smtClean="0">
                <a:latin typeface="Arial" pitchFamily="34" charset="0"/>
                <a:cs typeface="Arial" pitchFamily="34" charset="0"/>
              </a:rPr>
              <a:t>si</a:t>
            </a:r>
            <a:r>
              <a:rPr lang="en-US" sz="1400" b="0" dirty="0" smtClean="0">
                <a:latin typeface="Arial" pitchFamily="34" charset="0"/>
                <a:cs typeface="Arial" pitchFamily="34" charset="0"/>
              </a:rPr>
              <a:t> </a:t>
            </a:r>
            <a:r>
              <a:rPr lang="en-US" sz="1400" b="0" dirty="0" err="1" smtClean="0">
                <a:latin typeface="Arial" pitchFamily="34" charset="0"/>
                <a:cs typeface="Arial" pitchFamily="34" charset="0"/>
              </a:rPr>
              <a:t>bune</a:t>
            </a:r>
            <a:r>
              <a:rPr lang="en-US" sz="1400" b="0" dirty="0" smtClean="0">
                <a:latin typeface="Arial" pitchFamily="34" charset="0"/>
                <a:cs typeface="Arial" pitchFamily="34" charset="0"/>
              </a:rPr>
              <a:t> </a:t>
            </a:r>
            <a:r>
              <a:rPr lang="en-US" sz="1400" b="0" dirty="0" err="1" smtClean="0">
                <a:latin typeface="Arial" pitchFamily="34" charset="0"/>
                <a:cs typeface="Arial" pitchFamily="34" charset="0"/>
              </a:rPr>
              <a:t>practici</a:t>
            </a:r>
            <a:r>
              <a:rPr lang="en-US" sz="1400" b="0" dirty="0" smtClean="0">
                <a:latin typeface="Arial" pitchFamily="34" charset="0"/>
                <a:cs typeface="Arial" pitchFamily="34" charset="0"/>
              </a:rPr>
              <a:t/>
            </a:r>
            <a:br>
              <a:rPr lang="en-US" sz="1400" b="0" dirty="0" smtClean="0">
                <a:latin typeface="Arial" pitchFamily="34" charset="0"/>
                <a:cs typeface="Arial" pitchFamily="34" charset="0"/>
              </a:rPr>
            </a:br>
            <a:r>
              <a:rPr lang="vi-VN" sz="1400" b="0" dirty="0" smtClean="0">
                <a:latin typeface="Arial" pitchFamily="34" charset="0"/>
                <a:cs typeface="Arial" pitchFamily="34" charset="0"/>
              </a:rPr>
              <a:t/>
            </a:r>
            <a:br>
              <a:rPr lang="vi-VN" sz="1400" b="0" dirty="0" smtClean="0">
                <a:latin typeface="Arial" pitchFamily="34" charset="0"/>
                <a:cs typeface="Arial" pitchFamily="34" charset="0"/>
              </a:rPr>
            </a:br>
            <a:r>
              <a:rPr lang="en-US" sz="1400" b="0" dirty="0" smtClean="0">
                <a:latin typeface="Arial" pitchFamily="34" charset="0"/>
                <a:cs typeface="Arial" pitchFamily="34" charset="0"/>
              </a:rPr>
              <a:t> </a:t>
            </a:r>
            <a:r>
              <a:rPr lang="en-US" sz="1400" b="0" i="1" dirty="0" smtClean="0">
                <a:latin typeface="Arial" pitchFamily="34" charset="0"/>
                <a:cs typeface="Arial" pitchFamily="34" charset="0"/>
              </a:rPr>
              <a:t>● </a:t>
            </a:r>
            <a:r>
              <a:rPr lang="vi-VN" sz="1400" b="0" dirty="0" smtClean="0">
                <a:latin typeface="Arial" pitchFamily="34" charset="0"/>
                <a:cs typeface="Arial" pitchFamily="34" charset="0"/>
              </a:rPr>
              <a:t>P</a:t>
            </a:r>
            <a:r>
              <a:rPr lang="en-US" sz="1400" b="0" dirty="0" err="1" smtClean="0">
                <a:latin typeface="Arial" pitchFamily="34" charset="0"/>
                <a:cs typeface="Arial" pitchFamily="34" charset="0"/>
              </a:rPr>
              <a:t>lan</a:t>
            </a:r>
            <a:r>
              <a:rPr lang="en-US" sz="1400" b="0" dirty="0" smtClean="0">
                <a:latin typeface="Arial" pitchFamily="34" charset="0"/>
                <a:cs typeface="Arial" pitchFamily="34" charset="0"/>
              </a:rPr>
              <a:t> de </a:t>
            </a:r>
            <a:r>
              <a:rPr lang="en-US" sz="1400" b="0" dirty="0" err="1" smtClean="0">
                <a:latin typeface="Arial" pitchFamily="34" charset="0"/>
                <a:cs typeface="Arial" pitchFamily="34" charset="0"/>
              </a:rPr>
              <a:t>actiune</a:t>
            </a:r>
            <a:r>
              <a:rPr lang="en-US" sz="1400" b="0" dirty="0" smtClean="0">
                <a:latin typeface="Arial" pitchFamily="34" charset="0"/>
                <a:cs typeface="Arial" pitchFamily="34" charset="0"/>
              </a:rPr>
              <a:t> </a:t>
            </a:r>
            <a:r>
              <a:rPr lang="vi-VN" sz="1400" b="0" dirty="0" smtClean="0">
                <a:latin typeface="Arial" pitchFamily="34" charset="0"/>
                <a:cs typeface="Arial" pitchFamily="34" charset="0"/>
              </a:rPr>
              <a:t>CONSTRUCŢII 2020</a:t>
            </a:r>
            <a:r>
              <a:rPr lang="en-US" sz="1400" b="0" dirty="0" smtClean="0">
                <a:latin typeface="Arial" pitchFamily="34" charset="0"/>
                <a:cs typeface="Arial" pitchFamily="34" charset="0"/>
              </a:rPr>
              <a:t/>
            </a:r>
            <a:br>
              <a:rPr lang="en-US" sz="1400" b="0" dirty="0" smtClean="0">
                <a:latin typeface="Arial" pitchFamily="34" charset="0"/>
                <a:cs typeface="Arial" pitchFamily="34" charset="0"/>
              </a:rPr>
            </a:br>
            <a:r>
              <a:rPr lang="vi-VN" sz="1400" b="0" dirty="0" smtClean="0">
                <a:latin typeface="Arial" pitchFamily="34" charset="0"/>
                <a:cs typeface="Arial" pitchFamily="34" charset="0"/>
              </a:rPr>
              <a:t/>
            </a:r>
            <a:br>
              <a:rPr lang="vi-VN" sz="1400" b="0" dirty="0" smtClean="0">
                <a:latin typeface="Arial" pitchFamily="34" charset="0"/>
                <a:cs typeface="Arial" pitchFamily="34" charset="0"/>
              </a:rPr>
            </a:br>
            <a:r>
              <a:rPr lang="en-US" sz="1400" b="0" dirty="0" smtClean="0">
                <a:latin typeface="Arial" pitchFamily="34" charset="0"/>
                <a:cs typeface="Arial" pitchFamily="34" charset="0"/>
              </a:rPr>
              <a:t> </a:t>
            </a:r>
            <a:r>
              <a:rPr lang="en-US" sz="1400" b="0" i="1" dirty="0" smtClean="0">
                <a:latin typeface="Arial" pitchFamily="34" charset="0"/>
                <a:cs typeface="Arial" pitchFamily="34" charset="0"/>
              </a:rPr>
              <a:t>● </a:t>
            </a:r>
            <a:r>
              <a:rPr lang="vi-VN" sz="1400" b="0" dirty="0" smtClean="0">
                <a:latin typeface="Arial" pitchFamily="34" charset="0"/>
                <a:cs typeface="Arial" pitchFamily="34" charset="0"/>
              </a:rPr>
              <a:t>Î</a:t>
            </a:r>
            <a:r>
              <a:rPr lang="en-US" sz="1400" b="0" dirty="0" err="1" smtClean="0">
                <a:latin typeface="Arial" pitchFamily="34" charset="0"/>
                <a:cs typeface="Arial" pitchFamily="34" charset="0"/>
              </a:rPr>
              <a:t>ntarirea</a:t>
            </a:r>
            <a:r>
              <a:rPr lang="en-US" sz="1400" b="0" dirty="0" smtClean="0">
                <a:latin typeface="Arial" pitchFamily="34" charset="0"/>
                <a:cs typeface="Arial" pitchFamily="34" charset="0"/>
              </a:rPr>
              <a:t> </a:t>
            </a:r>
            <a:r>
              <a:rPr lang="en-US" sz="1400" b="0" dirty="0" err="1" smtClean="0">
                <a:latin typeface="Arial" pitchFamily="34" charset="0"/>
                <a:cs typeface="Arial" pitchFamily="34" charset="0"/>
              </a:rPr>
              <a:t>competitivitatii</a:t>
            </a:r>
            <a:r>
              <a:rPr lang="en-US" sz="1400" b="0" dirty="0" smtClean="0">
                <a:latin typeface="Arial" pitchFamily="34" charset="0"/>
                <a:cs typeface="Arial" pitchFamily="34" charset="0"/>
              </a:rPr>
              <a:t> in </a:t>
            </a:r>
            <a:r>
              <a:rPr lang="en-US" sz="1400" b="0" dirty="0" err="1" smtClean="0">
                <a:latin typeface="Arial" pitchFamily="34" charset="0"/>
                <a:cs typeface="Arial" pitchFamily="34" charset="0"/>
              </a:rPr>
              <a:t>domeniul</a:t>
            </a:r>
            <a:r>
              <a:rPr lang="en-US" sz="1400" b="0" dirty="0" smtClean="0">
                <a:latin typeface="Arial" pitchFamily="34" charset="0"/>
                <a:cs typeface="Arial" pitchFamily="34" charset="0"/>
              </a:rPr>
              <a:t> </a:t>
            </a:r>
            <a:r>
              <a:rPr lang="en-US" sz="1400" b="0" dirty="0" err="1" smtClean="0">
                <a:latin typeface="Arial" pitchFamily="34" charset="0"/>
                <a:cs typeface="Arial" pitchFamily="34" charset="0"/>
              </a:rPr>
              <a:t>turismului</a:t>
            </a:r>
            <a:r>
              <a:rPr lang="en-US" sz="1400" b="0" dirty="0" smtClean="0">
                <a:latin typeface="Arial" pitchFamily="34" charset="0"/>
                <a:cs typeface="Arial" pitchFamily="34" charset="0"/>
              </a:rPr>
              <a:t> European</a:t>
            </a:r>
            <a:br>
              <a:rPr lang="en-US" sz="1400" b="0" dirty="0" smtClean="0">
                <a:latin typeface="Arial" pitchFamily="34" charset="0"/>
                <a:cs typeface="Arial" pitchFamily="34" charset="0"/>
              </a:rPr>
            </a:br>
            <a:r>
              <a:rPr lang="en-US" sz="1400" b="0" dirty="0" smtClean="0">
                <a:latin typeface="Arial" pitchFamily="34" charset="0"/>
                <a:cs typeface="Arial" pitchFamily="34" charset="0"/>
              </a:rPr>
              <a:t/>
            </a:r>
            <a:br>
              <a:rPr lang="en-US" sz="1400" b="0" dirty="0" smtClean="0">
                <a:latin typeface="Arial" pitchFamily="34" charset="0"/>
                <a:cs typeface="Arial" pitchFamily="34" charset="0"/>
              </a:rPr>
            </a:br>
            <a:r>
              <a:rPr lang="en-US" sz="1400" b="0" dirty="0" smtClean="0">
                <a:latin typeface="Arial" pitchFamily="34" charset="0"/>
                <a:cs typeface="Arial" pitchFamily="34" charset="0"/>
              </a:rPr>
              <a:t> </a:t>
            </a:r>
            <a:r>
              <a:rPr lang="en-US" sz="1400" b="0" i="1" dirty="0" smtClean="0">
                <a:latin typeface="Arial" pitchFamily="34" charset="0"/>
                <a:cs typeface="Arial" pitchFamily="34" charset="0"/>
              </a:rPr>
              <a:t>● </a:t>
            </a:r>
            <a:r>
              <a:rPr lang="vi-VN" sz="1400" b="0" dirty="0" smtClean="0">
                <a:latin typeface="Arial" pitchFamily="34" charset="0"/>
                <a:cs typeface="Arial" pitchFamily="34" charset="0"/>
              </a:rPr>
              <a:t>C</a:t>
            </a:r>
            <a:r>
              <a:rPr lang="en-US" sz="1400" b="0" dirty="0" err="1" smtClean="0">
                <a:latin typeface="Arial" pitchFamily="34" charset="0"/>
                <a:cs typeface="Arial" pitchFamily="34" charset="0"/>
              </a:rPr>
              <a:t>resterea</a:t>
            </a:r>
            <a:r>
              <a:rPr lang="en-US" sz="1400" b="0" dirty="0" smtClean="0">
                <a:latin typeface="Arial" pitchFamily="34" charset="0"/>
                <a:cs typeface="Arial" pitchFamily="34" charset="0"/>
              </a:rPr>
              <a:t> </a:t>
            </a:r>
            <a:r>
              <a:rPr lang="en-US" sz="1400" b="0" dirty="0" err="1" smtClean="0">
                <a:latin typeface="Arial" pitchFamily="34" charset="0"/>
                <a:cs typeface="Arial" pitchFamily="34" charset="0"/>
              </a:rPr>
              <a:t>turismului</a:t>
            </a:r>
            <a:r>
              <a:rPr lang="en-US" sz="1400" b="0" dirty="0" smtClean="0">
                <a:latin typeface="Arial" pitchFamily="34" charset="0"/>
                <a:cs typeface="Arial" pitchFamily="34" charset="0"/>
              </a:rPr>
              <a:t> in </a:t>
            </a:r>
            <a:r>
              <a:rPr lang="en-US" sz="1400" b="0" dirty="0" err="1" smtClean="0">
                <a:latin typeface="Arial" pitchFamily="34" charset="0"/>
                <a:cs typeface="Arial" pitchFamily="34" charset="0"/>
              </a:rPr>
              <a:t>extrasezon</a:t>
            </a:r>
            <a:r>
              <a:rPr lang="en-US" sz="1400" b="0" dirty="0" smtClean="0">
                <a:latin typeface="Arial" pitchFamily="34" charset="0"/>
                <a:cs typeface="Arial" pitchFamily="34" charset="0"/>
              </a:rPr>
              <a:t/>
            </a:r>
            <a:br>
              <a:rPr lang="en-US" sz="1400" b="0" dirty="0" smtClean="0">
                <a:latin typeface="Arial" pitchFamily="34" charset="0"/>
                <a:cs typeface="Arial" pitchFamily="34" charset="0"/>
              </a:rPr>
            </a:br>
            <a:r>
              <a:rPr lang="vi-VN" sz="1400" b="0" dirty="0" smtClean="0">
                <a:latin typeface="Arial" pitchFamily="34" charset="0"/>
                <a:cs typeface="Arial" pitchFamily="34" charset="0"/>
              </a:rPr>
              <a:t/>
            </a:r>
            <a:br>
              <a:rPr lang="vi-VN" sz="1400" b="0" dirty="0" smtClean="0">
                <a:latin typeface="Arial" pitchFamily="34" charset="0"/>
                <a:cs typeface="Arial" pitchFamily="34" charset="0"/>
              </a:rPr>
            </a:br>
            <a:r>
              <a:rPr lang="en-US" sz="1400" b="0" dirty="0" smtClean="0">
                <a:latin typeface="Arial" pitchFamily="34" charset="0"/>
                <a:cs typeface="Arial" pitchFamily="34" charset="0"/>
              </a:rPr>
              <a:t> </a:t>
            </a:r>
            <a:r>
              <a:rPr lang="en-US" sz="1400" b="0" i="1" dirty="0" smtClean="0">
                <a:latin typeface="Arial" pitchFamily="34" charset="0"/>
                <a:cs typeface="Arial" pitchFamily="34" charset="0"/>
              </a:rPr>
              <a:t>● </a:t>
            </a:r>
            <a:r>
              <a:rPr lang="vi-VN" sz="1400" b="0" dirty="0" smtClean="0">
                <a:latin typeface="Arial" pitchFamily="34" charset="0"/>
                <a:cs typeface="Arial" pitchFamily="34" charset="0"/>
              </a:rPr>
              <a:t>D</a:t>
            </a:r>
            <a:r>
              <a:rPr lang="en-US" sz="1400" b="0" dirty="0" err="1" smtClean="0">
                <a:latin typeface="Arial" pitchFamily="34" charset="0"/>
                <a:cs typeface="Arial" pitchFamily="34" charset="0"/>
              </a:rPr>
              <a:t>ezvoltarea</a:t>
            </a:r>
            <a:r>
              <a:rPr lang="en-US" sz="1400" b="0" dirty="0" smtClean="0">
                <a:latin typeface="Arial" pitchFamily="34" charset="0"/>
                <a:cs typeface="Arial" pitchFamily="34" charset="0"/>
              </a:rPr>
              <a:t> de </a:t>
            </a:r>
            <a:r>
              <a:rPr lang="en-US" sz="1400" b="0" dirty="0" err="1" smtClean="0">
                <a:latin typeface="Arial" pitchFamily="34" charset="0"/>
                <a:cs typeface="Arial" pitchFamily="34" charset="0"/>
              </a:rPr>
              <a:t>produse</a:t>
            </a:r>
            <a:r>
              <a:rPr lang="en-US" sz="1400" b="0" dirty="0" smtClean="0">
                <a:latin typeface="Arial" pitchFamily="34" charset="0"/>
                <a:cs typeface="Arial" pitchFamily="34" charset="0"/>
              </a:rPr>
              <a:t> de </a:t>
            </a:r>
            <a:r>
              <a:rPr lang="en-US" sz="1400" b="0" dirty="0" err="1" smtClean="0">
                <a:latin typeface="Arial" pitchFamily="34" charset="0"/>
                <a:cs typeface="Arial" pitchFamily="34" charset="0"/>
              </a:rPr>
              <a:t>turism</a:t>
            </a:r>
            <a:r>
              <a:rPr lang="en-US" sz="1400" b="0" dirty="0" smtClean="0">
                <a:latin typeface="Arial" pitchFamily="34" charset="0"/>
                <a:cs typeface="Arial" pitchFamily="34" charset="0"/>
              </a:rPr>
              <a:t> </a:t>
            </a:r>
            <a:r>
              <a:rPr lang="en-US" sz="1400" b="0" dirty="0" err="1" smtClean="0">
                <a:latin typeface="Arial" pitchFamily="34" charset="0"/>
                <a:cs typeface="Arial" pitchFamily="34" charset="0"/>
              </a:rPr>
              <a:t>transnationale</a:t>
            </a:r>
            <a:r>
              <a:rPr lang="en-US" sz="1400" b="0" dirty="0" smtClean="0">
                <a:latin typeface="Arial" pitchFamily="34" charset="0"/>
                <a:cs typeface="Arial" pitchFamily="34" charset="0"/>
              </a:rPr>
              <a:t> </a:t>
            </a:r>
            <a:br>
              <a:rPr lang="en-US" sz="1400" b="0" dirty="0" smtClean="0">
                <a:latin typeface="Arial" pitchFamily="34" charset="0"/>
                <a:cs typeface="Arial" pitchFamily="34" charset="0"/>
              </a:rPr>
            </a:br>
            <a:r>
              <a:rPr lang="vi-VN" sz="1400" b="0" dirty="0" smtClean="0">
                <a:latin typeface="Arial" pitchFamily="34" charset="0"/>
                <a:cs typeface="Arial" pitchFamily="34" charset="0"/>
              </a:rPr>
              <a:t/>
            </a:r>
            <a:br>
              <a:rPr lang="vi-VN" sz="1400" b="0" dirty="0" smtClean="0">
                <a:latin typeface="Arial" pitchFamily="34" charset="0"/>
                <a:cs typeface="Arial" pitchFamily="34" charset="0"/>
              </a:rPr>
            </a:br>
            <a:r>
              <a:rPr lang="en-US" sz="1400" b="0" dirty="0" smtClean="0">
                <a:latin typeface="Arial" pitchFamily="34" charset="0"/>
                <a:cs typeface="Arial" pitchFamily="34" charset="0"/>
              </a:rPr>
              <a:t> </a:t>
            </a:r>
            <a:r>
              <a:rPr lang="en-US" sz="1400" b="0" i="1" dirty="0" smtClean="0">
                <a:latin typeface="Arial" pitchFamily="34" charset="0"/>
                <a:cs typeface="Arial" pitchFamily="34" charset="0"/>
              </a:rPr>
              <a:t>● </a:t>
            </a:r>
            <a:r>
              <a:rPr lang="vi-VN" sz="1400" b="0" dirty="0" smtClean="0">
                <a:latin typeface="Arial" pitchFamily="34" charset="0"/>
                <a:cs typeface="Arial" pitchFamily="34" charset="0"/>
              </a:rPr>
              <a:t>P</a:t>
            </a:r>
            <a:r>
              <a:rPr lang="en-US" sz="1400" b="0" dirty="0" err="1" smtClean="0">
                <a:latin typeface="Arial" pitchFamily="34" charset="0"/>
                <a:cs typeface="Arial" pitchFamily="34" charset="0"/>
              </a:rPr>
              <a:t>ortal</a:t>
            </a:r>
            <a:r>
              <a:rPr lang="en-US" sz="1400" b="0" dirty="0" smtClean="0">
                <a:latin typeface="Arial" pitchFamily="34" charset="0"/>
                <a:cs typeface="Arial" pitchFamily="34" charset="0"/>
              </a:rPr>
              <a:t> de </a:t>
            </a:r>
            <a:r>
              <a:rPr lang="en-US" sz="1400" b="0" dirty="0" err="1" smtClean="0">
                <a:latin typeface="Arial" pitchFamily="34" charset="0"/>
                <a:cs typeface="Arial" pitchFamily="34" charset="0"/>
              </a:rPr>
              <a:t>suport</a:t>
            </a:r>
            <a:r>
              <a:rPr lang="en-US" sz="1400" b="0" dirty="0" smtClean="0">
                <a:latin typeface="Arial" pitchFamily="34" charset="0"/>
                <a:cs typeface="Arial" pitchFamily="34" charset="0"/>
              </a:rPr>
              <a:t> </a:t>
            </a:r>
            <a:r>
              <a:rPr lang="en-US" sz="1400" b="0" dirty="0" err="1" smtClean="0">
                <a:latin typeface="Arial" pitchFamily="34" charset="0"/>
                <a:cs typeface="Arial" pitchFamily="34" charset="0"/>
              </a:rPr>
              <a:t>intre</a:t>
            </a:r>
            <a:r>
              <a:rPr lang="en-US" sz="1400" b="0" dirty="0" smtClean="0">
                <a:latin typeface="Arial" pitchFamily="34" charset="0"/>
                <a:cs typeface="Arial" pitchFamily="34" charset="0"/>
              </a:rPr>
              <a:t> ICT </a:t>
            </a:r>
            <a:r>
              <a:rPr lang="en-US" sz="1400" b="0" dirty="0" err="1" smtClean="0">
                <a:latin typeface="Arial" pitchFamily="34" charset="0"/>
                <a:cs typeface="Arial" pitchFamily="34" charset="0"/>
              </a:rPr>
              <a:t>si</a:t>
            </a:r>
            <a:r>
              <a:rPr lang="en-US" sz="1400" b="0" dirty="0" smtClean="0">
                <a:latin typeface="Arial" pitchFamily="34" charset="0"/>
                <a:cs typeface="Arial" pitchFamily="34" charset="0"/>
              </a:rPr>
              <a:t> </a:t>
            </a:r>
            <a:r>
              <a:rPr lang="en-US" sz="1400" b="0" dirty="0" err="1" smtClean="0">
                <a:latin typeface="Arial" pitchFamily="34" charset="0"/>
                <a:cs typeface="Arial" pitchFamily="34" charset="0"/>
              </a:rPr>
              <a:t>industria</a:t>
            </a:r>
            <a:r>
              <a:rPr lang="en-US" sz="1400" b="0" dirty="0" smtClean="0">
                <a:latin typeface="Arial" pitchFamily="34" charset="0"/>
                <a:cs typeface="Arial" pitchFamily="34" charset="0"/>
              </a:rPr>
              <a:t> de </a:t>
            </a:r>
            <a:r>
              <a:rPr lang="en-US" sz="1400" b="0" dirty="0" err="1" smtClean="0">
                <a:latin typeface="Arial" pitchFamily="34" charset="0"/>
                <a:cs typeface="Arial" pitchFamily="34" charset="0"/>
              </a:rPr>
              <a:t>turism</a:t>
            </a:r>
            <a:r>
              <a:rPr lang="en-US" sz="1400" b="0" dirty="0" smtClean="0">
                <a:latin typeface="Arial" pitchFamily="34" charset="0"/>
                <a:cs typeface="Arial" pitchFamily="34" charset="0"/>
              </a:rPr>
              <a:t/>
            </a:r>
            <a:br>
              <a:rPr lang="en-US" sz="1400" b="0" dirty="0" smtClean="0">
                <a:latin typeface="Arial" pitchFamily="34" charset="0"/>
                <a:cs typeface="Arial" pitchFamily="34" charset="0"/>
              </a:rPr>
            </a:br>
            <a:r>
              <a:rPr lang="en-US" sz="1400" b="0" dirty="0" smtClean="0">
                <a:latin typeface="Arial" pitchFamily="34" charset="0"/>
                <a:cs typeface="Arial" pitchFamily="34" charset="0"/>
              </a:rPr>
              <a:t/>
            </a:r>
            <a:br>
              <a:rPr lang="en-US" sz="1400" b="0" dirty="0" smtClean="0">
                <a:latin typeface="Arial" pitchFamily="34" charset="0"/>
                <a:cs typeface="Arial" pitchFamily="34" charset="0"/>
              </a:rPr>
            </a:br>
            <a:r>
              <a:rPr lang="en-US" sz="1400" b="0" dirty="0" smtClean="0">
                <a:latin typeface="Arial" pitchFamily="34" charset="0"/>
                <a:cs typeface="Arial" pitchFamily="34" charset="0"/>
              </a:rPr>
              <a:t> </a:t>
            </a:r>
            <a:r>
              <a:rPr lang="en-US" sz="1400" b="0" i="1" dirty="0" smtClean="0">
                <a:latin typeface="Arial" pitchFamily="34" charset="0"/>
                <a:cs typeface="Arial" pitchFamily="34" charset="0"/>
              </a:rPr>
              <a:t>● </a:t>
            </a:r>
            <a:r>
              <a:rPr lang="vi-VN" sz="1400" b="0" dirty="0" smtClean="0">
                <a:latin typeface="Arial" pitchFamily="34" charset="0"/>
                <a:cs typeface="Arial" pitchFamily="34" charset="0"/>
              </a:rPr>
              <a:t>M</a:t>
            </a:r>
            <a:r>
              <a:rPr lang="en-US" sz="1400" b="0" dirty="0" err="1" smtClean="0">
                <a:latin typeface="Arial" pitchFamily="34" charset="0"/>
                <a:cs typeface="Arial" pitchFamily="34" charset="0"/>
              </a:rPr>
              <a:t>onitorizarea</a:t>
            </a:r>
            <a:r>
              <a:rPr lang="en-US" sz="1400" b="0" dirty="0" smtClean="0">
                <a:latin typeface="Arial" pitchFamily="34" charset="0"/>
                <a:cs typeface="Arial" pitchFamily="34" charset="0"/>
              </a:rPr>
              <a:t> </a:t>
            </a:r>
            <a:r>
              <a:rPr lang="en-US" sz="1400" b="0" dirty="0" err="1" smtClean="0">
                <a:latin typeface="Arial" pitchFamily="34" charset="0"/>
                <a:cs typeface="Arial" pitchFamily="34" charset="0"/>
              </a:rPr>
              <a:t>implementarii</a:t>
            </a:r>
            <a:r>
              <a:rPr lang="en-US" sz="1400" b="0" dirty="0" smtClean="0">
                <a:latin typeface="Arial" pitchFamily="34" charset="0"/>
                <a:cs typeface="Arial" pitchFamily="34" charset="0"/>
              </a:rPr>
              <a:t> </a:t>
            </a:r>
            <a:r>
              <a:rPr lang="en-US" sz="1400" b="0" dirty="0" err="1" smtClean="0">
                <a:latin typeface="Arial" pitchFamily="34" charset="0"/>
                <a:cs typeface="Arial" pitchFamily="34" charset="0"/>
              </a:rPr>
              <a:t>bunelor</a:t>
            </a:r>
            <a:r>
              <a:rPr lang="en-US" sz="1400" b="0" dirty="0" smtClean="0">
                <a:latin typeface="Arial" pitchFamily="34" charset="0"/>
                <a:cs typeface="Arial" pitchFamily="34" charset="0"/>
              </a:rPr>
              <a:t> </a:t>
            </a:r>
            <a:r>
              <a:rPr lang="en-US" sz="1400" b="0" dirty="0" err="1" smtClean="0">
                <a:latin typeface="Arial" pitchFamily="34" charset="0"/>
                <a:cs typeface="Arial" pitchFamily="34" charset="0"/>
              </a:rPr>
              <a:t>practici</a:t>
            </a:r>
            <a:r>
              <a:rPr lang="en-US" sz="1400" b="0" dirty="0" smtClean="0">
                <a:latin typeface="Arial" pitchFamily="34" charset="0"/>
                <a:cs typeface="Arial" pitchFamily="34" charset="0"/>
              </a:rPr>
              <a:t> </a:t>
            </a:r>
            <a:r>
              <a:rPr lang="en-US" sz="1400" b="0" dirty="0" err="1" smtClean="0">
                <a:latin typeface="Arial" pitchFamily="34" charset="0"/>
                <a:cs typeface="Arial" pitchFamily="34" charset="0"/>
              </a:rPr>
              <a:t>pe</a:t>
            </a:r>
            <a:r>
              <a:rPr lang="en-US" sz="1400" b="0" dirty="0" smtClean="0">
                <a:latin typeface="Arial" pitchFamily="34" charset="0"/>
                <a:cs typeface="Arial" pitchFamily="34" charset="0"/>
              </a:rPr>
              <a:t> </a:t>
            </a:r>
            <a:r>
              <a:rPr lang="en-US" sz="1400" b="0" dirty="0" err="1" smtClean="0">
                <a:latin typeface="Arial" pitchFamily="34" charset="0"/>
                <a:cs typeface="Arial" pitchFamily="34" charset="0"/>
              </a:rPr>
              <a:t>relatia</a:t>
            </a:r>
            <a:r>
              <a:rPr lang="en-US" sz="1400" b="0" dirty="0" smtClean="0">
                <a:latin typeface="Arial" pitchFamily="34" charset="0"/>
                <a:cs typeface="Arial" pitchFamily="34" charset="0"/>
              </a:rPr>
              <a:t> </a:t>
            </a:r>
            <a:r>
              <a:rPr lang="en-US" sz="1400" b="0" dirty="0" err="1" smtClean="0">
                <a:latin typeface="Arial" pitchFamily="34" charset="0"/>
                <a:cs typeface="Arial" pitchFamily="34" charset="0"/>
              </a:rPr>
              <a:t>verticala</a:t>
            </a:r>
            <a:r>
              <a:rPr lang="en-US" sz="1400" b="0" dirty="0" smtClean="0">
                <a:latin typeface="Arial" pitchFamily="34" charset="0"/>
                <a:cs typeface="Arial" pitchFamily="34" charset="0"/>
              </a:rPr>
              <a:t> in </a:t>
            </a:r>
            <a:r>
              <a:rPr lang="en-US" sz="1400" b="0" dirty="0" err="1" smtClean="0">
                <a:latin typeface="Arial" pitchFamily="34" charset="0"/>
                <a:cs typeface="Arial" pitchFamily="34" charset="0"/>
              </a:rPr>
              <a:t>lantul</a:t>
            </a:r>
            <a:r>
              <a:rPr lang="en-US" sz="1400" b="0" dirty="0" smtClean="0">
                <a:latin typeface="Arial" pitchFamily="34" charset="0"/>
                <a:cs typeface="Arial" pitchFamily="34" charset="0"/>
              </a:rPr>
              <a:t> de </a:t>
            </a:r>
            <a:r>
              <a:rPr lang="en-US" sz="1400" b="0" dirty="0" err="1" smtClean="0">
                <a:latin typeface="Arial" pitchFamily="34" charset="0"/>
                <a:cs typeface="Arial" pitchFamily="34" charset="0"/>
              </a:rPr>
              <a:t>furnizori</a:t>
            </a:r>
            <a:r>
              <a:rPr lang="en-US" sz="1400" b="0" dirty="0" smtClean="0">
                <a:latin typeface="Arial" pitchFamily="34" charset="0"/>
                <a:cs typeface="Arial" pitchFamily="34" charset="0"/>
              </a:rPr>
              <a:t> din </a:t>
            </a:r>
            <a:r>
              <a:rPr lang="en-US" sz="1400" b="0" dirty="0" err="1" smtClean="0">
                <a:latin typeface="Arial" pitchFamily="34" charset="0"/>
                <a:cs typeface="Arial" pitchFamily="34" charset="0"/>
              </a:rPr>
              <a:t>industria</a:t>
            </a:r>
            <a:r>
              <a:rPr lang="en-US" sz="1400" b="0" dirty="0" smtClean="0">
                <a:latin typeface="Arial" pitchFamily="34" charset="0"/>
                <a:cs typeface="Arial" pitchFamily="34" charset="0"/>
              </a:rPr>
              <a:t> </a:t>
            </a:r>
            <a:r>
              <a:rPr lang="en-US" sz="1400" b="0" dirty="0" err="1" smtClean="0">
                <a:latin typeface="Arial" pitchFamily="34" charset="0"/>
                <a:cs typeface="Arial" pitchFamily="34" charset="0"/>
              </a:rPr>
              <a:t>alimentara</a:t>
            </a:r>
            <a:r>
              <a:rPr lang="en-US" sz="1400" b="0" dirty="0" smtClean="0">
                <a:latin typeface="Arial" pitchFamily="34" charset="0"/>
                <a:cs typeface="Arial" pitchFamily="34" charset="0"/>
              </a:rPr>
              <a:t/>
            </a:r>
            <a:br>
              <a:rPr lang="en-US" sz="1400" b="0" dirty="0" smtClean="0">
                <a:latin typeface="Arial" pitchFamily="34" charset="0"/>
                <a:cs typeface="Arial" pitchFamily="34" charset="0"/>
              </a:rPr>
            </a:br>
            <a:r>
              <a:rPr lang="vi-VN" sz="1400" b="0" dirty="0" smtClean="0">
                <a:latin typeface="Arial" pitchFamily="34" charset="0"/>
                <a:cs typeface="Arial" pitchFamily="34" charset="0"/>
              </a:rPr>
              <a:t/>
            </a:r>
            <a:br>
              <a:rPr lang="vi-VN" sz="1400" b="0" dirty="0" smtClean="0">
                <a:latin typeface="Arial" pitchFamily="34" charset="0"/>
                <a:cs typeface="Arial" pitchFamily="34" charset="0"/>
              </a:rPr>
            </a:br>
            <a:r>
              <a:rPr lang="en-US" sz="1400" b="0" dirty="0" smtClean="0">
                <a:latin typeface="Arial" pitchFamily="34" charset="0"/>
                <a:cs typeface="Arial" pitchFamily="34" charset="0"/>
              </a:rPr>
              <a:t> </a:t>
            </a:r>
            <a:r>
              <a:rPr lang="en-US" sz="1400" b="0" i="1" dirty="0" smtClean="0">
                <a:latin typeface="Arial" pitchFamily="34" charset="0"/>
                <a:cs typeface="Arial" pitchFamily="34" charset="0"/>
              </a:rPr>
              <a:t>● </a:t>
            </a:r>
            <a:r>
              <a:rPr lang="vi-VN" sz="1400" b="0" dirty="0" smtClean="0">
                <a:latin typeface="Arial" pitchFamily="34" charset="0"/>
                <a:cs typeface="Arial" pitchFamily="34" charset="0"/>
              </a:rPr>
              <a:t>A</a:t>
            </a:r>
            <a:r>
              <a:rPr lang="en-US" sz="1400" b="0" dirty="0" err="1" smtClean="0">
                <a:latin typeface="Arial" pitchFamily="34" charset="0"/>
                <a:cs typeface="Arial" pitchFamily="34" charset="0"/>
              </a:rPr>
              <a:t>ntreprenoriat</a:t>
            </a:r>
            <a:r>
              <a:rPr lang="en-US" sz="1400" b="0" dirty="0" smtClean="0">
                <a:latin typeface="Arial" pitchFamily="34" charset="0"/>
                <a:cs typeface="Arial" pitchFamily="34" charset="0"/>
              </a:rPr>
              <a:t> </a:t>
            </a:r>
            <a:r>
              <a:rPr lang="en-US" sz="1400" b="0" dirty="0" err="1" smtClean="0">
                <a:latin typeface="Arial" pitchFamily="34" charset="0"/>
                <a:cs typeface="Arial" pitchFamily="34" charset="0"/>
              </a:rPr>
              <a:t>pentru</a:t>
            </a:r>
            <a:r>
              <a:rPr lang="en-US" sz="1400" b="0" dirty="0" smtClean="0">
                <a:latin typeface="Arial" pitchFamily="34" charset="0"/>
                <a:cs typeface="Arial" pitchFamily="34" charset="0"/>
              </a:rPr>
              <a:t> </a:t>
            </a:r>
            <a:r>
              <a:rPr lang="en-US" sz="1400" b="0" dirty="0" err="1" smtClean="0">
                <a:latin typeface="Arial" pitchFamily="34" charset="0"/>
                <a:cs typeface="Arial" pitchFamily="34" charset="0"/>
              </a:rPr>
              <a:t>tineri</a:t>
            </a:r>
            <a:r>
              <a:rPr lang="en-US" sz="1400" b="0" dirty="0" smtClean="0">
                <a:latin typeface="Arial" pitchFamily="34" charset="0"/>
                <a:cs typeface="Arial" pitchFamily="34" charset="0"/>
              </a:rPr>
              <a:t>, </a:t>
            </a:r>
            <a:r>
              <a:rPr lang="en-US" sz="1400" b="0" dirty="0" err="1" smtClean="0">
                <a:latin typeface="Arial" pitchFamily="34" charset="0"/>
                <a:cs typeface="Arial" pitchFamily="34" charset="0"/>
              </a:rPr>
              <a:t>femei</a:t>
            </a:r>
            <a:r>
              <a:rPr lang="en-US" sz="1400" b="0" dirty="0" smtClean="0">
                <a:latin typeface="Arial" pitchFamily="34" charset="0"/>
                <a:cs typeface="Arial" pitchFamily="34" charset="0"/>
              </a:rPr>
              <a:t> </a:t>
            </a:r>
            <a:r>
              <a:rPr lang="en-US" sz="1400" b="0" dirty="0" err="1" smtClean="0">
                <a:latin typeface="Arial" pitchFamily="34" charset="0"/>
                <a:cs typeface="Arial" pitchFamily="34" charset="0"/>
              </a:rPr>
              <a:t>si</a:t>
            </a:r>
            <a:r>
              <a:rPr lang="en-US" sz="1400" b="0" dirty="0" smtClean="0">
                <a:latin typeface="Arial" pitchFamily="34" charset="0"/>
                <a:cs typeface="Arial" pitchFamily="34" charset="0"/>
              </a:rPr>
              <a:t> </a:t>
            </a:r>
            <a:r>
              <a:rPr lang="en-US" sz="1400" b="0" dirty="0" err="1" smtClean="0">
                <a:latin typeface="Arial" pitchFamily="34" charset="0"/>
                <a:cs typeface="Arial" pitchFamily="34" charset="0"/>
              </a:rPr>
              <a:t>seniori</a:t>
            </a:r>
            <a:r>
              <a:rPr lang="vi-VN" sz="1400" b="0" dirty="0" smtClean="0">
                <a:latin typeface="Arial" pitchFamily="34" charset="0"/>
                <a:cs typeface="Arial" pitchFamily="34" charset="0"/>
              </a:rPr>
              <a:t/>
            </a:r>
            <a:br>
              <a:rPr lang="vi-VN" sz="1400" b="0" dirty="0" smtClean="0">
                <a:latin typeface="Arial" pitchFamily="34" charset="0"/>
                <a:cs typeface="Arial" pitchFamily="34" charset="0"/>
              </a:rPr>
            </a:br>
            <a:endParaRPr lang="en-GB" sz="1400" b="0" i="1" dirty="0">
              <a:solidFill>
                <a:schemeClr val="accent3">
                  <a:lumMod val="50000"/>
                </a:schemeClr>
              </a:solidFill>
              <a:latin typeface="Arial" pitchFamily="34" charset="0"/>
              <a:cs typeface="Arial" pitchFamily="34" charset="0"/>
            </a:endParaRPr>
          </a:p>
        </p:txBody>
      </p:sp>
      <p:pic>
        <p:nvPicPr>
          <p:cNvPr id="4" name="Picture 3" descr="drap_cmyk.jpg"/>
          <p:cNvPicPr>
            <a:picLocks noChangeAspect="1"/>
          </p:cNvPicPr>
          <p:nvPr/>
        </p:nvPicPr>
        <p:blipFill>
          <a:blip r:embed="rId3"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4" cstate="print"/>
          <a:stretch>
            <a:fillRect/>
          </a:stretch>
        </p:blipFill>
        <p:spPr>
          <a:xfrm>
            <a:off x="7086600" y="304800"/>
            <a:ext cx="1447800" cy="840116"/>
          </a:xfrm>
          <a:prstGeom prst="rect">
            <a:avLst/>
          </a:prstGeom>
        </p:spPr>
      </p:pic>
    </p:spTree>
    <p:extLst>
      <p:ext uri="{BB962C8B-B14F-4D97-AF65-F5344CB8AC3E}">
        <p14:creationId xmlns:p14="http://schemas.microsoft.com/office/powerpoint/2010/main" val="399012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6096000"/>
            <a:ext cx="7923010" cy="609600"/>
          </a:xfrm>
        </p:spPr>
        <p:txBody>
          <a:bodyPr>
            <a:normAutofit/>
          </a:bodyPr>
          <a:lstStyle/>
          <a:p>
            <a:pPr algn="ctr"/>
            <a:endParaRPr lang="ro-RO" sz="1000" dirty="0" smtClean="0">
              <a:latin typeface="Arial" pitchFamily="34" charset="0"/>
              <a:cs typeface="Arial" pitchFamily="34" charset="0"/>
            </a:endParaRPr>
          </a:p>
          <a:p>
            <a:pPr lvl="0" algn="ctr">
              <a:buClr>
                <a:srgbClr val="F14124">
                  <a:lumMod val="75000"/>
                </a:srgbClr>
              </a:buClr>
            </a:pPr>
            <a:r>
              <a:rPr lang="ro-RO" sz="1100" i="1" dirty="0">
                <a:solidFill>
                  <a:srgbClr val="4E67C8">
                    <a:lumMod val="75000"/>
                  </a:srgbClr>
                </a:solidFill>
                <a:latin typeface="Arial" pitchFamily="34" charset="0"/>
                <a:cs typeface="Arial" pitchFamily="34" charset="0"/>
              </a:rPr>
              <a:t>Brașov, 27-28 mai 2014</a:t>
            </a:r>
            <a:endParaRPr lang="en-US" sz="1100" i="1" dirty="0">
              <a:solidFill>
                <a:srgbClr val="4E67C8">
                  <a:lumMod val="75000"/>
                </a:srgbClr>
              </a:solidFill>
              <a:latin typeface="Arial" pitchFamily="34" charset="0"/>
              <a:cs typeface="Arial" pitchFamily="34" charset="0"/>
            </a:endParaRPr>
          </a:p>
          <a:p>
            <a:pPr algn="ctr"/>
            <a:endParaRPr lang="en-US" sz="1000" dirty="0">
              <a:latin typeface="Arial" pitchFamily="34" charset="0"/>
              <a:cs typeface="Arial" pitchFamily="34" charset="0"/>
            </a:endParaRPr>
          </a:p>
        </p:txBody>
      </p:sp>
      <p:sp>
        <p:nvSpPr>
          <p:cNvPr id="2" name="Title 1"/>
          <p:cNvSpPr>
            <a:spLocks noGrp="1"/>
          </p:cNvSpPr>
          <p:nvPr>
            <p:ph type="ctrTitle"/>
          </p:nvPr>
        </p:nvSpPr>
        <p:spPr>
          <a:xfrm>
            <a:off x="533400" y="1219200"/>
            <a:ext cx="8153400" cy="4800600"/>
          </a:xfrm>
        </p:spPr>
        <p:txBody>
          <a:bodyPr/>
          <a:lstStyle/>
          <a:p>
            <a:pPr marL="0" indent="0" algn="ctr">
              <a:lnSpc>
                <a:spcPct val="150000"/>
              </a:lnSpc>
              <a:buNone/>
            </a:pPr>
            <a:r>
              <a:rPr lang="en-US" sz="1400" b="0" i="1" dirty="0" smtClean="0">
                <a:latin typeface="Arial" pitchFamily="34" charset="0"/>
                <a:cs typeface="Arial" pitchFamily="34" charset="0"/>
              </a:rPr>
              <a:t/>
            </a:r>
            <a:br>
              <a:rPr lang="en-US" sz="1400" b="0" i="1" dirty="0" smtClean="0">
                <a:latin typeface="Arial" pitchFamily="34" charset="0"/>
                <a:cs typeface="Arial" pitchFamily="34" charset="0"/>
              </a:rPr>
            </a:br>
            <a:r>
              <a:rPr lang="en-US" sz="1400" b="0" i="1" dirty="0" smtClean="0">
                <a:latin typeface="Arial" pitchFamily="34" charset="0"/>
                <a:cs typeface="Arial" pitchFamily="34" charset="0"/>
              </a:rPr>
              <a:t/>
            </a:r>
            <a:br>
              <a:rPr lang="en-US" sz="1400" b="0" i="1" dirty="0" smtClean="0">
                <a:latin typeface="Arial" pitchFamily="34" charset="0"/>
                <a:cs typeface="Arial" pitchFamily="34" charset="0"/>
              </a:rPr>
            </a:br>
            <a:r>
              <a:rPr lang="ro-RO" sz="1800" dirty="0" smtClean="0">
                <a:latin typeface="Arial" pitchFamily="34" charset="0"/>
                <a:cs typeface="Arial" pitchFamily="34" charset="0"/>
              </a:rPr>
              <a:t/>
            </a:r>
            <a:br>
              <a:rPr lang="ro-RO" sz="1800" dirty="0" smtClean="0">
                <a:latin typeface="Arial" pitchFamily="34" charset="0"/>
                <a:cs typeface="Arial" pitchFamily="34" charset="0"/>
              </a:rPr>
            </a:br>
            <a:r>
              <a:rPr lang="ro-RO" sz="2400" dirty="0" smtClean="0">
                <a:solidFill>
                  <a:schemeClr val="accent1">
                    <a:lumMod val="75000"/>
                  </a:schemeClr>
                </a:solidFill>
                <a:latin typeface="Arial" pitchFamily="34" charset="0"/>
                <a:cs typeface="Arial" pitchFamily="34" charset="0"/>
              </a:rPr>
              <a:t>INSTRUMENTUL PENTRU </a:t>
            </a:r>
            <a:br>
              <a:rPr lang="ro-RO" sz="2400" dirty="0" smtClean="0">
                <a:solidFill>
                  <a:schemeClr val="accent1">
                    <a:lumMod val="75000"/>
                  </a:schemeClr>
                </a:solidFill>
                <a:latin typeface="Arial" pitchFamily="34" charset="0"/>
                <a:cs typeface="Arial" pitchFamily="34" charset="0"/>
              </a:rPr>
            </a:br>
            <a:r>
              <a:rPr lang="ro-RO" sz="2400" dirty="0" smtClean="0">
                <a:solidFill>
                  <a:schemeClr val="accent1">
                    <a:lumMod val="75000"/>
                  </a:schemeClr>
                </a:solidFill>
                <a:latin typeface="Arial" pitchFamily="34" charset="0"/>
                <a:cs typeface="Arial" pitchFamily="34" charset="0"/>
              </a:rPr>
              <a:t>ÎNTREPRINDERI MICI ȘI MIJLOCII</a:t>
            </a:r>
            <a:br>
              <a:rPr lang="ro-RO" sz="2400" dirty="0" smtClean="0">
                <a:solidFill>
                  <a:schemeClr val="accent1">
                    <a:lumMod val="75000"/>
                  </a:schemeClr>
                </a:solidFill>
                <a:latin typeface="Arial" pitchFamily="34" charset="0"/>
                <a:cs typeface="Arial" pitchFamily="34" charset="0"/>
              </a:rPr>
            </a:br>
            <a:r>
              <a:rPr lang="ro-RO" sz="2400" dirty="0" smtClean="0">
                <a:solidFill>
                  <a:schemeClr val="accent1">
                    <a:lumMod val="75000"/>
                  </a:schemeClr>
                </a:solidFill>
                <a:latin typeface="Arial" pitchFamily="34" charset="0"/>
                <a:cs typeface="Arial" pitchFamily="34" charset="0"/>
              </a:rPr>
              <a:t>din ORIZONT 2020</a:t>
            </a:r>
            <a:r>
              <a:rPr lang="en-US" sz="2400" dirty="0" smtClean="0">
                <a:solidFill>
                  <a:schemeClr val="bg2">
                    <a:lumMod val="25000"/>
                  </a:schemeClr>
                </a:solidFill>
                <a:latin typeface="Arial" pitchFamily="34" charset="0"/>
                <a:cs typeface="Arial" pitchFamily="34" charset="0"/>
              </a:rPr>
              <a:t/>
            </a:r>
            <a:br>
              <a:rPr lang="en-US" sz="2400" dirty="0" smtClean="0">
                <a:solidFill>
                  <a:schemeClr val="bg2">
                    <a:lumMod val="25000"/>
                  </a:schemeClr>
                </a:solidFill>
                <a:latin typeface="Arial" pitchFamily="34" charset="0"/>
                <a:cs typeface="Arial" pitchFamily="34" charset="0"/>
              </a:rPr>
            </a:br>
            <a:endParaRPr lang="en-GB" sz="2400" dirty="0">
              <a:latin typeface="Arial" pitchFamily="34" charset="0"/>
              <a:cs typeface="Arial" pitchFamily="34" charset="0"/>
            </a:endParaRPr>
          </a:p>
        </p:txBody>
      </p:sp>
      <p:pic>
        <p:nvPicPr>
          <p:cNvPr id="4" name="Picture 3" descr="drap_cmyk.jpg"/>
          <p:cNvPicPr>
            <a:picLocks noChangeAspect="1"/>
          </p:cNvPicPr>
          <p:nvPr/>
        </p:nvPicPr>
        <p:blipFill>
          <a:blip r:embed="rId2"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3" cstate="print"/>
          <a:stretch>
            <a:fillRect/>
          </a:stretch>
        </p:blipFill>
        <p:spPr>
          <a:xfrm>
            <a:off x="7086600" y="304800"/>
            <a:ext cx="1447800" cy="840116"/>
          </a:xfrm>
          <a:prstGeom prst="rect">
            <a:avLst/>
          </a:prstGeom>
        </p:spPr>
      </p:pic>
      <p:sp>
        <p:nvSpPr>
          <p:cNvPr id="6" name="Title 1"/>
          <p:cNvSpPr txBox="1">
            <a:spLocks/>
          </p:cNvSpPr>
          <p:nvPr/>
        </p:nvSpPr>
        <p:spPr>
          <a:xfrm>
            <a:off x="533400" y="1219200"/>
            <a:ext cx="8077200" cy="4953000"/>
          </a:xfrm>
          <a:prstGeom prst="rect">
            <a:avLst/>
          </a:prstGeom>
          <a:effectLst/>
        </p:spPr>
        <p:txBody>
          <a:bodyPr vert="horz" lIns="91440" tIns="45720" rIns="91440" bIns="45720" rtlCol="0" anchor="t" anchorCtr="0">
            <a:noAutofit/>
          </a:bodyPr>
          <a:lstStyle/>
          <a:p>
            <a:pPr marL="342900" marR="0" lvl="0" indent="-342900" algn="l" defTabSz="914400" rtl="0" eaLnBrk="1" fontAlgn="base" latinLnBrk="0" hangingPunct="1">
              <a:lnSpc>
                <a:spcPct val="80000"/>
              </a:lnSpc>
              <a:spcBef>
                <a:spcPct val="20000"/>
              </a:spcBef>
              <a:spcAft>
                <a:spcPct val="0"/>
              </a:spcAft>
              <a:buClr>
                <a:schemeClr val="accent6">
                  <a:lumMod val="75000"/>
                </a:schemeClr>
              </a:buClr>
              <a:buSzPct val="128000"/>
              <a:buFont typeface="Georgia" pitchFamily="18" charset="0"/>
              <a:buNone/>
              <a:tabLst/>
              <a:defRPr/>
            </a:pPr>
            <a:r>
              <a:rPr kumimoji="0" lang="en-US" sz="2800" b="1" i="0" u="none" strike="noStrike" kern="1200" cap="none" spc="0" normalizeH="0" baseline="0" noProof="0" dirty="0" smtClean="0">
                <a:ln>
                  <a:noFill/>
                </a:ln>
                <a:solidFill>
                  <a:schemeClr val="bg2">
                    <a:lumMod val="25000"/>
                  </a:schemeClr>
                </a:solidFill>
                <a:effectLst/>
                <a:uLnTx/>
                <a:uFillTx/>
                <a:latin typeface="Arial" panose="020B0604020202020204" pitchFamily="34" charset="0"/>
                <a:ea typeface="+mj-ea"/>
                <a:cs typeface="Arial" panose="020B0604020202020204" pitchFamily="34" charset="0"/>
              </a:rPr>
              <a:t>  </a:t>
            </a:r>
            <a:endParaRPr kumimoji="0" lang="en-US" sz="28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99012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6096000"/>
            <a:ext cx="7848600" cy="609600"/>
          </a:xfrm>
        </p:spPr>
        <p:txBody>
          <a:bodyPr>
            <a:normAutofit/>
          </a:bodyPr>
          <a:lstStyle/>
          <a:p>
            <a:pPr algn="ctr">
              <a:lnSpc>
                <a:spcPct val="120000"/>
              </a:lnSpc>
              <a:spcBef>
                <a:spcPts val="0"/>
              </a:spcBef>
              <a:spcAft>
                <a:spcPts val="0"/>
              </a:spcAft>
            </a:pPr>
            <a:endParaRPr lang="ro-RO" sz="1100" dirty="0" smtClean="0">
              <a:latin typeface="Arial" pitchFamily="34" charset="0"/>
              <a:cs typeface="Arial" pitchFamily="34" charset="0"/>
            </a:endParaRPr>
          </a:p>
          <a:p>
            <a:pPr lvl="0" algn="ctr">
              <a:buClr>
                <a:srgbClr val="F14124">
                  <a:lumMod val="75000"/>
                </a:srgbClr>
              </a:buClr>
            </a:pPr>
            <a:r>
              <a:rPr lang="ro-RO" sz="1100" i="1" dirty="0">
                <a:solidFill>
                  <a:srgbClr val="4E67C8">
                    <a:lumMod val="75000"/>
                  </a:srgbClr>
                </a:solidFill>
                <a:latin typeface="Arial" pitchFamily="34" charset="0"/>
                <a:cs typeface="Arial" pitchFamily="34" charset="0"/>
              </a:rPr>
              <a:t>Brașov, 27-28 mai 2014</a:t>
            </a:r>
            <a:endParaRPr lang="en-US" sz="1100" i="1" dirty="0">
              <a:solidFill>
                <a:srgbClr val="4E67C8">
                  <a:lumMod val="75000"/>
                </a:srgbClr>
              </a:solidFill>
              <a:latin typeface="Arial" pitchFamily="34" charset="0"/>
              <a:cs typeface="Arial" pitchFamily="34" charset="0"/>
            </a:endParaRPr>
          </a:p>
          <a:p>
            <a:pPr algn="ctr">
              <a:lnSpc>
                <a:spcPct val="120000"/>
              </a:lnSpc>
              <a:spcBef>
                <a:spcPts val="0"/>
              </a:spcBef>
              <a:spcAft>
                <a:spcPts val="0"/>
              </a:spcAft>
            </a:pPr>
            <a:endParaRPr lang="en-US" sz="1100" dirty="0" smtClean="0">
              <a:latin typeface="Arial" pitchFamily="34" charset="0"/>
              <a:cs typeface="Arial" pitchFamily="34" charset="0"/>
            </a:endParaRPr>
          </a:p>
          <a:p>
            <a:pPr algn="ctr"/>
            <a:endParaRPr lang="en-US" sz="1000" dirty="0">
              <a:latin typeface="Arial" pitchFamily="34" charset="0"/>
              <a:cs typeface="Arial" pitchFamily="34" charset="0"/>
            </a:endParaRPr>
          </a:p>
        </p:txBody>
      </p:sp>
      <p:sp>
        <p:nvSpPr>
          <p:cNvPr id="2" name="Title 1"/>
          <p:cNvSpPr>
            <a:spLocks noGrp="1"/>
          </p:cNvSpPr>
          <p:nvPr>
            <p:ph type="ctrTitle"/>
          </p:nvPr>
        </p:nvSpPr>
        <p:spPr>
          <a:xfrm>
            <a:off x="609600" y="1219200"/>
            <a:ext cx="8001000" cy="4648200"/>
          </a:xfrm>
        </p:spPr>
        <p:txBody>
          <a:bodyPr/>
          <a:lstStyle/>
          <a:p>
            <a:pPr marL="0" indent="0">
              <a:buNone/>
            </a:pPr>
            <a:r>
              <a:rPr lang="en-US" sz="2400" dirty="0" smtClean="0">
                <a:solidFill>
                  <a:schemeClr val="bg2">
                    <a:lumMod val="25000"/>
                  </a:schemeClr>
                </a:solidFill>
                <a:latin typeface="Arial" pitchFamily="34" charset="0"/>
                <a:cs typeface="Arial" pitchFamily="34" charset="0"/>
              </a:rPr>
              <a:t>                  </a:t>
            </a:r>
            <a:r>
              <a:rPr lang="ro-RO" sz="2400" dirty="0" smtClean="0">
                <a:solidFill>
                  <a:schemeClr val="accent1">
                    <a:lumMod val="75000"/>
                  </a:schemeClr>
                </a:solidFill>
                <a:latin typeface="Arial" pitchFamily="34" charset="0"/>
                <a:cs typeface="Arial" pitchFamily="34" charset="0"/>
              </a:rPr>
              <a:t>INSTRUMENTUL PENTRU </a:t>
            </a:r>
            <a:r>
              <a:rPr lang="en-US" sz="2400" dirty="0" smtClean="0">
                <a:solidFill>
                  <a:schemeClr val="accent1">
                    <a:lumMod val="75000"/>
                  </a:schemeClr>
                </a:solidFill>
                <a:latin typeface="Arial" pitchFamily="34" charset="0"/>
                <a:cs typeface="Arial" pitchFamily="34" charset="0"/>
              </a:rPr>
              <a:t>IMM-</a:t>
            </a:r>
            <a:r>
              <a:rPr lang="en-US" sz="2400" dirty="0" err="1" smtClean="0">
                <a:solidFill>
                  <a:schemeClr val="accent1">
                    <a:lumMod val="75000"/>
                  </a:schemeClr>
                </a:solidFill>
                <a:latin typeface="Arial" pitchFamily="34" charset="0"/>
                <a:cs typeface="Arial" pitchFamily="34" charset="0"/>
              </a:rPr>
              <a:t>uri</a:t>
            </a:r>
            <a:r>
              <a:rPr lang="en-US" sz="2400" dirty="0" smtClean="0">
                <a:solidFill>
                  <a:schemeClr val="accent1">
                    <a:lumMod val="75000"/>
                  </a:schemeClr>
                </a:solidFill>
                <a:latin typeface="Arial" pitchFamily="34" charset="0"/>
                <a:cs typeface="Arial" pitchFamily="34" charset="0"/>
              </a:rPr>
              <a:t/>
            </a:r>
            <a:br>
              <a:rPr lang="en-US" sz="2400" dirty="0" smtClean="0">
                <a:solidFill>
                  <a:schemeClr val="accent1">
                    <a:lumMod val="75000"/>
                  </a:schemeClr>
                </a:solidFill>
                <a:latin typeface="Arial" pitchFamily="34" charset="0"/>
                <a:cs typeface="Arial" pitchFamily="34" charset="0"/>
              </a:rPr>
            </a:br>
            <a:r>
              <a:rPr lang="en-US" sz="1800" dirty="0" smtClean="0">
                <a:solidFill>
                  <a:schemeClr val="accent1">
                    <a:lumMod val="75000"/>
                  </a:schemeClr>
                </a:solidFill>
                <a:latin typeface="Arial" pitchFamily="34" charset="0"/>
                <a:cs typeface="Arial" pitchFamily="34" charset="0"/>
              </a:rPr>
              <a:t/>
            </a:r>
            <a:br>
              <a:rPr lang="en-US" sz="1800" dirty="0" smtClean="0">
                <a:solidFill>
                  <a:schemeClr val="accent1">
                    <a:lumMod val="75000"/>
                  </a:schemeClr>
                </a:solidFill>
                <a:latin typeface="Arial" pitchFamily="34" charset="0"/>
                <a:cs typeface="Arial" pitchFamily="34" charset="0"/>
              </a:rPr>
            </a:br>
            <a:r>
              <a:rPr lang="ro-RO" sz="1800" b="0" dirty="0" smtClean="0">
                <a:solidFill>
                  <a:schemeClr val="accent1">
                    <a:lumMod val="75000"/>
                  </a:schemeClr>
                </a:solidFill>
                <a:latin typeface="Arial" pitchFamily="34" charset="0"/>
                <a:cs typeface="Arial" pitchFamily="34" charset="0"/>
              </a:rPr>
              <a:t>● Instrumentul </a:t>
            </a:r>
            <a:r>
              <a:rPr lang="en-US" sz="1800" b="0" dirty="0" smtClean="0">
                <a:solidFill>
                  <a:schemeClr val="accent1">
                    <a:lumMod val="75000"/>
                  </a:schemeClr>
                </a:solidFill>
                <a:latin typeface="Arial" pitchFamily="34" charset="0"/>
                <a:cs typeface="Arial" pitchFamily="34" charset="0"/>
              </a:rPr>
              <a:t> </a:t>
            </a:r>
            <a:r>
              <a:rPr lang="ro-RO" sz="1800" b="0" dirty="0" smtClean="0">
                <a:solidFill>
                  <a:schemeClr val="accent1">
                    <a:lumMod val="75000"/>
                  </a:schemeClr>
                </a:solidFill>
                <a:latin typeface="Arial" pitchFamily="34" charset="0"/>
                <a:cs typeface="Arial" pitchFamily="34" charset="0"/>
              </a:rPr>
              <a:t>pentru </a:t>
            </a:r>
            <a:r>
              <a:rPr lang="en-US" sz="1800" b="0" dirty="0" smtClean="0">
                <a:solidFill>
                  <a:schemeClr val="accent1">
                    <a:lumMod val="75000"/>
                  </a:schemeClr>
                </a:solidFill>
                <a:latin typeface="Arial" pitchFamily="34" charset="0"/>
                <a:cs typeface="Arial" pitchFamily="34" charset="0"/>
              </a:rPr>
              <a:t> </a:t>
            </a:r>
            <a:r>
              <a:rPr lang="ro-RO" sz="1800" b="0" dirty="0" smtClean="0">
                <a:solidFill>
                  <a:schemeClr val="accent1">
                    <a:lumMod val="75000"/>
                  </a:schemeClr>
                </a:solidFill>
                <a:latin typeface="Arial" pitchFamily="34" charset="0"/>
                <a:cs typeface="Arial" pitchFamily="34" charset="0"/>
              </a:rPr>
              <a:t>IMM-uri </a:t>
            </a:r>
            <a:r>
              <a:rPr lang="en-US" sz="1800" b="0" dirty="0" smtClean="0">
                <a:solidFill>
                  <a:schemeClr val="accent1">
                    <a:lumMod val="75000"/>
                  </a:schemeClr>
                </a:solidFill>
                <a:latin typeface="Arial" pitchFamily="34" charset="0"/>
                <a:cs typeface="Arial" pitchFamily="34" charset="0"/>
              </a:rPr>
              <a:t> </a:t>
            </a:r>
            <a:r>
              <a:rPr lang="ro-RO" sz="1800" b="0" dirty="0" smtClean="0">
                <a:solidFill>
                  <a:schemeClr val="accent1">
                    <a:lumMod val="75000"/>
                  </a:schemeClr>
                </a:solidFill>
                <a:latin typeface="Arial" pitchFamily="34" charset="0"/>
                <a:cs typeface="Arial" pitchFamily="34" charset="0"/>
              </a:rPr>
              <a:t>este</a:t>
            </a:r>
            <a:r>
              <a:rPr lang="en-US" sz="1800" b="0" dirty="0" smtClean="0">
                <a:solidFill>
                  <a:schemeClr val="accent1">
                    <a:lumMod val="75000"/>
                  </a:schemeClr>
                </a:solidFill>
                <a:latin typeface="Arial" pitchFamily="34" charset="0"/>
                <a:cs typeface="Arial" pitchFamily="34" charset="0"/>
              </a:rPr>
              <a:t> </a:t>
            </a:r>
            <a:r>
              <a:rPr lang="ro-RO" sz="1800" b="0" dirty="0" smtClean="0">
                <a:solidFill>
                  <a:schemeClr val="accent1">
                    <a:lumMod val="75000"/>
                  </a:schemeClr>
                </a:solidFill>
                <a:latin typeface="Arial" pitchFamily="34" charset="0"/>
                <a:cs typeface="Arial" pitchFamily="34" charset="0"/>
              </a:rPr>
              <a:t> o </a:t>
            </a:r>
            <a:r>
              <a:rPr lang="en-US" sz="1800" b="0" dirty="0" smtClean="0">
                <a:solidFill>
                  <a:schemeClr val="accent1">
                    <a:lumMod val="75000"/>
                  </a:schemeClr>
                </a:solidFill>
                <a:latin typeface="Arial" pitchFamily="34" charset="0"/>
                <a:cs typeface="Arial" pitchFamily="34" charset="0"/>
              </a:rPr>
              <a:t> </a:t>
            </a:r>
            <a:r>
              <a:rPr lang="ro-RO" sz="1800" b="0" u="sng" dirty="0" smtClean="0">
                <a:solidFill>
                  <a:srgbClr val="FF0000"/>
                </a:solidFill>
                <a:latin typeface="Arial" pitchFamily="34" charset="0"/>
                <a:cs typeface="Arial" pitchFamily="34" charset="0"/>
              </a:rPr>
              <a:t>schemă </a:t>
            </a:r>
            <a:r>
              <a:rPr lang="en-US" sz="1800" b="0" u="sng" dirty="0" smtClean="0">
                <a:solidFill>
                  <a:srgbClr val="FF0000"/>
                </a:solidFill>
                <a:latin typeface="Arial" pitchFamily="34" charset="0"/>
                <a:cs typeface="Arial" pitchFamily="34" charset="0"/>
              </a:rPr>
              <a:t> </a:t>
            </a:r>
            <a:r>
              <a:rPr lang="ro-RO" sz="1800" b="0" u="sng" dirty="0" smtClean="0">
                <a:solidFill>
                  <a:srgbClr val="FF0000"/>
                </a:solidFill>
                <a:latin typeface="Arial" pitchFamily="34" charset="0"/>
                <a:cs typeface="Arial" pitchFamily="34" charset="0"/>
              </a:rPr>
              <a:t>total </a:t>
            </a:r>
            <a:r>
              <a:rPr lang="en-US" sz="1800" b="0" u="sng" dirty="0" smtClean="0">
                <a:solidFill>
                  <a:srgbClr val="FF0000"/>
                </a:solidFill>
                <a:latin typeface="Arial" pitchFamily="34" charset="0"/>
                <a:cs typeface="Arial" pitchFamily="34" charset="0"/>
              </a:rPr>
              <a:t> </a:t>
            </a:r>
            <a:r>
              <a:rPr lang="ro-RO" sz="1800" b="0" u="sng" dirty="0" smtClean="0">
                <a:solidFill>
                  <a:srgbClr val="FF0000"/>
                </a:solidFill>
                <a:latin typeface="Arial" pitchFamily="34" charset="0"/>
                <a:cs typeface="Arial" pitchFamily="34" charset="0"/>
              </a:rPr>
              <a:t>nouă </a:t>
            </a:r>
            <a:r>
              <a:rPr lang="en-US" sz="1800" b="0" u="sng" dirty="0" smtClean="0">
                <a:solidFill>
                  <a:srgbClr val="FF0000"/>
                </a:solidFill>
                <a:latin typeface="Arial" pitchFamily="34" charset="0"/>
                <a:cs typeface="Arial" pitchFamily="34" charset="0"/>
              </a:rPr>
              <a:t> </a:t>
            </a:r>
            <a:r>
              <a:rPr lang="ro-RO" sz="1800" b="0" u="sng" dirty="0" smtClean="0">
                <a:solidFill>
                  <a:srgbClr val="FF0000"/>
                </a:solidFill>
                <a:latin typeface="Arial" pitchFamily="34" charset="0"/>
                <a:cs typeface="Arial" pitchFamily="34" charset="0"/>
              </a:rPr>
              <a:t>de</a:t>
            </a:r>
            <a:r>
              <a:rPr lang="en-US" sz="1800" b="0" u="sng" dirty="0" smtClean="0">
                <a:solidFill>
                  <a:srgbClr val="FF0000"/>
                </a:solidFill>
                <a:latin typeface="Arial" pitchFamily="34" charset="0"/>
                <a:cs typeface="Arial" pitchFamily="34" charset="0"/>
              </a:rPr>
              <a:t> </a:t>
            </a:r>
            <a:r>
              <a:rPr lang="ro-RO" sz="1800" b="0" u="sng" dirty="0" smtClean="0">
                <a:solidFill>
                  <a:srgbClr val="FF0000"/>
                </a:solidFill>
                <a:latin typeface="Arial" pitchFamily="34" charset="0"/>
                <a:cs typeface="Arial" pitchFamily="34" charset="0"/>
              </a:rPr>
              <a:t> finanțare</a:t>
            </a:r>
            <a:r>
              <a:rPr lang="ro-RO" sz="1800" b="0" dirty="0" smtClean="0">
                <a:solidFill>
                  <a:srgbClr val="FF0000"/>
                </a:solidFill>
                <a:latin typeface="Arial" pitchFamily="34" charset="0"/>
                <a:cs typeface="Arial" pitchFamily="34" charset="0"/>
              </a:rPr>
              <a:t> </a:t>
            </a:r>
            <a:r>
              <a:rPr lang="ro-RO" sz="1800" b="0" dirty="0" smtClean="0">
                <a:solidFill>
                  <a:schemeClr val="accent1">
                    <a:lumMod val="75000"/>
                  </a:schemeClr>
                </a:solidFill>
                <a:latin typeface="Arial" pitchFamily="34" charset="0"/>
                <a:cs typeface="Arial" pitchFamily="34" charset="0"/>
              </a:rPr>
              <a:t>în sprijinul activităților de inovare ale IMM-urilor, care acoperă un întreg ciclu de inovare al unui produs pentru acele firme care au ambiția de </a:t>
            </a:r>
            <a:r>
              <a:rPr lang="ro-RO" sz="1800" b="0" u="sng" dirty="0" smtClean="0">
                <a:solidFill>
                  <a:schemeClr val="accent1">
                    <a:lumMod val="75000"/>
                  </a:schemeClr>
                </a:solidFill>
                <a:latin typeface="Arial" pitchFamily="34" charset="0"/>
                <a:cs typeface="Arial" pitchFamily="34" charset="0"/>
              </a:rPr>
              <a:t>a crește, a se dezvolta și a concura la nivel internațional</a:t>
            </a:r>
            <a:r>
              <a:rPr lang="ro-RO" sz="1800" b="0" dirty="0" smtClean="0">
                <a:solidFill>
                  <a:schemeClr val="accent1">
                    <a:lumMod val="75000"/>
                  </a:schemeClr>
                </a:solidFill>
                <a:latin typeface="Arial" pitchFamily="34" charset="0"/>
                <a:cs typeface="Arial" pitchFamily="34" charset="0"/>
              </a:rPr>
              <a:t>.</a:t>
            </a:r>
            <a:br>
              <a:rPr lang="ro-RO" sz="1800" b="0" dirty="0" smtClean="0">
                <a:solidFill>
                  <a:schemeClr val="accent1">
                    <a:lumMod val="75000"/>
                  </a:schemeClr>
                </a:solidFill>
                <a:latin typeface="Arial" pitchFamily="34" charset="0"/>
                <a:cs typeface="Arial" pitchFamily="34" charset="0"/>
              </a:rPr>
            </a:br>
            <a:r>
              <a:rPr lang="ro-RO" sz="1800" b="0" dirty="0" smtClean="0">
                <a:solidFill>
                  <a:schemeClr val="accent1">
                    <a:lumMod val="75000"/>
                  </a:schemeClr>
                </a:solidFill>
                <a:latin typeface="Arial" pitchFamily="34" charset="0"/>
                <a:cs typeface="Arial" pitchFamily="34" charset="0"/>
              </a:rPr>
              <a:t/>
            </a:r>
            <a:br>
              <a:rPr lang="ro-RO" sz="1800" b="0" dirty="0" smtClean="0">
                <a:solidFill>
                  <a:schemeClr val="accent1">
                    <a:lumMod val="75000"/>
                  </a:schemeClr>
                </a:solidFill>
                <a:latin typeface="Arial" pitchFamily="34" charset="0"/>
                <a:cs typeface="Arial" pitchFamily="34" charset="0"/>
              </a:rPr>
            </a:br>
            <a:r>
              <a:rPr lang="ro-RO" sz="1800" b="0" dirty="0" smtClean="0">
                <a:solidFill>
                  <a:schemeClr val="accent1">
                    <a:lumMod val="75000"/>
                  </a:schemeClr>
                </a:solidFill>
                <a:latin typeface="Arial" pitchFamily="34" charset="0"/>
                <a:cs typeface="Arial" pitchFamily="34" charset="0"/>
              </a:rPr>
              <a:t>● Se adresează acelor firme care își propun </a:t>
            </a:r>
            <a:r>
              <a:rPr lang="ro-RO" sz="1800" b="0" u="sng" dirty="0" smtClean="0">
                <a:solidFill>
                  <a:srgbClr val="FF0000"/>
                </a:solidFill>
                <a:latin typeface="Arial" pitchFamily="34" charset="0"/>
                <a:cs typeface="Arial" pitchFamily="34" charset="0"/>
              </a:rPr>
              <a:t>dezvoltarea unei afaceri plecând de la o idee sau concept</a:t>
            </a:r>
            <a:r>
              <a:rPr lang="ro-RO" sz="1800" b="0" dirty="0" smtClean="0">
                <a:solidFill>
                  <a:srgbClr val="FF0000"/>
                </a:solidFill>
                <a:latin typeface="Arial" pitchFamily="34" charset="0"/>
                <a:cs typeface="Arial" pitchFamily="34" charset="0"/>
              </a:rPr>
              <a:t> </a:t>
            </a:r>
            <a:r>
              <a:rPr lang="ro-RO" sz="1800" b="0" dirty="0" smtClean="0">
                <a:solidFill>
                  <a:schemeClr val="accent1">
                    <a:lumMod val="75000"/>
                  </a:schemeClr>
                </a:solidFill>
                <a:latin typeface="Arial" pitchFamily="34" charset="0"/>
                <a:cs typeface="Arial" pitchFamily="34" charset="0"/>
              </a:rPr>
              <a:t>care poate competiționa</a:t>
            </a:r>
            <a:r>
              <a:rPr lang="en-US" sz="1800" b="0" dirty="0" smtClean="0">
                <a:solidFill>
                  <a:schemeClr val="accent1">
                    <a:lumMod val="75000"/>
                  </a:schemeClr>
                </a:solidFill>
                <a:latin typeface="Arial" pitchFamily="34" charset="0"/>
                <a:cs typeface="Arial" pitchFamily="34" charset="0"/>
              </a:rPr>
              <a:t> </a:t>
            </a:r>
            <a:r>
              <a:rPr lang="ro-RO" sz="1800" b="0" dirty="0" smtClean="0">
                <a:solidFill>
                  <a:schemeClr val="accent1">
                    <a:lumMod val="75000"/>
                  </a:schemeClr>
                </a:solidFill>
                <a:latin typeface="Arial" pitchFamily="34" charset="0"/>
                <a:cs typeface="Arial" pitchFamily="34" charset="0"/>
              </a:rPr>
              <a:t> la nivel european sau internațional, care se bazează pe un </a:t>
            </a:r>
            <a:r>
              <a:rPr lang="ro-RO" sz="1800" b="0" u="sng" dirty="0" smtClean="0">
                <a:solidFill>
                  <a:srgbClr val="FF0000"/>
                </a:solidFill>
                <a:latin typeface="Arial" pitchFamily="34" charset="0"/>
                <a:cs typeface="Arial" pitchFamily="34" charset="0"/>
              </a:rPr>
              <a:t>plan solid de afaceri, orientat spre profit</a:t>
            </a:r>
            <a:r>
              <a:rPr lang="ro-RO" sz="1800" b="0" dirty="0" smtClean="0">
                <a:solidFill>
                  <a:srgbClr val="FF0000"/>
                </a:solidFill>
                <a:latin typeface="Arial" pitchFamily="34" charset="0"/>
                <a:cs typeface="Arial" pitchFamily="34" charset="0"/>
              </a:rPr>
              <a:t> </a:t>
            </a:r>
            <a:r>
              <a:rPr lang="ro-RO" sz="1800" b="0" dirty="0" smtClean="0">
                <a:solidFill>
                  <a:schemeClr val="accent1">
                    <a:lumMod val="75000"/>
                  </a:schemeClr>
                </a:solidFill>
                <a:latin typeface="Arial" pitchFamily="34" charset="0"/>
                <a:cs typeface="Arial" pitchFamily="34" charset="0"/>
              </a:rPr>
              <a:t>prin care acel concept</a:t>
            </a:r>
            <a:r>
              <a:rPr lang="en-US" sz="1800" b="0" dirty="0" smtClean="0">
                <a:solidFill>
                  <a:schemeClr val="accent1">
                    <a:lumMod val="75000"/>
                  </a:schemeClr>
                </a:solidFill>
                <a:latin typeface="Arial" pitchFamily="34" charset="0"/>
                <a:cs typeface="Arial" pitchFamily="34" charset="0"/>
              </a:rPr>
              <a:t> </a:t>
            </a:r>
            <a:r>
              <a:rPr lang="en-US" sz="1800" b="0" dirty="0" err="1" smtClean="0">
                <a:solidFill>
                  <a:schemeClr val="accent1">
                    <a:lumMod val="75000"/>
                  </a:schemeClr>
                </a:solidFill>
                <a:latin typeface="Arial" pitchFamily="34" charset="0"/>
                <a:cs typeface="Arial" pitchFamily="34" charset="0"/>
              </a:rPr>
              <a:t>sau</a:t>
            </a:r>
            <a:r>
              <a:rPr lang="ro-RO" sz="1800" b="0" dirty="0" smtClean="0">
                <a:solidFill>
                  <a:schemeClr val="accent1">
                    <a:lumMod val="75000"/>
                  </a:schemeClr>
                </a:solidFill>
                <a:latin typeface="Arial" pitchFamily="34" charset="0"/>
                <a:cs typeface="Arial" pitchFamily="34" charset="0"/>
              </a:rPr>
              <a:t> idee inițială prinde contur, se maturizează, progresează, se dezvoltă în timp.</a:t>
            </a:r>
            <a:r>
              <a:rPr lang="en-US" sz="1800" b="0" dirty="0" smtClean="0">
                <a:solidFill>
                  <a:schemeClr val="accent1">
                    <a:lumMod val="75000"/>
                  </a:schemeClr>
                </a:solidFill>
                <a:latin typeface="Arial" pitchFamily="34" charset="0"/>
                <a:cs typeface="Arial" pitchFamily="34" charset="0"/>
              </a:rPr>
              <a:t/>
            </a:r>
            <a:br>
              <a:rPr lang="en-US" sz="1800" b="0" dirty="0" smtClean="0">
                <a:solidFill>
                  <a:schemeClr val="accent1">
                    <a:lumMod val="75000"/>
                  </a:schemeClr>
                </a:solidFill>
                <a:latin typeface="Arial" pitchFamily="34" charset="0"/>
                <a:cs typeface="Arial" pitchFamily="34" charset="0"/>
              </a:rPr>
            </a:br>
            <a:r>
              <a:rPr lang="en-US" sz="1800" b="0" dirty="0" smtClean="0">
                <a:solidFill>
                  <a:schemeClr val="accent1">
                    <a:lumMod val="75000"/>
                  </a:schemeClr>
                </a:solidFill>
                <a:latin typeface="Arial" pitchFamily="34" charset="0"/>
                <a:cs typeface="Arial" pitchFamily="34" charset="0"/>
              </a:rPr>
              <a:t/>
            </a:r>
            <a:br>
              <a:rPr lang="en-US" sz="1800" b="0" dirty="0" smtClean="0">
                <a:solidFill>
                  <a:schemeClr val="accent1">
                    <a:lumMod val="75000"/>
                  </a:schemeClr>
                </a:solidFill>
                <a:latin typeface="Arial" pitchFamily="34" charset="0"/>
                <a:cs typeface="Arial" pitchFamily="34" charset="0"/>
              </a:rPr>
            </a:br>
            <a:r>
              <a:rPr lang="ro-RO" sz="1800" b="0" dirty="0" smtClean="0">
                <a:solidFill>
                  <a:schemeClr val="accent1">
                    <a:lumMod val="75000"/>
                  </a:schemeClr>
                </a:solidFill>
                <a:latin typeface="Arial" pitchFamily="34" charset="0"/>
                <a:cs typeface="Arial" pitchFamily="34" charset="0"/>
              </a:rPr>
              <a:t>● IMM-urile vor putea să participe la Orizont 2020 prin acest nou instrument dedicat, în cadrul </a:t>
            </a:r>
            <a:r>
              <a:rPr lang="ro-RO" sz="1800" b="0" dirty="0" smtClean="0">
                <a:solidFill>
                  <a:srgbClr val="FF0000"/>
                </a:solidFill>
                <a:latin typeface="Arial" pitchFamily="34" charset="0"/>
                <a:cs typeface="Arial" pitchFamily="34" charset="0"/>
              </a:rPr>
              <a:t>tuturor priorităților tematice </a:t>
            </a:r>
            <a:r>
              <a:rPr lang="ro-RO" sz="1800" b="0" dirty="0" smtClean="0">
                <a:solidFill>
                  <a:schemeClr val="accent1">
                    <a:lumMod val="75000"/>
                  </a:schemeClr>
                </a:solidFill>
                <a:latin typeface="Arial" pitchFamily="34" charset="0"/>
                <a:cs typeface="Arial" pitchFamily="34" charset="0"/>
              </a:rPr>
              <a:t>din </a:t>
            </a:r>
            <a:r>
              <a:rPr lang="ro-RO" sz="1800" b="0" u="sng" dirty="0" smtClean="0">
                <a:solidFill>
                  <a:schemeClr val="accent1">
                    <a:lumMod val="75000"/>
                  </a:schemeClr>
                </a:solidFill>
                <a:latin typeface="Arial" pitchFamily="34" charset="0"/>
                <a:cs typeface="Arial" pitchFamily="34" charset="0"/>
              </a:rPr>
              <a:t>Pilonul 2</a:t>
            </a:r>
            <a:r>
              <a:rPr lang="ro-RO" sz="1800" b="0" dirty="0" smtClean="0">
                <a:solidFill>
                  <a:schemeClr val="accent1">
                    <a:lumMod val="75000"/>
                  </a:schemeClr>
                </a:solidFill>
                <a:latin typeface="Arial" pitchFamily="34" charset="0"/>
                <a:cs typeface="Arial" pitchFamily="34" charset="0"/>
              </a:rPr>
              <a:t> – </a:t>
            </a:r>
            <a:r>
              <a:rPr lang="ro-RO" sz="1800" b="0" i="1" dirty="0" smtClean="0">
                <a:solidFill>
                  <a:schemeClr val="accent1">
                    <a:lumMod val="75000"/>
                  </a:schemeClr>
                </a:solidFill>
                <a:latin typeface="Arial" pitchFamily="34" charset="0"/>
                <a:cs typeface="Arial" pitchFamily="34" charset="0"/>
              </a:rPr>
              <a:t>Poziția de lider industrial</a:t>
            </a:r>
            <a:r>
              <a:rPr lang="ro-RO" sz="1800" b="0" dirty="0" smtClean="0">
                <a:solidFill>
                  <a:schemeClr val="accent1">
                    <a:lumMod val="75000"/>
                  </a:schemeClr>
                </a:solidFill>
                <a:latin typeface="Arial" pitchFamily="34" charset="0"/>
                <a:cs typeface="Arial" pitchFamily="34" charset="0"/>
              </a:rPr>
              <a:t> și </a:t>
            </a:r>
            <a:r>
              <a:rPr lang="ro-RO" sz="1800" b="0" u="sng" dirty="0" smtClean="0">
                <a:solidFill>
                  <a:srgbClr val="FF0000"/>
                </a:solidFill>
                <a:latin typeface="Arial" pitchFamily="34" charset="0"/>
                <a:cs typeface="Arial" pitchFamily="34" charset="0"/>
              </a:rPr>
              <a:t>Pilonul 3</a:t>
            </a:r>
            <a:r>
              <a:rPr lang="ro-RO" sz="1800" b="0" dirty="0" smtClean="0">
                <a:solidFill>
                  <a:srgbClr val="FF0000"/>
                </a:solidFill>
                <a:latin typeface="Arial" pitchFamily="34" charset="0"/>
                <a:cs typeface="Arial" pitchFamily="34" charset="0"/>
              </a:rPr>
              <a:t> </a:t>
            </a:r>
            <a:r>
              <a:rPr lang="ro-RO" sz="1800" b="0" dirty="0" smtClean="0">
                <a:solidFill>
                  <a:schemeClr val="accent1">
                    <a:lumMod val="75000"/>
                  </a:schemeClr>
                </a:solidFill>
                <a:latin typeface="Arial" pitchFamily="34" charset="0"/>
                <a:cs typeface="Arial" pitchFamily="34" charset="0"/>
              </a:rPr>
              <a:t>– </a:t>
            </a:r>
            <a:r>
              <a:rPr lang="ro-RO" sz="1800" b="0" i="1" dirty="0" smtClean="0">
                <a:solidFill>
                  <a:schemeClr val="accent1">
                    <a:lumMod val="75000"/>
                  </a:schemeClr>
                </a:solidFill>
                <a:latin typeface="Arial" pitchFamily="34" charset="0"/>
                <a:cs typeface="Arial" pitchFamily="34" charset="0"/>
              </a:rPr>
              <a:t>Provocări societale.</a:t>
            </a:r>
            <a:r>
              <a:rPr lang="en-US" sz="1800" b="0" dirty="0" smtClean="0">
                <a:solidFill>
                  <a:schemeClr val="accent1">
                    <a:lumMod val="75000"/>
                  </a:schemeClr>
                </a:solidFill>
                <a:latin typeface="Arial" pitchFamily="34" charset="0"/>
                <a:cs typeface="Arial" pitchFamily="34" charset="0"/>
              </a:rPr>
              <a:t/>
            </a:r>
            <a:br>
              <a:rPr lang="en-US" sz="1800" b="0" dirty="0" smtClean="0">
                <a:solidFill>
                  <a:schemeClr val="accent1">
                    <a:lumMod val="75000"/>
                  </a:schemeClr>
                </a:solidFill>
                <a:latin typeface="Arial" pitchFamily="34" charset="0"/>
                <a:cs typeface="Arial" pitchFamily="34" charset="0"/>
              </a:rPr>
            </a:br>
            <a:r>
              <a:rPr lang="en-US" sz="1400" b="0" i="1" dirty="0" smtClean="0">
                <a:latin typeface="Arial" pitchFamily="34" charset="0"/>
                <a:cs typeface="Arial" pitchFamily="34" charset="0"/>
              </a:rPr>
              <a:t/>
            </a:r>
            <a:br>
              <a:rPr lang="en-US" sz="1400" b="0" i="1" dirty="0" smtClean="0">
                <a:latin typeface="Arial" pitchFamily="34" charset="0"/>
                <a:cs typeface="Arial" pitchFamily="34" charset="0"/>
              </a:rPr>
            </a:br>
            <a:endParaRPr lang="en-GB" sz="2400" dirty="0">
              <a:latin typeface="Arial" pitchFamily="34" charset="0"/>
              <a:cs typeface="Arial" pitchFamily="34" charset="0"/>
            </a:endParaRPr>
          </a:p>
        </p:txBody>
      </p:sp>
      <p:pic>
        <p:nvPicPr>
          <p:cNvPr id="4" name="Picture 3" descr="drap_cmyk.jpg"/>
          <p:cNvPicPr>
            <a:picLocks noChangeAspect="1"/>
          </p:cNvPicPr>
          <p:nvPr/>
        </p:nvPicPr>
        <p:blipFill>
          <a:blip r:embed="rId3"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4" cstate="print"/>
          <a:stretch>
            <a:fillRect/>
          </a:stretch>
        </p:blipFill>
        <p:spPr>
          <a:xfrm>
            <a:off x="7086600" y="304800"/>
            <a:ext cx="1447800" cy="840116"/>
          </a:xfrm>
          <a:prstGeom prst="rect">
            <a:avLst/>
          </a:prstGeom>
        </p:spPr>
      </p:pic>
      <p:sp>
        <p:nvSpPr>
          <p:cNvPr id="6" name="Title 1"/>
          <p:cNvSpPr txBox="1">
            <a:spLocks/>
          </p:cNvSpPr>
          <p:nvPr/>
        </p:nvSpPr>
        <p:spPr>
          <a:xfrm>
            <a:off x="533400" y="1219200"/>
            <a:ext cx="8077200" cy="4953000"/>
          </a:xfrm>
          <a:prstGeom prst="rect">
            <a:avLst/>
          </a:prstGeom>
          <a:effectLst/>
        </p:spPr>
        <p:txBody>
          <a:bodyPr vert="horz" lIns="91440" tIns="45720" rIns="91440" bIns="45720" rtlCol="0" anchor="t" anchorCtr="0">
            <a:noAutofit/>
          </a:bodyPr>
          <a:lstStyle/>
          <a:p>
            <a:pPr marL="342900" marR="0" lvl="0" indent="-342900" algn="l" defTabSz="914400" rtl="0" eaLnBrk="1" fontAlgn="base" latinLnBrk="0" hangingPunct="1">
              <a:lnSpc>
                <a:spcPct val="80000"/>
              </a:lnSpc>
              <a:spcBef>
                <a:spcPct val="20000"/>
              </a:spcBef>
              <a:spcAft>
                <a:spcPct val="0"/>
              </a:spcAft>
              <a:buClr>
                <a:schemeClr val="accent6">
                  <a:lumMod val="75000"/>
                </a:schemeClr>
              </a:buClr>
              <a:buSzPct val="128000"/>
              <a:buFont typeface="Georgia" pitchFamily="18" charset="0"/>
              <a:buNone/>
              <a:tabLst/>
              <a:defRPr/>
            </a:pPr>
            <a:r>
              <a:rPr kumimoji="0" lang="en-US" sz="2800" b="1" i="0" u="none" strike="noStrike" kern="1200" cap="none" spc="0" normalizeH="0" baseline="0" noProof="0" dirty="0" smtClean="0">
                <a:ln>
                  <a:noFill/>
                </a:ln>
                <a:solidFill>
                  <a:schemeClr val="bg2">
                    <a:lumMod val="25000"/>
                  </a:schemeClr>
                </a:solidFill>
                <a:effectLst/>
                <a:uLnTx/>
                <a:uFillTx/>
                <a:latin typeface="Arial" panose="020B0604020202020204" pitchFamily="34" charset="0"/>
                <a:ea typeface="+mj-ea"/>
                <a:cs typeface="Arial" panose="020B0604020202020204" pitchFamily="34" charset="0"/>
              </a:rPr>
              <a:t>  </a:t>
            </a:r>
            <a:endParaRPr kumimoji="0" lang="en-US" sz="28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99012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6096000"/>
            <a:ext cx="7923010" cy="609600"/>
          </a:xfrm>
        </p:spPr>
        <p:txBody>
          <a:bodyPr>
            <a:normAutofit/>
          </a:bodyPr>
          <a:lstStyle/>
          <a:p>
            <a:pPr algn="ctr">
              <a:lnSpc>
                <a:spcPct val="120000"/>
              </a:lnSpc>
              <a:spcBef>
                <a:spcPts val="0"/>
              </a:spcBef>
              <a:spcAft>
                <a:spcPts val="0"/>
              </a:spcAft>
            </a:pPr>
            <a:endParaRPr lang="ro-RO" sz="1100" dirty="0" smtClean="0">
              <a:latin typeface="Arial" pitchFamily="34" charset="0"/>
              <a:cs typeface="Arial" pitchFamily="34" charset="0"/>
            </a:endParaRPr>
          </a:p>
          <a:p>
            <a:pPr lvl="0" algn="ctr">
              <a:buClr>
                <a:srgbClr val="F14124">
                  <a:lumMod val="75000"/>
                </a:srgbClr>
              </a:buClr>
            </a:pPr>
            <a:r>
              <a:rPr lang="ro-RO" sz="1100" i="1" dirty="0">
                <a:solidFill>
                  <a:srgbClr val="4E67C8">
                    <a:lumMod val="75000"/>
                  </a:srgbClr>
                </a:solidFill>
                <a:latin typeface="Arial" pitchFamily="34" charset="0"/>
                <a:cs typeface="Arial" pitchFamily="34" charset="0"/>
              </a:rPr>
              <a:t>Brașov, 27-28 mai 2014</a:t>
            </a:r>
            <a:endParaRPr lang="en-US" sz="1100" i="1" dirty="0">
              <a:solidFill>
                <a:srgbClr val="4E67C8">
                  <a:lumMod val="75000"/>
                </a:srgbClr>
              </a:solidFill>
              <a:latin typeface="Arial" pitchFamily="34" charset="0"/>
              <a:cs typeface="Arial" pitchFamily="34" charset="0"/>
            </a:endParaRPr>
          </a:p>
          <a:p>
            <a:pPr algn="ctr"/>
            <a:endParaRPr lang="en-US" sz="1000" dirty="0">
              <a:latin typeface="Arial" pitchFamily="34" charset="0"/>
              <a:cs typeface="Arial" pitchFamily="34" charset="0"/>
            </a:endParaRPr>
          </a:p>
        </p:txBody>
      </p:sp>
      <p:sp>
        <p:nvSpPr>
          <p:cNvPr id="2" name="Title 1"/>
          <p:cNvSpPr>
            <a:spLocks noGrp="1"/>
          </p:cNvSpPr>
          <p:nvPr>
            <p:ph type="ctrTitle"/>
          </p:nvPr>
        </p:nvSpPr>
        <p:spPr>
          <a:xfrm>
            <a:off x="304800" y="1219200"/>
            <a:ext cx="8458200" cy="4419600"/>
          </a:xfrm>
        </p:spPr>
        <p:txBody>
          <a:bodyPr/>
          <a:lstStyle/>
          <a:p>
            <a:pPr marL="0" indent="0">
              <a:buNone/>
            </a:pPr>
            <a:r>
              <a:rPr lang="en-US" sz="2400" dirty="0" smtClean="0">
                <a:solidFill>
                  <a:schemeClr val="bg2">
                    <a:lumMod val="25000"/>
                  </a:schemeClr>
                </a:solidFill>
                <a:latin typeface="Arial" pitchFamily="34" charset="0"/>
                <a:cs typeface="Arial" pitchFamily="34" charset="0"/>
              </a:rPr>
              <a:t>                  </a:t>
            </a:r>
            <a:r>
              <a:rPr lang="ro-RO" sz="2400" dirty="0" smtClean="0">
                <a:solidFill>
                  <a:schemeClr val="accent1">
                    <a:lumMod val="75000"/>
                  </a:schemeClr>
                </a:solidFill>
                <a:latin typeface="Arial" pitchFamily="34" charset="0"/>
                <a:cs typeface="Arial" pitchFamily="34" charset="0"/>
              </a:rPr>
              <a:t>Cum funcțion</a:t>
            </a:r>
            <a:r>
              <a:rPr lang="en-US" sz="2400" dirty="0" err="1" smtClean="0">
                <a:solidFill>
                  <a:schemeClr val="accent1">
                    <a:lumMod val="75000"/>
                  </a:schemeClr>
                </a:solidFill>
                <a:latin typeface="Arial" pitchFamily="34" charset="0"/>
                <a:cs typeface="Arial" pitchFamily="34" charset="0"/>
              </a:rPr>
              <a:t>eaz</a:t>
            </a:r>
            <a:r>
              <a:rPr lang="ro-RO" sz="2400" dirty="0" smtClean="0">
                <a:solidFill>
                  <a:schemeClr val="accent1">
                    <a:lumMod val="75000"/>
                  </a:schemeClr>
                </a:solidFill>
                <a:latin typeface="Arial" pitchFamily="34" charset="0"/>
                <a:cs typeface="Arial" pitchFamily="34" charset="0"/>
              </a:rPr>
              <a:t>ă noul instrument ?</a:t>
            </a:r>
            <a:r>
              <a:rPr lang="en-US" sz="2400" dirty="0" smtClean="0">
                <a:solidFill>
                  <a:schemeClr val="accent1">
                    <a:lumMod val="75000"/>
                  </a:schemeClr>
                </a:solidFill>
                <a:latin typeface="Arial" pitchFamily="34" charset="0"/>
                <a:cs typeface="Arial" pitchFamily="34" charset="0"/>
              </a:rPr>
              <a:t/>
            </a:r>
            <a:br>
              <a:rPr lang="en-US" sz="2400" dirty="0" smtClean="0">
                <a:solidFill>
                  <a:schemeClr val="accent1">
                    <a:lumMod val="75000"/>
                  </a:schemeClr>
                </a:solidFill>
                <a:latin typeface="Arial" pitchFamily="34" charset="0"/>
                <a:cs typeface="Arial" pitchFamily="34" charset="0"/>
              </a:rPr>
            </a:br>
            <a:r>
              <a:rPr lang="en-US" sz="2400" dirty="0" smtClean="0">
                <a:solidFill>
                  <a:schemeClr val="accent1">
                    <a:lumMod val="75000"/>
                  </a:schemeClr>
                </a:solidFill>
                <a:latin typeface="Arial" pitchFamily="34" charset="0"/>
                <a:cs typeface="Arial" pitchFamily="34" charset="0"/>
              </a:rPr>
              <a:t/>
            </a:r>
            <a:br>
              <a:rPr lang="en-US" sz="2400" dirty="0" smtClean="0">
                <a:solidFill>
                  <a:schemeClr val="accent1">
                    <a:lumMod val="75000"/>
                  </a:schemeClr>
                </a:solidFill>
                <a:latin typeface="Arial" pitchFamily="34" charset="0"/>
                <a:cs typeface="Arial" pitchFamily="34" charset="0"/>
              </a:rPr>
            </a:br>
            <a:r>
              <a:rPr lang="ro-RO" sz="1800" b="0" dirty="0" smtClean="0">
                <a:solidFill>
                  <a:schemeClr val="accent1">
                    <a:lumMod val="75000"/>
                  </a:schemeClr>
                </a:solidFill>
                <a:latin typeface="Arial" pitchFamily="34" charset="0"/>
                <a:cs typeface="Arial" pitchFamily="34" charset="0"/>
              </a:rPr>
              <a:t> Instrumentul pentru IMM-uri va simplifica accesul la program prin:</a:t>
            </a:r>
            <a:r>
              <a:rPr lang="en-US" sz="1800" b="0" dirty="0" smtClean="0">
                <a:solidFill>
                  <a:schemeClr val="accent1">
                    <a:lumMod val="75000"/>
                  </a:schemeClr>
                </a:solidFill>
                <a:latin typeface="Arial" pitchFamily="34" charset="0"/>
                <a:cs typeface="Arial" pitchFamily="34" charset="0"/>
              </a:rPr>
              <a:t/>
            </a:r>
            <a:br>
              <a:rPr lang="en-US" sz="1800" b="0" dirty="0" smtClean="0">
                <a:solidFill>
                  <a:schemeClr val="accent1">
                    <a:lumMod val="75000"/>
                  </a:schemeClr>
                </a:solidFill>
                <a:latin typeface="Arial" pitchFamily="34" charset="0"/>
                <a:cs typeface="Arial" pitchFamily="34" charset="0"/>
              </a:rPr>
            </a:br>
            <a:r>
              <a:rPr lang="ro-RO" sz="1800" b="0" dirty="0" smtClean="0">
                <a:solidFill>
                  <a:schemeClr val="accent1">
                    <a:lumMod val="75000"/>
                  </a:schemeClr>
                </a:solidFill>
                <a:latin typeface="Arial" pitchFamily="34" charset="0"/>
                <a:cs typeface="Arial" pitchFamily="34" charset="0"/>
              </a:rPr>
              <a:t/>
            </a:r>
            <a:br>
              <a:rPr lang="ro-RO" sz="1800" b="0" dirty="0" smtClean="0">
                <a:solidFill>
                  <a:schemeClr val="accent1">
                    <a:lumMod val="75000"/>
                  </a:schemeClr>
                </a:solidFill>
                <a:latin typeface="Arial" pitchFamily="34" charset="0"/>
                <a:cs typeface="Arial" pitchFamily="34" charset="0"/>
              </a:rPr>
            </a:br>
            <a:r>
              <a:rPr lang="ro-RO" sz="1800" b="0" dirty="0" smtClean="0">
                <a:solidFill>
                  <a:schemeClr val="accent1">
                    <a:lumMod val="75000"/>
                  </a:schemeClr>
                </a:solidFill>
                <a:latin typeface="Arial" pitchFamily="34" charset="0"/>
                <a:cs typeface="Arial" pitchFamily="34" charset="0"/>
              </a:rPr>
              <a:t>- utilizarea unor </a:t>
            </a:r>
            <a:r>
              <a:rPr lang="ro-RO" sz="1800" b="0" u="sng" dirty="0" smtClean="0">
                <a:solidFill>
                  <a:schemeClr val="accent1">
                    <a:lumMod val="75000"/>
                  </a:schemeClr>
                </a:solidFill>
                <a:latin typeface="Arial" pitchFamily="34" charset="0"/>
                <a:cs typeface="Arial" pitchFamily="34" charset="0"/>
              </a:rPr>
              <a:t>reguli și proceduri mai simple</a:t>
            </a:r>
            <a:r>
              <a:rPr lang="ro-RO" sz="1800" b="0" dirty="0" smtClean="0">
                <a:solidFill>
                  <a:schemeClr val="accent1">
                    <a:lumMod val="75000"/>
                  </a:schemeClr>
                </a:solidFill>
                <a:latin typeface="Arial" pitchFamily="34" charset="0"/>
                <a:cs typeface="Arial" pitchFamily="34" charset="0"/>
              </a:rPr>
              <a:t>;</a:t>
            </a:r>
            <a:r>
              <a:rPr lang="en-US" sz="1800" b="0" dirty="0" smtClean="0">
                <a:solidFill>
                  <a:schemeClr val="accent1">
                    <a:lumMod val="75000"/>
                  </a:schemeClr>
                </a:solidFill>
                <a:latin typeface="Arial" pitchFamily="34" charset="0"/>
                <a:cs typeface="Arial" pitchFamily="34" charset="0"/>
              </a:rPr>
              <a:t/>
            </a:r>
            <a:br>
              <a:rPr lang="en-US" sz="1800" b="0" dirty="0" smtClean="0">
                <a:solidFill>
                  <a:schemeClr val="accent1">
                    <a:lumMod val="75000"/>
                  </a:schemeClr>
                </a:solidFill>
                <a:latin typeface="Arial" pitchFamily="34" charset="0"/>
                <a:cs typeface="Arial" pitchFamily="34" charset="0"/>
              </a:rPr>
            </a:br>
            <a:r>
              <a:rPr lang="ro-RO" sz="1800" b="0" dirty="0" smtClean="0">
                <a:solidFill>
                  <a:schemeClr val="accent1">
                    <a:lumMod val="75000"/>
                  </a:schemeClr>
                </a:solidFill>
                <a:latin typeface="Arial" pitchFamily="34" charset="0"/>
                <a:cs typeface="Arial" pitchFamily="34" charset="0"/>
              </a:rPr>
              <a:t/>
            </a:r>
            <a:br>
              <a:rPr lang="ro-RO" sz="1800" b="0" dirty="0" smtClean="0">
                <a:solidFill>
                  <a:schemeClr val="accent1">
                    <a:lumMod val="75000"/>
                  </a:schemeClr>
                </a:solidFill>
                <a:latin typeface="Arial" pitchFamily="34" charset="0"/>
                <a:cs typeface="Arial" pitchFamily="34" charset="0"/>
              </a:rPr>
            </a:br>
            <a:r>
              <a:rPr lang="ro-RO" sz="1800" b="0" dirty="0" smtClean="0">
                <a:solidFill>
                  <a:schemeClr val="accent1">
                    <a:lumMod val="75000"/>
                  </a:schemeClr>
                </a:solidFill>
                <a:latin typeface="Arial" pitchFamily="34" charset="0"/>
                <a:cs typeface="Arial" pitchFamily="34" charset="0"/>
              </a:rPr>
              <a:t>- sprijin acordat pe durata celor trei faze ce cuprind un </a:t>
            </a:r>
            <a:r>
              <a:rPr lang="ro-RO" sz="1800" b="0" u="sng" dirty="0" smtClean="0">
                <a:solidFill>
                  <a:schemeClr val="accent1">
                    <a:lumMod val="75000"/>
                  </a:schemeClr>
                </a:solidFill>
                <a:latin typeface="Arial" pitchFamily="34" charset="0"/>
                <a:cs typeface="Arial" pitchFamily="34" charset="0"/>
              </a:rPr>
              <a:t>ciclu de</a:t>
            </a:r>
            <a:r>
              <a:rPr lang="en-US" sz="1800" b="0" u="sng" dirty="0" smtClean="0">
                <a:solidFill>
                  <a:schemeClr val="accent1">
                    <a:lumMod val="75000"/>
                  </a:schemeClr>
                </a:solidFill>
                <a:latin typeface="Arial" pitchFamily="34" charset="0"/>
                <a:cs typeface="Arial" pitchFamily="34" charset="0"/>
              </a:rPr>
              <a:t> </a:t>
            </a:r>
            <a:r>
              <a:rPr lang="ro-RO" sz="1800" b="0" u="sng" dirty="0" smtClean="0">
                <a:solidFill>
                  <a:schemeClr val="accent1">
                    <a:lumMod val="75000"/>
                  </a:schemeClr>
                </a:solidFill>
                <a:latin typeface="Arial" pitchFamily="34" charset="0"/>
                <a:cs typeface="Arial" pitchFamily="34" charset="0"/>
              </a:rPr>
              <a:t>inovare</a:t>
            </a:r>
            <a:r>
              <a:rPr lang="en-US" sz="1800" b="0" u="sng" dirty="0" smtClean="0">
                <a:solidFill>
                  <a:schemeClr val="accent1">
                    <a:lumMod val="75000"/>
                  </a:schemeClr>
                </a:solidFill>
                <a:latin typeface="Arial" pitchFamily="34" charset="0"/>
                <a:cs typeface="Arial" pitchFamily="34" charset="0"/>
              </a:rPr>
              <a:t> </a:t>
            </a:r>
            <a:r>
              <a:rPr lang="ro-RO" sz="1800" b="0" u="sng" dirty="0" smtClean="0">
                <a:solidFill>
                  <a:schemeClr val="accent1">
                    <a:lumMod val="75000"/>
                  </a:schemeClr>
                </a:solidFill>
                <a:latin typeface="Arial" pitchFamily="34" charset="0"/>
                <a:cs typeface="Arial" pitchFamily="34" charset="0"/>
              </a:rPr>
              <a:t>complet:</a:t>
            </a:r>
            <a:br>
              <a:rPr lang="ro-RO" sz="1800" b="0" u="sng" dirty="0" smtClean="0">
                <a:solidFill>
                  <a:schemeClr val="accent1">
                    <a:lumMod val="75000"/>
                  </a:schemeClr>
                </a:solidFill>
                <a:latin typeface="Arial" pitchFamily="34" charset="0"/>
                <a:cs typeface="Arial" pitchFamily="34" charset="0"/>
              </a:rPr>
            </a:br>
            <a:r>
              <a:rPr lang="en-US" sz="1800" b="0" dirty="0" smtClean="0">
                <a:solidFill>
                  <a:schemeClr val="accent1">
                    <a:lumMod val="75000"/>
                  </a:schemeClr>
                </a:solidFill>
                <a:latin typeface="Arial" pitchFamily="34" charset="0"/>
                <a:cs typeface="Arial" pitchFamily="34" charset="0"/>
              </a:rPr>
              <a:t>	♦ </a:t>
            </a:r>
            <a:r>
              <a:rPr lang="ro-RO" sz="1800" b="0" dirty="0" smtClean="0">
                <a:solidFill>
                  <a:schemeClr val="accent1">
                    <a:lumMod val="75000"/>
                  </a:schemeClr>
                </a:solidFill>
                <a:latin typeface="Arial" pitchFamily="34" charset="0"/>
                <a:cs typeface="Arial" pitchFamily="34" charset="0"/>
              </a:rPr>
              <a:t>Faza de concept și evaluare a fezabilității;</a:t>
            </a:r>
            <a:r>
              <a:rPr lang="en-US" sz="1800" b="0" dirty="0" smtClean="0">
                <a:solidFill>
                  <a:schemeClr val="accent1">
                    <a:lumMod val="75000"/>
                  </a:schemeClr>
                </a:solidFill>
                <a:latin typeface="Arial" pitchFamily="34" charset="0"/>
                <a:cs typeface="Arial" pitchFamily="34" charset="0"/>
              </a:rPr>
              <a:t/>
            </a:r>
            <a:br>
              <a:rPr lang="en-US" sz="1800" b="0" dirty="0" smtClean="0">
                <a:solidFill>
                  <a:schemeClr val="accent1">
                    <a:lumMod val="75000"/>
                  </a:schemeClr>
                </a:solidFill>
                <a:latin typeface="Arial" pitchFamily="34" charset="0"/>
                <a:cs typeface="Arial" pitchFamily="34" charset="0"/>
              </a:rPr>
            </a:br>
            <a:r>
              <a:rPr lang="en-US" sz="1800" b="0" dirty="0" smtClean="0">
                <a:solidFill>
                  <a:schemeClr val="accent1">
                    <a:lumMod val="75000"/>
                  </a:schemeClr>
                </a:solidFill>
                <a:latin typeface="Arial" pitchFamily="34" charset="0"/>
                <a:cs typeface="Arial" pitchFamily="34" charset="0"/>
              </a:rPr>
              <a:t>	♦ </a:t>
            </a:r>
            <a:r>
              <a:rPr lang="ro-RO" sz="1800" b="0" dirty="0" smtClean="0">
                <a:solidFill>
                  <a:schemeClr val="accent1">
                    <a:lumMod val="75000"/>
                  </a:schemeClr>
                </a:solidFill>
                <a:latin typeface="Arial" pitchFamily="34" charset="0"/>
                <a:cs typeface="Arial" pitchFamily="34" charset="0"/>
              </a:rPr>
              <a:t>Faza de inovare și introducere a produsului pe piață;</a:t>
            </a:r>
            <a:r>
              <a:rPr lang="en-US" sz="1800" b="0" dirty="0" smtClean="0">
                <a:solidFill>
                  <a:schemeClr val="accent1">
                    <a:lumMod val="75000"/>
                  </a:schemeClr>
                </a:solidFill>
                <a:latin typeface="Arial" pitchFamily="34" charset="0"/>
                <a:cs typeface="Arial" pitchFamily="34" charset="0"/>
              </a:rPr>
              <a:t/>
            </a:r>
            <a:br>
              <a:rPr lang="en-US" sz="1800" b="0" dirty="0" smtClean="0">
                <a:solidFill>
                  <a:schemeClr val="accent1">
                    <a:lumMod val="75000"/>
                  </a:schemeClr>
                </a:solidFill>
                <a:latin typeface="Arial" pitchFamily="34" charset="0"/>
                <a:cs typeface="Arial" pitchFamily="34" charset="0"/>
              </a:rPr>
            </a:br>
            <a:r>
              <a:rPr lang="en-US" sz="1800" b="0" dirty="0" smtClean="0">
                <a:solidFill>
                  <a:schemeClr val="accent1">
                    <a:lumMod val="75000"/>
                  </a:schemeClr>
                </a:solidFill>
                <a:latin typeface="Arial" pitchFamily="34" charset="0"/>
                <a:cs typeface="Arial" pitchFamily="34" charset="0"/>
              </a:rPr>
              <a:t>	♦ </a:t>
            </a:r>
            <a:r>
              <a:rPr lang="ro-RO" sz="1800" b="0" dirty="0" smtClean="0">
                <a:solidFill>
                  <a:schemeClr val="accent1">
                    <a:lumMod val="75000"/>
                  </a:schemeClr>
                </a:solidFill>
                <a:latin typeface="Arial" pitchFamily="34" charset="0"/>
                <a:cs typeface="Arial" pitchFamily="34" charset="0"/>
              </a:rPr>
              <a:t>Faza de comercializare.</a:t>
            </a:r>
            <a:r>
              <a:rPr lang="en-US" sz="1800" b="0" dirty="0" smtClean="0">
                <a:solidFill>
                  <a:schemeClr val="accent1">
                    <a:lumMod val="75000"/>
                  </a:schemeClr>
                </a:solidFill>
                <a:latin typeface="Arial" pitchFamily="34" charset="0"/>
                <a:cs typeface="Arial" pitchFamily="34" charset="0"/>
              </a:rPr>
              <a:t/>
            </a:r>
            <a:br>
              <a:rPr lang="en-US" sz="1800" b="0" dirty="0" smtClean="0">
                <a:solidFill>
                  <a:schemeClr val="accent1">
                    <a:lumMod val="75000"/>
                  </a:schemeClr>
                </a:solidFill>
                <a:latin typeface="Arial" pitchFamily="34" charset="0"/>
                <a:cs typeface="Arial" pitchFamily="34" charset="0"/>
              </a:rPr>
            </a:br>
            <a:r>
              <a:rPr lang="ro-RO" sz="1800" b="0" dirty="0" smtClean="0">
                <a:solidFill>
                  <a:schemeClr val="accent1">
                    <a:lumMod val="75000"/>
                  </a:schemeClr>
                </a:solidFill>
                <a:latin typeface="Arial" pitchFamily="34" charset="0"/>
                <a:cs typeface="Arial" pitchFamily="34" charset="0"/>
              </a:rPr>
              <a:t/>
            </a:r>
            <a:br>
              <a:rPr lang="ro-RO" sz="1800" b="0" dirty="0" smtClean="0">
                <a:solidFill>
                  <a:schemeClr val="accent1">
                    <a:lumMod val="75000"/>
                  </a:schemeClr>
                </a:solidFill>
                <a:latin typeface="Arial" pitchFamily="34" charset="0"/>
                <a:cs typeface="Arial" pitchFamily="34" charset="0"/>
              </a:rPr>
            </a:br>
            <a:r>
              <a:rPr lang="ro-RO" sz="1800" b="0" dirty="0" smtClean="0">
                <a:solidFill>
                  <a:schemeClr val="accent1">
                    <a:lumMod val="75000"/>
                  </a:schemeClr>
                </a:solidFill>
                <a:latin typeface="Arial" pitchFamily="34" charset="0"/>
                <a:cs typeface="Arial" pitchFamily="34" charset="0"/>
              </a:rPr>
              <a:t>Cele trei faze sunt distincte</a:t>
            </a:r>
            <a:r>
              <a:rPr lang="en-US" sz="1800" b="0" dirty="0" smtClean="0">
                <a:solidFill>
                  <a:schemeClr val="accent1">
                    <a:lumMod val="75000"/>
                  </a:schemeClr>
                </a:solidFill>
                <a:latin typeface="Arial" pitchFamily="34" charset="0"/>
                <a:cs typeface="Arial" pitchFamily="34" charset="0"/>
              </a:rPr>
              <a:t>,</a:t>
            </a:r>
            <a:r>
              <a:rPr lang="ro-RO" sz="1800" b="0" dirty="0" smtClean="0">
                <a:solidFill>
                  <a:schemeClr val="accent1">
                    <a:lumMod val="75000"/>
                  </a:schemeClr>
                </a:solidFill>
                <a:latin typeface="Arial" pitchFamily="34" charset="0"/>
                <a:cs typeface="Arial" pitchFamily="34" charset="0"/>
              </a:rPr>
              <a:t> dar interconectate între ele.</a:t>
            </a:r>
            <a:r>
              <a:rPr lang="en-US" sz="1800" b="0" dirty="0" smtClean="0">
                <a:latin typeface="Arial" pitchFamily="34" charset="0"/>
                <a:cs typeface="Arial" pitchFamily="34" charset="0"/>
              </a:rPr>
              <a:t/>
            </a:r>
            <a:br>
              <a:rPr lang="en-US" sz="1800" b="0" dirty="0" smtClean="0">
                <a:latin typeface="Arial" pitchFamily="34" charset="0"/>
                <a:cs typeface="Arial" pitchFamily="34" charset="0"/>
              </a:rPr>
            </a:br>
            <a:r>
              <a:rPr lang="ro-RO" sz="1800" b="0" dirty="0" smtClean="0">
                <a:latin typeface="Arial" pitchFamily="34" charset="0"/>
                <a:cs typeface="Arial" pitchFamily="34" charset="0"/>
              </a:rPr>
              <a:t/>
            </a:r>
            <a:br>
              <a:rPr lang="ro-RO" sz="1800" b="0" dirty="0" smtClean="0">
                <a:latin typeface="Arial" pitchFamily="34" charset="0"/>
                <a:cs typeface="Arial" pitchFamily="34" charset="0"/>
              </a:rPr>
            </a:br>
            <a:r>
              <a:rPr lang="ro-RO" sz="1800" b="0" dirty="0" smtClean="0">
                <a:solidFill>
                  <a:schemeClr val="accent6">
                    <a:lumMod val="75000"/>
                  </a:schemeClr>
                </a:solidFill>
                <a:latin typeface="Arial" pitchFamily="34" charset="0"/>
                <a:cs typeface="Arial" pitchFamily="34" charset="0"/>
              </a:rPr>
              <a:t>Suplimentar, va exista o </a:t>
            </a:r>
            <a:r>
              <a:rPr lang="ro-RO" sz="1800" b="0" u="sng" dirty="0" smtClean="0">
                <a:solidFill>
                  <a:schemeClr val="accent6">
                    <a:lumMod val="75000"/>
                  </a:schemeClr>
                </a:solidFill>
                <a:latin typeface="Arial" pitchFamily="34" charset="0"/>
                <a:cs typeface="Arial" pitchFamily="34" charset="0"/>
              </a:rPr>
              <a:t>schemă de sprijin de tip ‘</a:t>
            </a:r>
            <a:r>
              <a:rPr lang="ro-RO" sz="1800" b="0" i="1" u="sng" dirty="0" smtClean="0">
                <a:solidFill>
                  <a:schemeClr val="accent6">
                    <a:lumMod val="75000"/>
                  </a:schemeClr>
                </a:solidFill>
                <a:latin typeface="Arial" pitchFamily="34" charset="0"/>
                <a:cs typeface="Arial" pitchFamily="34" charset="0"/>
              </a:rPr>
              <a:t>mentoring and coaching</a:t>
            </a:r>
            <a:r>
              <a:rPr lang="ro-RO" sz="1800" b="0" u="sng" dirty="0" smtClean="0">
                <a:solidFill>
                  <a:schemeClr val="accent6">
                    <a:lumMod val="75000"/>
                  </a:schemeClr>
                </a:solidFill>
                <a:latin typeface="Arial" pitchFamily="34" charset="0"/>
                <a:cs typeface="Arial" pitchFamily="34" charset="0"/>
              </a:rPr>
              <a:t>’. </a:t>
            </a:r>
            <a:r>
              <a:rPr lang="en-US" sz="1800" dirty="0" smtClean="0">
                <a:solidFill>
                  <a:schemeClr val="bg2">
                    <a:lumMod val="25000"/>
                  </a:schemeClr>
                </a:solidFill>
                <a:latin typeface="Arial" pitchFamily="34" charset="0"/>
                <a:cs typeface="Arial" pitchFamily="34" charset="0"/>
              </a:rPr>
              <a:t/>
            </a:r>
            <a:br>
              <a:rPr lang="en-US" sz="1800" dirty="0" smtClean="0">
                <a:solidFill>
                  <a:schemeClr val="bg2">
                    <a:lumMod val="25000"/>
                  </a:schemeClr>
                </a:solidFill>
                <a:latin typeface="Arial" pitchFamily="34" charset="0"/>
                <a:cs typeface="Arial" pitchFamily="34" charset="0"/>
              </a:rPr>
            </a:br>
            <a:r>
              <a:rPr lang="en-GB" sz="2400" dirty="0" smtClean="0">
                <a:solidFill>
                  <a:schemeClr val="bg2">
                    <a:lumMod val="25000"/>
                  </a:schemeClr>
                </a:solidFill>
                <a:latin typeface="Arial" pitchFamily="34" charset="0"/>
                <a:cs typeface="Arial" pitchFamily="34" charset="0"/>
              </a:rPr>
              <a:t/>
            </a:r>
            <a:br>
              <a:rPr lang="en-GB" sz="2400" dirty="0" smtClean="0">
                <a:solidFill>
                  <a:schemeClr val="bg2">
                    <a:lumMod val="25000"/>
                  </a:schemeClr>
                </a:solidFill>
                <a:latin typeface="Arial" pitchFamily="34" charset="0"/>
                <a:cs typeface="Arial" pitchFamily="34" charset="0"/>
              </a:rPr>
            </a:br>
            <a:r>
              <a:rPr lang="en-US" sz="2400" dirty="0" smtClean="0">
                <a:solidFill>
                  <a:schemeClr val="bg2">
                    <a:lumMod val="25000"/>
                  </a:schemeClr>
                </a:solidFill>
                <a:latin typeface="Arial" pitchFamily="34" charset="0"/>
                <a:cs typeface="Arial" pitchFamily="34" charset="0"/>
              </a:rPr>
              <a:t/>
            </a:r>
            <a:br>
              <a:rPr lang="en-US" sz="2400" dirty="0" smtClean="0">
                <a:solidFill>
                  <a:schemeClr val="bg2">
                    <a:lumMod val="25000"/>
                  </a:schemeClr>
                </a:solidFill>
                <a:latin typeface="Arial" pitchFamily="34" charset="0"/>
                <a:cs typeface="Arial" pitchFamily="34" charset="0"/>
              </a:rPr>
            </a:br>
            <a:endParaRPr lang="en-GB" sz="2400" dirty="0">
              <a:latin typeface="Arial" pitchFamily="34" charset="0"/>
              <a:cs typeface="Arial" pitchFamily="34" charset="0"/>
            </a:endParaRPr>
          </a:p>
        </p:txBody>
      </p:sp>
      <p:pic>
        <p:nvPicPr>
          <p:cNvPr id="4" name="Picture 3" descr="drap_cmyk.jpg"/>
          <p:cNvPicPr>
            <a:picLocks noChangeAspect="1"/>
          </p:cNvPicPr>
          <p:nvPr/>
        </p:nvPicPr>
        <p:blipFill>
          <a:blip r:embed="rId2"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3" cstate="print"/>
          <a:stretch>
            <a:fillRect/>
          </a:stretch>
        </p:blipFill>
        <p:spPr>
          <a:xfrm>
            <a:off x="7086600" y="304800"/>
            <a:ext cx="1447800" cy="840116"/>
          </a:xfrm>
          <a:prstGeom prst="rect">
            <a:avLst/>
          </a:prstGeom>
        </p:spPr>
      </p:pic>
      <p:sp>
        <p:nvSpPr>
          <p:cNvPr id="6" name="Title 1"/>
          <p:cNvSpPr txBox="1">
            <a:spLocks/>
          </p:cNvSpPr>
          <p:nvPr/>
        </p:nvSpPr>
        <p:spPr>
          <a:xfrm>
            <a:off x="457200" y="1219200"/>
            <a:ext cx="8077200" cy="4953000"/>
          </a:xfrm>
          <a:prstGeom prst="rect">
            <a:avLst/>
          </a:prstGeom>
          <a:effectLst/>
        </p:spPr>
        <p:txBody>
          <a:bodyPr vert="horz" lIns="91440" tIns="45720" rIns="91440" bIns="45720" rtlCol="0" anchor="t" anchorCtr="0">
            <a:noAutofit/>
          </a:bodyPr>
          <a:lstStyle/>
          <a:p>
            <a:pPr marL="342900" marR="0" lvl="0" indent="-342900" algn="l" defTabSz="914400" rtl="0" eaLnBrk="1" fontAlgn="base" latinLnBrk="0" hangingPunct="1">
              <a:lnSpc>
                <a:spcPct val="80000"/>
              </a:lnSpc>
              <a:spcBef>
                <a:spcPct val="20000"/>
              </a:spcBef>
              <a:spcAft>
                <a:spcPct val="0"/>
              </a:spcAft>
              <a:buClr>
                <a:schemeClr val="accent6">
                  <a:lumMod val="75000"/>
                </a:schemeClr>
              </a:buClr>
              <a:buSzPct val="128000"/>
              <a:buFont typeface="Georgia" pitchFamily="18" charset="0"/>
              <a:buNone/>
              <a:tabLst/>
              <a:defRPr/>
            </a:pPr>
            <a:r>
              <a:rPr kumimoji="0" lang="en-US" sz="2800" b="1" i="0" u="none" strike="noStrike" kern="1200" cap="none" spc="0" normalizeH="0" baseline="0" noProof="0" dirty="0" smtClean="0">
                <a:ln>
                  <a:noFill/>
                </a:ln>
                <a:solidFill>
                  <a:schemeClr val="bg2">
                    <a:lumMod val="25000"/>
                  </a:schemeClr>
                </a:solidFill>
                <a:effectLst/>
                <a:uLnTx/>
                <a:uFillTx/>
                <a:latin typeface="Arial" panose="020B0604020202020204" pitchFamily="34" charset="0"/>
                <a:ea typeface="+mj-ea"/>
                <a:cs typeface="Arial" panose="020B0604020202020204" pitchFamily="34" charset="0"/>
              </a:rPr>
              <a:t>  </a:t>
            </a:r>
            <a:endParaRPr kumimoji="0" lang="en-US" sz="28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99012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6096000"/>
            <a:ext cx="7923010" cy="762000"/>
          </a:xfrm>
        </p:spPr>
        <p:txBody>
          <a:bodyPr>
            <a:normAutofit/>
          </a:bodyPr>
          <a:lstStyle/>
          <a:p>
            <a:pPr algn="ctr"/>
            <a:endParaRPr lang="ro-RO" sz="1000" dirty="0" smtClean="0">
              <a:latin typeface="Arial" pitchFamily="34" charset="0"/>
              <a:cs typeface="Arial" pitchFamily="34" charset="0"/>
            </a:endParaRPr>
          </a:p>
          <a:p>
            <a:pPr algn="ctr"/>
            <a:r>
              <a:rPr lang="ro-RO" sz="1000" i="1" dirty="0" smtClean="0">
                <a:solidFill>
                  <a:schemeClr val="accent1">
                    <a:lumMod val="75000"/>
                  </a:schemeClr>
                </a:solidFill>
                <a:latin typeface="Arial" pitchFamily="34" charset="0"/>
                <a:cs typeface="Arial" pitchFamily="34" charset="0"/>
              </a:rPr>
              <a:t> </a:t>
            </a:r>
            <a:endParaRPr lang="en-US" sz="1000" i="1" dirty="0" smtClean="0">
              <a:solidFill>
                <a:schemeClr val="accent1">
                  <a:lumMod val="75000"/>
                </a:schemeClr>
              </a:solidFill>
              <a:latin typeface="Arial" pitchFamily="34" charset="0"/>
              <a:cs typeface="Arial" pitchFamily="34" charset="0"/>
            </a:endParaRPr>
          </a:p>
          <a:p>
            <a:pPr lvl="0" algn="ctr">
              <a:buClr>
                <a:srgbClr val="F14124">
                  <a:lumMod val="75000"/>
                </a:srgbClr>
              </a:buClr>
            </a:pPr>
            <a:r>
              <a:rPr lang="ro-RO" sz="1100" i="1" dirty="0">
                <a:solidFill>
                  <a:srgbClr val="4E67C8">
                    <a:lumMod val="75000"/>
                  </a:srgbClr>
                </a:solidFill>
                <a:latin typeface="Arial" pitchFamily="34" charset="0"/>
                <a:cs typeface="Arial" pitchFamily="34" charset="0"/>
              </a:rPr>
              <a:t>Brașov, 27-28 mai 2014</a:t>
            </a:r>
            <a:endParaRPr lang="en-US" sz="1100" i="1" dirty="0">
              <a:solidFill>
                <a:srgbClr val="4E67C8">
                  <a:lumMod val="75000"/>
                </a:srgbClr>
              </a:solidFill>
              <a:latin typeface="Arial" pitchFamily="34" charset="0"/>
              <a:cs typeface="Arial" pitchFamily="34" charset="0"/>
            </a:endParaRPr>
          </a:p>
          <a:p>
            <a:pPr algn="ctr"/>
            <a:endParaRPr lang="en-US" sz="1000" dirty="0">
              <a:latin typeface="Arial" pitchFamily="34" charset="0"/>
              <a:cs typeface="Arial" pitchFamily="34" charset="0"/>
            </a:endParaRPr>
          </a:p>
        </p:txBody>
      </p:sp>
      <p:sp>
        <p:nvSpPr>
          <p:cNvPr id="2" name="Title 1"/>
          <p:cNvSpPr>
            <a:spLocks noGrp="1"/>
          </p:cNvSpPr>
          <p:nvPr>
            <p:ph type="ctrTitle"/>
          </p:nvPr>
        </p:nvSpPr>
        <p:spPr>
          <a:xfrm>
            <a:off x="457200" y="1143000"/>
            <a:ext cx="8305800" cy="4876800"/>
          </a:xfrm>
        </p:spPr>
        <p:txBody>
          <a:bodyPr/>
          <a:lstStyle/>
          <a:p>
            <a:pPr lvl="8" indent="457200" algn="l" rtl="0">
              <a:spcBef>
                <a:spcPts val="1800"/>
              </a:spcBef>
              <a:buClr>
                <a:schemeClr val="accent6">
                  <a:lumMod val="75000"/>
                </a:schemeClr>
              </a:buClr>
              <a:buSzPct val="128000"/>
            </a:pPr>
            <a:r>
              <a:rPr lang="en-US" sz="2400" dirty="0" smtClean="0">
                <a:solidFill>
                  <a:schemeClr val="bg2">
                    <a:lumMod val="25000"/>
                  </a:schemeClr>
                </a:solidFill>
                <a:latin typeface="Arial" pitchFamily="34" charset="0"/>
                <a:cs typeface="Arial" pitchFamily="34" charset="0"/>
              </a:rPr>
              <a:t>                            </a:t>
            </a:r>
            <a:r>
              <a:rPr lang="ro-RO" sz="2400" b="1" dirty="0" smtClean="0">
                <a:solidFill>
                  <a:schemeClr val="accent1">
                    <a:lumMod val="75000"/>
                  </a:schemeClr>
                </a:solidFill>
                <a:latin typeface="Arial" pitchFamily="34" charset="0"/>
                <a:cs typeface="Arial" pitchFamily="34" charset="0"/>
              </a:rPr>
              <a:t>Ciclul de inovare</a:t>
            </a:r>
            <a:r>
              <a:rPr lang="en-US" sz="2400" b="1" dirty="0" smtClean="0">
                <a:solidFill>
                  <a:schemeClr val="bg2">
                    <a:lumMod val="25000"/>
                  </a:schemeClr>
                </a:solidFill>
                <a:latin typeface="Arial" pitchFamily="34" charset="0"/>
                <a:cs typeface="Arial" pitchFamily="34" charset="0"/>
              </a:rPr>
              <a:t/>
            </a:r>
            <a:br>
              <a:rPr lang="en-US" sz="2400" b="1" dirty="0" smtClean="0">
                <a:solidFill>
                  <a:schemeClr val="bg2">
                    <a:lumMod val="25000"/>
                  </a:schemeClr>
                </a:solidFill>
                <a:latin typeface="Arial" pitchFamily="34" charset="0"/>
                <a:cs typeface="Arial" pitchFamily="34" charset="0"/>
              </a:rPr>
            </a:br>
            <a:r>
              <a:rPr lang="en-US" dirty="0" smtClean="0">
                <a:solidFill>
                  <a:schemeClr val="accent1">
                    <a:lumMod val="75000"/>
                  </a:schemeClr>
                </a:solidFill>
                <a:latin typeface="Arial" pitchFamily="34" charset="0"/>
                <a:cs typeface="Arial" pitchFamily="34" charset="0"/>
              </a:rPr>
              <a:t> ♦ </a:t>
            </a:r>
            <a:r>
              <a:rPr lang="ro-RO" b="1" dirty="0" smtClean="0">
                <a:solidFill>
                  <a:schemeClr val="accent1">
                    <a:lumMod val="75000"/>
                  </a:schemeClr>
                </a:solidFill>
                <a:latin typeface="Arial" pitchFamily="34" charset="0"/>
                <a:cs typeface="Arial" pitchFamily="34" charset="0"/>
              </a:rPr>
              <a:t>Faza 1: </a:t>
            </a:r>
            <a:r>
              <a:rPr lang="ro-RO" b="1" u="sng" dirty="0" smtClean="0">
                <a:solidFill>
                  <a:schemeClr val="accent1">
                    <a:lumMod val="75000"/>
                  </a:schemeClr>
                </a:solidFill>
                <a:latin typeface="Arial" pitchFamily="34" charset="0"/>
                <a:cs typeface="Arial" pitchFamily="34" charset="0"/>
              </a:rPr>
              <a:t>Faza de fezabilitate</a:t>
            </a:r>
            <a:r>
              <a:rPr lang="ro-RO" b="1" dirty="0" smtClean="0">
                <a:solidFill>
                  <a:schemeClr val="accent1">
                    <a:lumMod val="75000"/>
                  </a:schemeClr>
                </a:solidFill>
                <a:latin typeface="Arial" pitchFamily="34" charset="0"/>
                <a:cs typeface="Arial" pitchFamily="34" charset="0"/>
              </a:rPr>
              <a:t> va permite o evaluare a potențialului tehnologic și comercial al proiectului</a:t>
            </a:r>
            <a:r>
              <a:rPr lang="en-US" b="1" dirty="0" smtClean="0">
                <a:solidFill>
                  <a:schemeClr val="accent1">
                    <a:lumMod val="75000"/>
                  </a:schemeClr>
                </a:solidFill>
                <a:latin typeface="Arial" pitchFamily="34" charset="0"/>
                <a:cs typeface="Arial" pitchFamily="34" charset="0"/>
              </a:rPr>
              <a:t>. </a:t>
            </a:r>
            <a:r>
              <a:rPr lang="ro-RO" sz="1600" dirty="0" smtClean="0">
                <a:solidFill>
                  <a:schemeClr val="accent1">
                    <a:lumMod val="75000"/>
                  </a:schemeClr>
                </a:solidFill>
                <a:latin typeface="Arial" pitchFamily="34" charset="0"/>
                <a:cs typeface="Arial" pitchFamily="34" charset="0"/>
              </a:rPr>
              <a:t>În această fază</a:t>
            </a:r>
            <a:r>
              <a:rPr lang="en-US" sz="1600" dirty="0" smtClean="0">
                <a:solidFill>
                  <a:schemeClr val="accent1">
                    <a:lumMod val="75000"/>
                  </a:schemeClr>
                </a:solidFill>
                <a:latin typeface="Arial" pitchFamily="34" charset="0"/>
                <a:cs typeface="Arial" pitchFamily="34" charset="0"/>
              </a:rPr>
              <a:t>,</a:t>
            </a:r>
            <a:r>
              <a:rPr lang="ro-RO" sz="1600" dirty="0" smtClean="0">
                <a:solidFill>
                  <a:schemeClr val="accent1">
                    <a:lumMod val="75000"/>
                  </a:schemeClr>
                </a:solidFill>
                <a:latin typeface="Arial" pitchFamily="34" charset="0"/>
                <a:cs typeface="Arial" pitchFamily="34" charset="0"/>
              </a:rPr>
              <a:t> se va </a:t>
            </a:r>
            <a:r>
              <a:rPr lang="en-US" sz="1600" dirty="0" err="1" smtClean="0">
                <a:solidFill>
                  <a:schemeClr val="accent1">
                    <a:lumMod val="75000"/>
                  </a:schemeClr>
                </a:solidFill>
                <a:latin typeface="Arial" pitchFamily="34" charset="0"/>
                <a:cs typeface="Arial" pitchFamily="34" charset="0"/>
              </a:rPr>
              <a:t>verifica</a:t>
            </a:r>
            <a:r>
              <a:rPr lang="ro-RO" sz="1600" dirty="0" smtClean="0">
                <a:solidFill>
                  <a:schemeClr val="accent1">
                    <a:lumMod val="75000"/>
                  </a:schemeClr>
                </a:solidFill>
                <a:latin typeface="Arial" pitchFamily="34" charset="0"/>
                <a:cs typeface="Arial" pitchFamily="34" charset="0"/>
              </a:rPr>
              <a:t> fezabilitatea conceptului, o evaluare de risc, stabilirea drepturilor de proprietate, căutarea de parteneri, studiul de proiectare, stabilirea intenției pentru dezvoltarea aplicației pilot și </a:t>
            </a:r>
            <a:r>
              <a:rPr lang="ro-RO" sz="1600" u="sng" dirty="0" smtClean="0">
                <a:solidFill>
                  <a:schemeClr val="accent1">
                    <a:lumMod val="75000"/>
                  </a:schemeClr>
                </a:solidFill>
                <a:latin typeface="Arial" pitchFamily="34" charset="0"/>
                <a:cs typeface="Arial" pitchFamily="34" charset="0"/>
              </a:rPr>
              <a:t>planul de afaceri</a:t>
            </a:r>
            <a:r>
              <a:rPr lang="ro-RO" sz="1600" dirty="0" smtClean="0">
                <a:solidFill>
                  <a:srgbClr val="FF0000"/>
                </a:solidFill>
                <a:latin typeface="Arial" pitchFamily="34" charset="0"/>
                <a:cs typeface="Arial" pitchFamily="34" charset="0"/>
              </a:rPr>
              <a:t>*</a:t>
            </a:r>
            <a:r>
              <a:rPr lang="en-US" sz="1600" dirty="0" smtClean="0">
                <a:solidFill>
                  <a:schemeClr val="accent1">
                    <a:lumMod val="75000"/>
                  </a:schemeClr>
                </a:solidFill>
                <a:latin typeface="Arial" pitchFamily="34" charset="0"/>
                <a:cs typeface="Arial" pitchFamily="34" charset="0"/>
              </a:rPr>
              <a:t>.</a:t>
            </a:r>
            <a:r>
              <a:rPr lang="en-US" dirty="0" smtClean="0">
                <a:solidFill>
                  <a:schemeClr val="accent1">
                    <a:lumMod val="75000"/>
                  </a:schemeClr>
                </a:solidFill>
                <a:latin typeface="Arial" pitchFamily="34" charset="0"/>
                <a:cs typeface="Arial" pitchFamily="34" charset="0"/>
              </a:rPr>
              <a:t/>
            </a:r>
            <a:br>
              <a:rPr lang="en-US" dirty="0" smtClean="0">
                <a:solidFill>
                  <a:schemeClr val="accent1">
                    <a:lumMod val="75000"/>
                  </a:schemeClr>
                </a:solidFill>
                <a:latin typeface="Arial" pitchFamily="34" charset="0"/>
                <a:cs typeface="Arial" pitchFamily="34" charset="0"/>
              </a:rPr>
            </a:br>
            <a:r>
              <a:rPr lang="en-US" dirty="0" smtClean="0">
                <a:solidFill>
                  <a:schemeClr val="accent1">
                    <a:lumMod val="75000"/>
                  </a:schemeClr>
                </a:solidFill>
                <a:latin typeface="Arial" pitchFamily="34" charset="0"/>
                <a:cs typeface="Arial" pitchFamily="34" charset="0"/>
              </a:rPr>
              <a:t/>
            </a:r>
            <a:br>
              <a:rPr lang="en-US" dirty="0" smtClean="0">
                <a:solidFill>
                  <a:schemeClr val="accent1">
                    <a:lumMod val="75000"/>
                  </a:schemeClr>
                </a:solidFill>
                <a:latin typeface="Arial" pitchFamily="34" charset="0"/>
                <a:cs typeface="Arial" pitchFamily="34" charset="0"/>
              </a:rPr>
            </a:br>
            <a:r>
              <a:rPr lang="en-US" dirty="0" smtClean="0">
                <a:solidFill>
                  <a:schemeClr val="accent1">
                    <a:lumMod val="75000"/>
                  </a:schemeClr>
                </a:solidFill>
                <a:latin typeface="Arial" pitchFamily="34" charset="0"/>
                <a:cs typeface="Arial" pitchFamily="34" charset="0"/>
              </a:rPr>
              <a:t> ♦ </a:t>
            </a:r>
            <a:r>
              <a:rPr lang="ro-RO" b="1" dirty="0" smtClean="0">
                <a:solidFill>
                  <a:schemeClr val="accent1">
                    <a:lumMod val="75000"/>
                  </a:schemeClr>
                </a:solidFill>
                <a:latin typeface="Arial" pitchFamily="34" charset="0"/>
                <a:cs typeface="Arial" pitchFamily="34" charset="0"/>
              </a:rPr>
              <a:t>Faza 2: În </a:t>
            </a:r>
            <a:r>
              <a:rPr lang="ro-RO" b="1" u="sng" dirty="0" smtClean="0">
                <a:solidFill>
                  <a:schemeClr val="accent1">
                    <a:lumMod val="75000"/>
                  </a:schemeClr>
                </a:solidFill>
                <a:latin typeface="Arial" pitchFamily="34" charset="0"/>
                <a:cs typeface="Arial" pitchFamily="34" charset="0"/>
              </a:rPr>
              <a:t>faza de inovare</a:t>
            </a:r>
            <a:r>
              <a:rPr lang="ro-RO" b="1" dirty="0" smtClean="0">
                <a:solidFill>
                  <a:schemeClr val="accent1">
                    <a:lumMod val="75000"/>
                  </a:schemeClr>
                </a:solidFill>
                <a:latin typeface="Arial" pitchFamily="34" charset="0"/>
                <a:cs typeface="Arial" pitchFamily="34" charset="0"/>
              </a:rPr>
              <a:t> se va acorda un grant principal pentru desfășurarea cercetării și dezvoltării cu accent pe demonst</a:t>
            </a:r>
            <a:r>
              <a:rPr lang="en-US" b="1" dirty="0" smtClean="0">
                <a:solidFill>
                  <a:schemeClr val="accent1">
                    <a:lumMod val="75000"/>
                  </a:schemeClr>
                </a:solidFill>
                <a:latin typeface="Arial" pitchFamily="34" charset="0"/>
                <a:cs typeface="Arial" pitchFamily="34" charset="0"/>
              </a:rPr>
              <a:t>r</a:t>
            </a:r>
            <a:r>
              <a:rPr lang="ro-RO" b="1" dirty="0" smtClean="0">
                <a:solidFill>
                  <a:schemeClr val="accent1">
                    <a:lumMod val="75000"/>
                  </a:schemeClr>
                </a:solidFill>
                <a:latin typeface="Arial" pitchFamily="34" charset="0"/>
                <a:cs typeface="Arial" pitchFamily="34" charset="0"/>
              </a:rPr>
              <a:t>ații și introducerea produsului pe piață. </a:t>
            </a:r>
            <a:r>
              <a:rPr lang="ro-RO" sz="1600" dirty="0" smtClean="0">
                <a:solidFill>
                  <a:schemeClr val="accent1">
                    <a:lumMod val="75000"/>
                  </a:schemeClr>
                </a:solidFill>
                <a:latin typeface="Arial" pitchFamily="34" charset="0"/>
                <a:cs typeface="Arial" pitchFamily="34" charset="0"/>
              </a:rPr>
              <a:t>Această fază cuprinde în detaliu: dezvoltare, creare prototip, testare</a:t>
            </a:r>
            <a:r>
              <a:rPr lang="en-US" sz="1600" dirty="0" smtClean="0">
                <a:solidFill>
                  <a:schemeClr val="accent1">
                    <a:lumMod val="75000"/>
                  </a:schemeClr>
                </a:solidFill>
                <a:latin typeface="Arial" pitchFamily="34" charset="0"/>
                <a:cs typeface="Arial" pitchFamily="34" charset="0"/>
              </a:rPr>
              <a:t> </a:t>
            </a:r>
            <a:r>
              <a:rPr lang="ro-RO" sz="1600" dirty="0" smtClean="0">
                <a:solidFill>
                  <a:schemeClr val="accent1">
                    <a:lumMod val="75000"/>
                  </a:schemeClr>
                </a:solidFill>
                <a:latin typeface="Arial" pitchFamily="34" charset="0"/>
                <a:cs typeface="Arial" pitchFamily="34" charset="0"/>
              </a:rPr>
              <a:t>procese produse și servicii inovative pilot, miniaturizare și proiectarea produselor, planificare și dezvoltarea producției de serie (segmente de piață, procese etc.), replicare pe piață, </a:t>
            </a:r>
            <a:r>
              <a:rPr lang="ro-RO" sz="1600" u="sng" dirty="0" smtClean="0">
                <a:solidFill>
                  <a:schemeClr val="accent1">
                    <a:lumMod val="75000"/>
                  </a:schemeClr>
                </a:solidFill>
                <a:latin typeface="Arial" pitchFamily="34" charset="0"/>
                <a:cs typeface="Arial" pitchFamily="34" charset="0"/>
              </a:rPr>
              <a:t>planul de afaceri</a:t>
            </a:r>
            <a:r>
              <a:rPr lang="ro-RO" sz="1600" dirty="0" smtClean="0">
                <a:solidFill>
                  <a:srgbClr val="FF0000"/>
                </a:solidFill>
                <a:latin typeface="Arial" pitchFamily="34" charset="0"/>
                <a:cs typeface="Arial" pitchFamily="34" charset="0"/>
              </a:rPr>
              <a:t>*.</a:t>
            </a:r>
            <a:r>
              <a:rPr lang="en-US" dirty="0" smtClean="0">
                <a:solidFill>
                  <a:schemeClr val="accent1">
                    <a:lumMod val="75000"/>
                  </a:schemeClr>
                </a:solidFill>
                <a:latin typeface="Arial" pitchFamily="34" charset="0"/>
                <a:cs typeface="Arial" pitchFamily="34" charset="0"/>
              </a:rPr>
              <a:t/>
            </a:r>
            <a:br>
              <a:rPr lang="en-US" dirty="0" smtClean="0">
                <a:solidFill>
                  <a:schemeClr val="accent1">
                    <a:lumMod val="75000"/>
                  </a:schemeClr>
                </a:solidFill>
                <a:latin typeface="Arial" pitchFamily="34" charset="0"/>
                <a:cs typeface="Arial" pitchFamily="34" charset="0"/>
              </a:rPr>
            </a:br>
            <a:r>
              <a:rPr lang="en-US" dirty="0" smtClean="0">
                <a:solidFill>
                  <a:schemeClr val="accent1">
                    <a:lumMod val="75000"/>
                  </a:schemeClr>
                </a:solidFill>
                <a:latin typeface="Arial" pitchFamily="34" charset="0"/>
                <a:cs typeface="Arial" pitchFamily="34" charset="0"/>
              </a:rPr>
              <a:t/>
            </a:r>
            <a:br>
              <a:rPr lang="en-US" dirty="0" smtClean="0">
                <a:solidFill>
                  <a:schemeClr val="accent1">
                    <a:lumMod val="75000"/>
                  </a:schemeClr>
                </a:solidFill>
                <a:latin typeface="Arial" pitchFamily="34" charset="0"/>
                <a:cs typeface="Arial" pitchFamily="34" charset="0"/>
              </a:rPr>
            </a:br>
            <a:r>
              <a:rPr lang="en-US" dirty="0" smtClean="0">
                <a:solidFill>
                  <a:schemeClr val="accent1">
                    <a:lumMod val="75000"/>
                  </a:schemeClr>
                </a:solidFill>
                <a:latin typeface="Arial" pitchFamily="34" charset="0"/>
                <a:cs typeface="Arial" pitchFamily="34" charset="0"/>
              </a:rPr>
              <a:t> ♦ </a:t>
            </a:r>
            <a:r>
              <a:rPr lang="ro-RO" b="1" dirty="0" smtClean="0">
                <a:solidFill>
                  <a:schemeClr val="accent1">
                    <a:lumMod val="75000"/>
                  </a:schemeClr>
                </a:solidFill>
                <a:latin typeface="Arial" pitchFamily="34" charset="0"/>
                <a:cs typeface="Arial" pitchFamily="34" charset="0"/>
              </a:rPr>
              <a:t>Faza 3: </a:t>
            </a:r>
            <a:r>
              <a:rPr lang="ro-RO" b="1" u="sng" dirty="0" smtClean="0">
                <a:solidFill>
                  <a:schemeClr val="accent1">
                    <a:lumMod val="75000"/>
                  </a:schemeClr>
                </a:solidFill>
                <a:latin typeface="Arial" pitchFamily="34" charset="0"/>
                <a:cs typeface="Arial" pitchFamily="34" charset="0"/>
              </a:rPr>
              <a:t>Faza de comercializare</a:t>
            </a:r>
            <a:r>
              <a:rPr lang="ro-RO" b="1" dirty="0" smtClean="0">
                <a:solidFill>
                  <a:schemeClr val="accent1">
                    <a:lumMod val="75000"/>
                  </a:schemeClr>
                </a:solidFill>
                <a:latin typeface="Arial" pitchFamily="34" charset="0"/>
                <a:cs typeface="Arial" pitchFamily="34" charset="0"/>
              </a:rPr>
              <a:t> </a:t>
            </a:r>
            <a:r>
              <a:rPr lang="ro-RO" sz="1600" dirty="0" smtClean="0">
                <a:solidFill>
                  <a:schemeClr val="accent1">
                    <a:lumMod val="75000"/>
                  </a:schemeClr>
                </a:solidFill>
                <a:latin typeface="Arial" pitchFamily="34" charset="0"/>
                <a:cs typeface="Arial" pitchFamily="34" charset="0"/>
              </a:rPr>
              <a:t>va consta în accesul simplificat la instrumentele financiare pentru împrumuturi și capitaluri proprii, cât și diverse alte măsuri, de exemplu cele privind protecția drepturilor de autor.</a:t>
            </a:r>
            <a:r>
              <a:rPr lang="ro-RO" sz="1600" b="1" i="1" dirty="0" smtClean="0">
                <a:solidFill>
                  <a:schemeClr val="accent1">
                    <a:lumMod val="75000"/>
                  </a:schemeClr>
                </a:solidFill>
                <a:latin typeface="Arial" pitchFamily="34" charset="0"/>
                <a:cs typeface="Arial" pitchFamily="34" charset="0"/>
              </a:rPr>
              <a:t> </a:t>
            </a:r>
            <a:r>
              <a:rPr lang="en-US" sz="1600" b="1" i="1" dirty="0" smtClean="0">
                <a:solidFill>
                  <a:schemeClr val="tx1"/>
                </a:solidFill>
                <a:latin typeface="Arial" pitchFamily="34" charset="0"/>
                <a:cs typeface="Arial" pitchFamily="34" charset="0"/>
              </a:rPr>
              <a:t/>
            </a:r>
            <a:br>
              <a:rPr lang="en-US" sz="1600" b="1" i="1" dirty="0" smtClean="0">
                <a:solidFill>
                  <a:schemeClr val="tx1"/>
                </a:solidFill>
                <a:latin typeface="Arial" pitchFamily="34" charset="0"/>
                <a:cs typeface="Arial" pitchFamily="34" charset="0"/>
              </a:rPr>
            </a:br>
            <a:r>
              <a:rPr lang="ro-RO" sz="1200" b="1" i="1" dirty="0" smtClean="0">
                <a:solidFill>
                  <a:schemeClr val="accent6">
                    <a:lumMod val="75000"/>
                  </a:schemeClr>
                </a:solidFill>
                <a:latin typeface="Arial" pitchFamily="34" charset="0"/>
                <a:cs typeface="Arial" pitchFamily="34" charset="0"/>
              </a:rPr>
              <a:t>*) Pe durata implementării planului de afaceri, firma </a:t>
            </a:r>
            <a:r>
              <a:rPr lang="en-US" sz="1200" b="1" i="1" dirty="0" err="1" smtClean="0">
                <a:solidFill>
                  <a:schemeClr val="accent6">
                    <a:lumMod val="75000"/>
                  </a:schemeClr>
                </a:solidFill>
                <a:latin typeface="Arial" pitchFamily="34" charset="0"/>
                <a:cs typeface="Arial" pitchFamily="34" charset="0"/>
              </a:rPr>
              <a:t>va</a:t>
            </a:r>
            <a:r>
              <a:rPr lang="ro-RO" sz="1200" b="1" i="1" dirty="0" smtClean="0">
                <a:solidFill>
                  <a:schemeClr val="accent6">
                    <a:lumMod val="75000"/>
                  </a:schemeClr>
                </a:solidFill>
                <a:latin typeface="Arial" pitchFamily="34" charset="0"/>
                <a:cs typeface="Arial" pitchFamily="34" charset="0"/>
              </a:rPr>
              <a:t> benefica de servicii de </a:t>
            </a:r>
            <a:r>
              <a:rPr lang="ro-RO" sz="1200" b="1" i="1" u="sng" dirty="0" smtClean="0">
                <a:solidFill>
                  <a:schemeClr val="accent6">
                    <a:lumMod val="75000"/>
                  </a:schemeClr>
                </a:solidFill>
                <a:latin typeface="Arial" pitchFamily="34" charset="0"/>
                <a:cs typeface="Arial" pitchFamily="34" charset="0"/>
              </a:rPr>
              <a:t>‘business coaching’</a:t>
            </a:r>
            <a:r>
              <a:rPr lang="en-US" sz="1200" b="1" i="1" dirty="0" smtClean="0">
                <a:solidFill>
                  <a:schemeClr val="accent6">
                    <a:lumMod val="75000"/>
                  </a:schemeClr>
                </a:solidFill>
                <a:latin typeface="Arial" pitchFamily="34" charset="0"/>
                <a:cs typeface="Arial" pitchFamily="34" charset="0"/>
              </a:rPr>
              <a:t>. </a:t>
            </a:r>
            <a:r>
              <a:rPr lang="en-US" sz="1600" dirty="0" smtClean="0">
                <a:solidFill>
                  <a:schemeClr val="tx1"/>
                </a:solidFill>
                <a:latin typeface="Arial" pitchFamily="34" charset="0"/>
                <a:cs typeface="Arial" pitchFamily="34" charset="0"/>
              </a:rPr>
              <a:t/>
            </a:r>
            <a:br>
              <a:rPr lang="en-US" sz="1600" dirty="0" smtClean="0">
                <a:solidFill>
                  <a:schemeClr val="tx1"/>
                </a:solidFill>
                <a:latin typeface="Arial" pitchFamily="34" charset="0"/>
                <a:cs typeface="Arial" pitchFamily="34" charset="0"/>
              </a:rPr>
            </a:br>
            <a:r>
              <a:rPr lang="ro-RO" sz="2000" dirty="0" smtClean="0">
                <a:solidFill>
                  <a:schemeClr val="bg2">
                    <a:lumMod val="25000"/>
                  </a:schemeClr>
                </a:solidFill>
                <a:latin typeface="Arial" pitchFamily="34" charset="0"/>
                <a:cs typeface="Arial" pitchFamily="34" charset="0"/>
              </a:rPr>
              <a:t> </a:t>
            </a:r>
            <a:r>
              <a:rPr lang="en-US" sz="1800" dirty="0" smtClean="0">
                <a:solidFill>
                  <a:schemeClr val="bg2">
                    <a:lumMod val="25000"/>
                  </a:schemeClr>
                </a:solidFill>
                <a:latin typeface="Arial" pitchFamily="34" charset="0"/>
                <a:cs typeface="Arial" pitchFamily="34" charset="0"/>
              </a:rPr>
              <a:t> </a:t>
            </a:r>
            <a:r>
              <a:rPr lang="ro-RO" sz="1800" dirty="0" smtClean="0">
                <a:latin typeface="Arial" pitchFamily="34" charset="0"/>
                <a:cs typeface="Arial" pitchFamily="34" charset="0"/>
              </a:rPr>
              <a:t/>
            </a:r>
            <a:br>
              <a:rPr lang="ro-RO" sz="1800" dirty="0" smtClean="0">
                <a:latin typeface="Arial" pitchFamily="34" charset="0"/>
                <a:cs typeface="Arial" pitchFamily="34" charset="0"/>
              </a:rPr>
            </a:br>
            <a:endParaRPr lang="en-GB" sz="2400" b="1" dirty="0">
              <a:latin typeface="Arial" pitchFamily="34" charset="0"/>
              <a:cs typeface="Arial" pitchFamily="34" charset="0"/>
            </a:endParaRPr>
          </a:p>
        </p:txBody>
      </p:sp>
      <p:pic>
        <p:nvPicPr>
          <p:cNvPr id="4" name="Picture 3" descr="drap_cmyk.jpg"/>
          <p:cNvPicPr>
            <a:picLocks noChangeAspect="1"/>
          </p:cNvPicPr>
          <p:nvPr/>
        </p:nvPicPr>
        <p:blipFill>
          <a:blip r:embed="rId2"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3" cstate="print"/>
          <a:stretch>
            <a:fillRect/>
          </a:stretch>
        </p:blipFill>
        <p:spPr>
          <a:xfrm>
            <a:off x="7086600" y="304800"/>
            <a:ext cx="1447800" cy="840116"/>
          </a:xfrm>
          <a:prstGeom prst="rect">
            <a:avLst/>
          </a:prstGeom>
        </p:spPr>
      </p:pic>
      <p:sp>
        <p:nvSpPr>
          <p:cNvPr id="6" name="Title 1"/>
          <p:cNvSpPr txBox="1">
            <a:spLocks/>
          </p:cNvSpPr>
          <p:nvPr/>
        </p:nvSpPr>
        <p:spPr>
          <a:xfrm>
            <a:off x="457200" y="1219200"/>
            <a:ext cx="8077200" cy="4953000"/>
          </a:xfrm>
          <a:prstGeom prst="rect">
            <a:avLst/>
          </a:prstGeom>
          <a:effectLst/>
        </p:spPr>
        <p:txBody>
          <a:bodyPr vert="horz" lIns="91440" tIns="45720" rIns="91440" bIns="45720" rtlCol="0" anchor="t" anchorCtr="0">
            <a:noAutofit/>
          </a:bodyPr>
          <a:lstStyle/>
          <a:p>
            <a:pPr marL="342900" marR="0" lvl="0" indent="-342900" algn="l" defTabSz="914400" rtl="0" eaLnBrk="1" fontAlgn="base" latinLnBrk="0" hangingPunct="1">
              <a:lnSpc>
                <a:spcPct val="80000"/>
              </a:lnSpc>
              <a:spcBef>
                <a:spcPct val="20000"/>
              </a:spcBef>
              <a:spcAft>
                <a:spcPct val="0"/>
              </a:spcAft>
              <a:buClr>
                <a:schemeClr val="accent6">
                  <a:lumMod val="75000"/>
                </a:schemeClr>
              </a:buClr>
              <a:buSzPct val="128000"/>
              <a:buFont typeface="Georgia" pitchFamily="18" charset="0"/>
              <a:buNone/>
              <a:tabLst/>
              <a:defRPr/>
            </a:pPr>
            <a:r>
              <a:rPr kumimoji="0" lang="en-US" sz="2800" b="1" i="0" u="none" strike="noStrike" kern="1200" cap="none" spc="0" normalizeH="0" baseline="0" noProof="0" dirty="0" smtClean="0">
                <a:ln>
                  <a:noFill/>
                </a:ln>
                <a:solidFill>
                  <a:schemeClr val="bg2">
                    <a:lumMod val="25000"/>
                  </a:schemeClr>
                </a:solidFill>
                <a:effectLst/>
                <a:uLnTx/>
                <a:uFillTx/>
                <a:latin typeface="Arial" panose="020B0604020202020204" pitchFamily="34" charset="0"/>
                <a:ea typeface="+mj-ea"/>
                <a:cs typeface="Arial" panose="020B0604020202020204" pitchFamily="34" charset="0"/>
              </a:rPr>
              <a:t>  </a:t>
            </a:r>
            <a:endParaRPr kumimoji="0" lang="en-US" sz="28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99012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6096000"/>
            <a:ext cx="7923010" cy="609600"/>
          </a:xfrm>
        </p:spPr>
        <p:txBody>
          <a:bodyPr>
            <a:normAutofit/>
          </a:bodyPr>
          <a:lstStyle/>
          <a:p>
            <a:pPr algn="ctr"/>
            <a:endParaRPr lang="ro-RO" sz="1100" i="1" dirty="0" smtClean="0">
              <a:solidFill>
                <a:schemeClr val="accent1">
                  <a:lumMod val="75000"/>
                </a:schemeClr>
              </a:solidFill>
              <a:latin typeface="Arial" pitchFamily="34" charset="0"/>
              <a:cs typeface="Arial" pitchFamily="34" charset="0"/>
            </a:endParaRPr>
          </a:p>
          <a:p>
            <a:pPr algn="ctr"/>
            <a:r>
              <a:rPr lang="ro-RO" sz="1100" i="1" dirty="0" smtClean="0">
                <a:solidFill>
                  <a:schemeClr val="accent1">
                    <a:lumMod val="75000"/>
                  </a:schemeClr>
                </a:solidFill>
                <a:latin typeface="Arial" pitchFamily="34" charset="0"/>
                <a:cs typeface="Arial" pitchFamily="34" charset="0"/>
              </a:rPr>
              <a:t>Brașov, 27-28 mai 2014</a:t>
            </a:r>
            <a:endParaRPr lang="en-US" sz="1100" i="1" dirty="0" smtClean="0">
              <a:solidFill>
                <a:schemeClr val="accent1">
                  <a:lumMod val="75000"/>
                </a:schemeClr>
              </a:solidFill>
              <a:latin typeface="Arial" pitchFamily="34" charset="0"/>
              <a:cs typeface="Arial" pitchFamily="34" charset="0"/>
            </a:endParaRPr>
          </a:p>
          <a:p>
            <a:pPr algn="ctr">
              <a:lnSpc>
                <a:spcPct val="120000"/>
              </a:lnSpc>
              <a:spcBef>
                <a:spcPts val="0"/>
              </a:spcBef>
              <a:spcAft>
                <a:spcPts val="0"/>
              </a:spcAft>
            </a:pPr>
            <a:endParaRPr lang="en-US" sz="1100" dirty="0" smtClean="0">
              <a:latin typeface="Arial" pitchFamily="34" charset="0"/>
              <a:cs typeface="Arial" pitchFamily="34" charset="0"/>
            </a:endParaRPr>
          </a:p>
          <a:p>
            <a:pPr algn="ctr"/>
            <a:endParaRPr lang="en-US" sz="1000" dirty="0">
              <a:latin typeface="Arial" pitchFamily="34" charset="0"/>
              <a:cs typeface="Arial" pitchFamily="34" charset="0"/>
            </a:endParaRPr>
          </a:p>
        </p:txBody>
      </p:sp>
      <p:sp>
        <p:nvSpPr>
          <p:cNvPr id="2" name="Title 1"/>
          <p:cNvSpPr>
            <a:spLocks noGrp="1"/>
          </p:cNvSpPr>
          <p:nvPr>
            <p:ph type="ctrTitle"/>
          </p:nvPr>
        </p:nvSpPr>
        <p:spPr>
          <a:xfrm>
            <a:off x="381000" y="1066800"/>
            <a:ext cx="8077200" cy="4953000"/>
          </a:xfrm>
        </p:spPr>
        <p:txBody>
          <a:bodyPr/>
          <a:lstStyle/>
          <a:p>
            <a:pPr marL="0" indent="0">
              <a:buNone/>
            </a:pPr>
            <a:r>
              <a:rPr lang="ro-RO" sz="2400" dirty="0" smtClean="0">
                <a:latin typeface="Arial" pitchFamily="34" charset="0"/>
                <a:cs typeface="Arial" pitchFamily="34" charset="0"/>
              </a:rPr>
              <a:t>Orizont 2020 – elemente de strategie</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ro-RO" sz="1600" dirty="0" smtClean="0">
                <a:latin typeface="Arial" pitchFamily="34" charset="0"/>
                <a:cs typeface="Arial" pitchFamily="34" charset="0"/>
              </a:rPr>
              <a:t>●</a:t>
            </a:r>
            <a:r>
              <a:rPr lang="en-US" sz="1600" dirty="0" smtClean="0">
                <a:latin typeface="Arial" pitchFamily="34" charset="0"/>
                <a:cs typeface="Arial" pitchFamily="34" charset="0"/>
              </a:rPr>
              <a:t> </a:t>
            </a:r>
            <a:r>
              <a:rPr lang="ro-RO" sz="1800" dirty="0" smtClean="0">
                <a:solidFill>
                  <a:schemeClr val="bg2">
                    <a:lumMod val="50000"/>
                  </a:schemeClr>
                </a:solidFill>
                <a:latin typeface="Arial" pitchFamily="34" charset="0"/>
                <a:cs typeface="Arial" pitchFamily="34" charset="0"/>
              </a:rPr>
              <a:t>Simplificarea procedurilor față de Programul cadru 7 (2007-2013)</a:t>
            </a: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ro-RO" sz="1800" dirty="0" smtClean="0">
                <a:latin typeface="Arial" pitchFamily="34" charset="0"/>
                <a:cs typeface="Arial" pitchFamily="34" charset="0"/>
              </a:rPr>
              <a:t>●</a:t>
            </a:r>
            <a:r>
              <a:rPr lang="en-US" sz="1800" dirty="0" smtClean="0">
                <a:latin typeface="Arial" pitchFamily="34" charset="0"/>
                <a:cs typeface="Arial" pitchFamily="34" charset="0"/>
              </a:rPr>
              <a:t> </a:t>
            </a:r>
            <a:r>
              <a:rPr lang="ro-RO" sz="1800" dirty="0" smtClean="0">
                <a:solidFill>
                  <a:schemeClr val="tx1"/>
                </a:solidFill>
                <a:latin typeface="Arial" pitchFamily="34" charset="0"/>
                <a:cs typeface="Arial" pitchFamily="34" charset="0"/>
              </a:rPr>
              <a:t>Creșterea bugetului comparativ cu PC</a:t>
            </a:r>
            <a:r>
              <a:rPr lang="en-US" sz="1800" dirty="0" smtClean="0">
                <a:solidFill>
                  <a:schemeClr val="tx1"/>
                </a:solidFill>
                <a:latin typeface="Arial" pitchFamily="34" charset="0"/>
                <a:cs typeface="Arial" pitchFamily="34" charset="0"/>
              </a:rPr>
              <a:t>7</a:t>
            </a:r>
            <a:br>
              <a:rPr lang="en-US" sz="1800" dirty="0" smtClean="0">
                <a:solidFill>
                  <a:schemeClr val="tx1"/>
                </a:solidFill>
                <a:latin typeface="Arial" pitchFamily="34" charset="0"/>
                <a:cs typeface="Arial" pitchFamily="34" charset="0"/>
              </a:rPr>
            </a:br>
            <a:r>
              <a:rPr lang="en-US" sz="1800" dirty="0" smtClean="0">
                <a:solidFill>
                  <a:schemeClr val="tx1"/>
                </a:solidFill>
                <a:latin typeface="Arial" pitchFamily="34" charset="0"/>
                <a:cs typeface="Arial" pitchFamily="34" charset="0"/>
              </a:rPr>
              <a:t/>
            </a:r>
            <a:br>
              <a:rPr lang="en-US" sz="1800" dirty="0" smtClean="0">
                <a:solidFill>
                  <a:schemeClr val="tx1"/>
                </a:solidFill>
                <a:latin typeface="Arial" pitchFamily="34" charset="0"/>
                <a:cs typeface="Arial" pitchFamily="34" charset="0"/>
              </a:rPr>
            </a:b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ro-RO" sz="1800" dirty="0" smtClean="0">
                <a:latin typeface="Arial" pitchFamily="34" charset="0"/>
                <a:cs typeface="Arial" pitchFamily="34" charset="0"/>
              </a:rPr>
              <a:t>● </a:t>
            </a:r>
            <a:r>
              <a:rPr lang="ro-RO" sz="2000" u="sng" dirty="0" smtClean="0">
                <a:solidFill>
                  <a:srgbClr val="FF0000"/>
                </a:solidFill>
                <a:latin typeface="Arial" pitchFamily="34" charset="0"/>
                <a:cs typeface="Arial" pitchFamily="34" charset="0"/>
              </a:rPr>
              <a:t>Întărirea colaborării cu industria</a:t>
            </a:r>
            <a:r>
              <a:rPr lang="en-US" sz="2000" u="sng" dirty="0" smtClean="0">
                <a:solidFill>
                  <a:srgbClr val="FF0000"/>
                </a:solidFill>
                <a:latin typeface="Arial" pitchFamily="34" charset="0"/>
                <a:cs typeface="Arial" pitchFamily="34" charset="0"/>
              </a:rPr>
              <a:t/>
            </a:r>
            <a:br>
              <a:rPr lang="en-US" sz="2000" u="sng" dirty="0" smtClean="0">
                <a:solidFill>
                  <a:srgbClr val="FF0000"/>
                </a:solidFill>
                <a:latin typeface="Arial" pitchFamily="34" charset="0"/>
                <a:cs typeface="Arial" pitchFamily="34" charset="0"/>
              </a:rPr>
            </a:br>
            <a:r>
              <a:rPr lang="ro-RO" sz="2000" dirty="0" smtClean="0">
                <a:solidFill>
                  <a:srgbClr val="FF0000"/>
                </a:solidFill>
                <a:latin typeface="Arial" pitchFamily="34" charset="0"/>
                <a:cs typeface="Arial" pitchFamily="34" charset="0"/>
              </a:rPr>
              <a:t>● </a:t>
            </a:r>
            <a:r>
              <a:rPr lang="ro-RO" sz="2000" u="sng" dirty="0" smtClean="0">
                <a:solidFill>
                  <a:srgbClr val="FF0000"/>
                </a:solidFill>
                <a:latin typeface="Arial" pitchFamily="34" charset="0"/>
                <a:cs typeface="Arial" pitchFamily="34" charset="0"/>
              </a:rPr>
              <a:t>Creșterea cotei de participare a IMM-urilor </a:t>
            </a:r>
            <a:br>
              <a:rPr lang="ro-RO" sz="2000" u="sng" dirty="0" smtClean="0">
                <a:solidFill>
                  <a:srgbClr val="FF0000"/>
                </a:solidFill>
                <a:latin typeface="Arial" pitchFamily="34" charset="0"/>
                <a:cs typeface="Arial" pitchFamily="34" charset="0"/>
              </a:rPr>
            </a:br>
            <a:r>
              <a:rPr lang="ro-RO" sz="2000" dirty="0" smtClean="0">
                <a:solidFill>
                  <a:srgbClr val="FF0000"/>
                </a:solidFill>
                <a:latin typeface="Arial" pitchFamily="34" charset="0"/>
                <a:cs typeface="Arial" pitchFamily="34" charset="0"/>
              </a:rPr>
              <a:t>● </a:t>
            </a:r>
            <a:r>
              <a:rPr lang="ro-RO" sz="2000" u="sng" dirty="0" smtClean="0">
                <a:solidFill>
                  <a:srgbClr val="FF0000"/>
                </a:solidFill>
                <a:latin typeface="Arial" pitchFamily="34" charset="0"/>
                <a:cs typeface="Arial" pitchFamily="34" charset="0"/>
              </a:rPr>
              <a:t>Instrument dedicat pentru IMM-uri</a:t>
            </a:r>
            <a:r>
              <a:rPr lang="en-US" sz="1800" dirty="0" smtClean="0">
                <a:solidFill>
                  <a:srgbClr val="FF0000"/>
                </a:solidFill>
                <a:latin typeface="Arial" pitchFamily="34" charset="0"/>
                <a:cs typeface="Arial" pitchFamily="34" charset="0"/>
              </a:rPr>
              <a:t/>
            </a:r>
            <a:br>
              <a:rPr lang="en-US" sz="1800" dirty="0" smtClean="0">
                <a:solidFill>
                  <a:srgbClr val="FF0000"/>
                </a:solidFill>
                <a:latin typeface="Arial" pitchFamily="34" charset="0"/>
                <a:cs typeface="Arial" pitchFamily="34" charset="0"/>
              </a:rPr>
            </a:br>
            <a:r>
              <a:rPr lang="en-US" sz="1800" dirty="0" smtClean="0">
                <a:solidFill>
                  <a:schemeClr val="bg2">
                    <a:lumMod val="50000"/>
                  </a:schemeClr>
                </a:solidFill>
                <a:latin typeface="Arial" pitchFamily="34" charset="0"/>
                <a:cs typeface="Arial" pitchFamily="34" charset="0"/>
              </a:rPr>
              <a:t/>
            </a:r>
            <a:br>
              <a:rPr lang="en-US" sz="1800" dirty="0" smtClean="0">
                <a:solidFill>
                  <a:schemeClr val="bg2">
                    <a:lumMod val="50000"/>
                  </a:schemeClr>
                </a:solidFill>
                <a:latin typeface="Arial" pitchFamily="34" charset="0"/>
                <a:cs typeface="Arial" pitchFamily="34" charset="0"/>
              </a:rPr>
            </a:br>
            <a:r>
              <a:rPr lang="en-US" sz="1800" dirty="0" smtClean="0">
                <a:solidFill>
                  <a:schemeClr val="bg2">
                    <a:lumMod val="50000"/>
                  </a:schemeClr>
                </a:solidFill>
                <a:latin typeface="Arial" pitchFamily="34" charset="0"/>
                <a:cs typeface="Arial" pitchFamily="34" charset="0"/>
              </a:rPr>
              <a:t/>
            </a:r>
            <a:br>
              <a:rPr lang="en-US" sz="1800" dirty="0" smtClean="0">
                <a:solidFill>
                  <a:schemeClr val="bg2">
                    <a:lumMod val="50000"/>
                  </a:schemeClr>
                </a:solidFill>
                <a:latin typeface="Arial" pitchFamily="34" charset="0"/>
                <a:cs typeface="Arial" pitchFamily="34" charset="0"/>
              </a:rPr>
            </a:br>
            <a:r>
              <a:rPr lang="ro-RO" sz="1800" dirty="0" smtClean="0">
                <a:latin typeface="Arial" pitchFamily="34" charset="0"/>
                <a:cs typeface="Arial" pitchFamily="34" charset="0"/>
              </a:rPr>
              <a:t>● Orientare tematică pe provocări societale </a:t>
            </a:r>
            <a:r>
              <a:rPr lang="en-US" sz="1800" dirty="0" smtClean="0">
                <a:solidFill>
                  <a:schemeClr val="bg2">
                    <a:lumMod val="50000"/>
                  </a:schemeClr>
                </a:solidFill>
                <a:latin typeface="Arial" pitchFamily="34" charset="0"/>
                <a:cs typeface="Arial" pitchFamily="34" charset="0"/>
              </a:rPr>
              <a:t/>
            </a:r>
            <a:br>
              <a:rPr lang="en-US" sz="1800" dirty="0" smtClean="0">
                <a:solidFill>
                  <a:schemeClr val="bg2">
                    <a:lumMod val="50000"/>
                  </a:schemeClr>
                </a:solidFill>
                <a:latin typeface="Arial" pitchFamily="34" charset="0"/>
                <a:cs typeface="Arial" pitchFamily="34" charset="0"/>
              </a:rPr>
            </a:br>
            <a:r>
              <a:rPr lang="ro-RO" sz="1800" dirty="0" smtClean="0">
                <a:latin typeface="Arial" pitchFamily="34" charset="0"/>
                <a:cs typeface="Arial" pitchFamily="34" charset="0"/>
              </a:rPr>
              <a:t>● </a:t>
            </a:r>
            <a:r>
              <a:rPr lang="ro-RO" sz="1800" dirty="0" smtClean="0">
                <a:solidFill>
                  <a:schemeClr val="bg2">
                    <a:lumMod val="50000"/>
                  </a:schemeClr>
                </a:solidFill>
                <a:latin typeface="Arial" pitchFamily="34" charset="0"/>
                <a:cs typeface="Arial" pitchFamily="34" charset="0"/>
              </a:rPr>
              <a:t>Extinderea excelenției în cercetare și lărgirea participării</a:t>
            </a: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ro-RO" sz="1800" dirty="0" smtClean="0">
                <a:latin typeface="Arial" pitchFamily="34" charset="0"/>
                <a:cs typeface="Arial" pitchFamily="34" charset="0"/>
              </a:rPr>
              <a:t>● </a:t>
            </a:r>
            <a:r>
              <a:rPr lang="ro-RO" sz="1800" dirty="0" smtClean="0">
                <a:solidFill>
                  <a:schemeClr val="tx1"/>
                </a:solidFill>
                <a:latin typeface="Arial" pitchFamily="34" charset="0"/>
                <a:cs typeface="Arial" pitchFamily="34" charset="0"/>
              </a:rPr>
              <a:t>Îmbunătirea managementului și a regulilor de participare (set unitar de norme pentru întreg programul)</a:t>
            </a:r>
            <a:r>
              <a:rPr lang="en-US" sz="1800" dirty="0" smtClean="0">
                <a:solidFill>
                  <a:schemeClr val="bg2">
                    <a:lumMod val="50000"/>
                  </a:schemeClr>
                </a:solidFill>
                <a:latin typeface="Arial" pitchFamily="34" charset="0"/>
                <a:cs typeface="Arial" pitchFamily="34" charset="0"/>
              </a:rPr>
              <a:t/>
            </a:r>
            <a:br>
              <a:rPr lang="en-US" sz="1800" dirty="0" smtClean="0">
                <a:solidFill>
                  <a:schemeClr val="bg2">
                    <a:lumMod val="50000"/>
                  </a:schemeClr>
                </a:solidFill>
                <a:latin typeface="Arial" pitchFamily="34" charset="0"/>
                <a:cs typeface="Arial" pitchFamily="34" charset="0"/>
              </a:rPr>
            </a:br>
            <a:r>
              <a:rPr lang="en-US" sz="1600" dirty="0" smtClean="0">
                <a:solidFill>
                  <a:schemeClr val="bg2">
                    <a:lumMod val="50000"/>
                  </a:schemeClr>
                </a:solidFill>
                <a:latin typeface="Arial" pitchFamily="34" charset="0"/>
                <a:cs typeface="Arial" pitchFamily="34" charset="0"/>
              </a:rPr>
              <a:t/>
            </a:r>
            <a:br>
              <a:rPr lang="en-US" sz="1600" dirty="0" smtClean="0">
                <a:solidFill>
                  <a:schemeClr val="bg2">
                    <a:lumMod val="50000"/>
                  </a:schemeClr>
                </a:solidFill>
                <a:latin typeface="Arial" pitchFamily="34" charset="0"/>
                <a:cs typeface="Arial" pitchFamily="34" charset="0"/>
              </a:rPr>
            </a:br>
            <a:endParaRPr lang="en-GB" sz="1400" b="0" dirty="0">
              <a:latin typeface="Arial" pitchFamily="34" charset="0"/>
              <a:cs typeface="Arial" pitchFamily="34" charset="0"/>
            </a:endParaRPr>
          </a:p>
        </p:txBody>
      </p:sp>
      <p:pic>
        <p:nvPicPr>
          <p:cNvPr id="4" name="Picture 3" descr="drap_cmyk.jpg"/>
          <p:cNvPicPr>
            <a:picLocks noChangeAspect="1"/>
          </p:cNvPicPr>
          <p:nvPr/>
        </p:nvPicPr>
        <p:blipFill>
          <a:blip r:embed="rId2"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3" cstate="print"/>
          <a:stretch>
            <a:fillRect/>
          </a:stretch>
        </p:blipFill>
        <p:spPr>
          <a:xfrm>
            <a:off x="7086600" y="304800"/>
            <a:ext cx="1447800" cy="840116"/>
          </a:xfrm>
          <a:prstGeom prst="rect">
            <a:avLst/>
          </a:prstGeom>
        </p:spPr>
      </p:pic>
      <p:sp>
        <p:nvSpPr>
          <p:cNvPr id="6" name="Title 1"/>
          <p:cNvSpPr txBox="1">
            <a:spLocks/>
          </p:cNvSpPr>
          <p:nvPr/>
        </p:nvSpPr>
        <p:spPr>
          <a:xfrm>
            <a:off x="381000" y="1143000"/>
            <a:ext cx="8077200" cy="4953000"/>
          </a:xfrm>
          <a:prstGeom prst="rect">
            <a:avLst/>
          </a:prstGeom>
          <a:effectLst/>
        </p:spPr>
        <p:txBody>
          <a:bodyPr vert="horz" lIns="91440" tIns="45720" rIns="91440" bIns="45720" rtlCol="0" anchor="t" anchorCtr="0">
            <a:noAutofit/>
          </a:bodyPr>
          <a:lstStyle/>
          <a:p>
            <a:pPr marL="342900" marR="0" lvl="0" indent="-342900" algn="l" defTabSz="914400" rtl="0" eaLnBrk="1" fontAlgn="base" latinLnBrk="0" hangingPunct="1">
              <a:lnSpc>
                <a:spcPct val="80000"/>
              </a:lnSpc>
              <a:spcBef>
                <a:spcPct val="20000"/>
              </a:spcBef>
              <a:spcAft>
                <a:spcPct val="0"/>
              </a:spcAft>
              <a:buClr>
                <a:schemeClr val="accent6">
                  <a:lumMod val="75000"/>
                </a:schemeClr>
              </a:buClr>
              <a:buSzPct val="128000"/>
              <a:buFont typeface="Georgia" pitchFamily="18" charset="0"/>
              <a:buNone/>
              <a:tabLst/>
              <a:defRPr/>
            </a:pPr>
            <a:r>
              <a:rPr kumimoji="0" lang="en-US" sz="2800" b="1" i="0" u="none" strike="noStrike" kern="1200" cap="none" spc="0" normalizeH="0" baseline="0" noProof="0" smtClean="0">
                <a:ln>
                  <a:noFill/>
                </a:ln>
                <a:solidFill>
                  <a:schemeClr val="bg2">
                    <a:lumMod val="25000"/>
                  </a:schemeClr>
                </a:solidFill>
                <a:effectLst/>
                <a:uLnTx/>
                <a:uFillTx/>
                <a:latin typeface="Arial" panose="020B0604020202020204" pitchFamily="34" charset="0"/>
                <a:ea typeface="+mj-ea"/>
                <a:cs typeface="Arial" panose="020B0604020202020204" pitchFamily="34" charset="0"/>
              </a:rPr>
              <a:t>  </a:t>
            </a:r>
            <a:endParaRPr kumimoji="0" lang="en-US" sz="28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99012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081" y="6096000"/>
            <a:ext cx="7923010" cy="762000"/>
          </a:xfrm>
        </p:spPr>
        <p:txBody>
          <a:bodyPr>
            <a:normAutofit/>
          </a:bodyPr>
          <a:lstStyle/>
          <a:p>
            <a:pPr algn="ctr"/>
            <a:endParaRPr lang="ro-RO" sz="1000" dirty="0" smtClean="0">
              <a:latin typeface="Arial" pitchFamily="34" charset="0"/>
              <a:cs typeface="Arial" pitchFamily="34" charset="0"/>
            </a:endParaRPr>
          </a:p>
          <a:p>
            <a:pPr lvl="0" algn="ctr">
              <a:buClr>
                <a:srgbClr val="F14124">
                  <a:lumMod val="75000"/>
                </a:srgbClr>
              </a:buClr>
            </a:pPr>
            <a:r>
              <a:rPr lang="ro-RO" sz="1100" i="1" dirty="0">
                <a:solidFill>
                  <a:srgbClr val="4E67C8">
                    <a:lumMod val="75000"/>
                  </a:srgbClr>
                </a:solidFill>
                <a:latin typeface="Arial" pitchFamily="34" charset="0"/>
                <a:cs typeface="Arial" pitchFamily="34" charset="0"/>
              </a:rPr>
              <a:t>Brașov, 27-28 mai 2014</a:t>
            </a:r>
            <a:endParaRPr lang="en-US" sz="1100" i="1" dirty="0">
              <a:solidFill>
                <a:srgbClr val="4E67C8">
                  <a:lumMod val="75000"/>
                </a:srgbClr>
              </a:solidFill>
              <a:latin typeface="Arial" pitchFamily="34" charset="0"/>
              <a:cs typeface="Arial" pitchFamily="34" charset="0"/>
            </a:endParaRPr>
          </a:p>
        </p:txBody>
      </p:sp>
      <p:sp>
        <p:nvSpPr>
          <p:cNvPr id="2" name="Title 1"/>
          <p:cNvSpPr>
            <a:spLocks noGrp="1"/>
          </p:cNvSpPr>
          <p:nvPr>
            <p:ph type="ctrTitle"/>
          </p:nvPr>
        </p:nvSpPr>
        <p:spPr>
          <a:xfrm>
            <a:off x="457200" y="1143000"/>
            <a:ext cx="8305800" cy="4953000"/>
          </a:xfrm>
        </p:spPr>
        <p:txBody>
          <a:bodyPr/>
          <a:lstStyle/>
          <a:p>
            <a:pPr lvl="8" algn="l" rtl="0">
              <a:spcBef>
                <a:spcPct val="0"/>
              </a:spcBef>
              <a:buClr>
                <a:schemeClr val="accent6">
                  <a:lumMod val="75000"/>
                </a:schemeClr>
              </a:buClr>
              <a:buSzPct val="128000"/>
            </a:pPr>
            <a:r>
              <a:rPr lang="en-US" sz="2400" b="1" dirty="0" smtClean="0">
                <a:solidFill>
                  <a:schemeClr val="bg2">
                    <a:lumMod val="25000"/>
                  </a:schemeClr>
                </a:solidFill>
              </a:rPr>
              <a:t>          </a:t>
            </a:r>
            <a:r>
              <a:rPr lang="ro-RO" sz="2400" b="1" dirty="0" smtClean="0">
                <a:solidFill>
                  <a:schemeClr val="accent1">
                    <a:lumMod val="75000"/>
                  </a:schemeClr>
                </a:solidFill>
                <a:latin typeface="Arial" pitchFamily="34" charset="0"/>
                <a:cs typeface="Arial" pitchFamily="34" charset="0"/>
              </a:rPr>
              <a:t>Finanțarea* IMM-urilor prin noul instrume</a:t>
            </a:r>
            <a:r>
              <a:rPr lang="ro-RO" sz="2400" b="1" dirty="0" smtClean="0">
                <a:solidFill>
                  <a:schemeClr val="accent1">
                    <a:lumMod val="75000"/>
                  </a:schemeClr>
                </a:solidFill>
              </a:rPr>
              <a:t>nt </a:t>
            </a:r>
            <a:r>
              <a:rPr lang="en-US" sz="2400" b="1" dirty="0" smtClean="0">
                <a:solidFill>
                  <a:schemeClr val="accent1">
                    <a:lumMod val="75000"/>
                  </a:schemeClr>
                </a:solidFill>
              </a:rPr>
              <a:t/>
            </a:r>
            <a:br>
              <a:rPr lang="en-US" sz="2400" b="1" dirty="0" smtClean="0">
                <a:solidFill>
                  <a:schemeClr val="accent1">
                    <a:lumMod val="75000"/>
                  </a:schemeClr>
                </a:solidFill>
              </a:rPr>
            </a:br>
            <a:r>
              <a:rPr lang="en-US" sz="2400" b="1" dirty="0" smtClean="0">
                <a:solidFill>
                  <a:schemeClr val="accent1">
                    <a:lumMod val="75000"/>
                  </a:schemeClr>
                </a:solidFill>
              </a:rPr>
              <a:t/>
            </a:r>
            <a:br>
              <a:rPr lang="en-US" sz="2400" b="1" dirty="0" smtClean="0">
                <a:solidFill>
                  <a:schemeClr val="accent1">
                    <a:lumMod val="75000"/>
                  </a:schemeClr>
                </a:solidFill>
              </a:rPr>
            </a:br>
            <a:r>
              <a:rPr lang="ro-RO" b="1" u="sng" dirty="0" smtClean="0">
                <a:solidFill>
                  <a:srgbClr val="FF0000"/>
                </a:solidFill>
                <a:latin typeface="Arial" pitchFamily="34" charset="0"/>
                <a:cs typeface="Arial" pitchFamily="34" charset="0"/>
              </a:rPr>
              <a:t>Faza 1</a:t>
            </a:r>
            <a:r>
              <a:rPr lang="ro-RO" b="1" dirty="0" smtClean="0">
                <a:solidFill>
                  <a:schemeClr val="accent1">
                    <a:lumMod val="75000"/>
                  </a:schemeClr>
                </a:solidFill>
                <a:latin typeface="Arial" pitchFamily="34" charset="0"/>
                <a:cs typeface="Arial" pitchFamily="34" charset="0"/>
              </a:rPr>
              <a:t>: Dezvoltare concept și evaluarea fezabilității</a:t>
            </a:r>
            <a:r>
              <a:rPr lang="en-US" sz="1600" dirty="0" smtClean="0">
                <a:solidFill>
                  <a:schemeClr val="accent1">
                    <a:lumMod val="75000"/>
                  </a:schemeClr>
                </a:solidFill>
                <a:latin typeface="Arial" pitchFamily="34" charset="0"/>
                <a:cs typeface="Arial" pitchFamily="34" charset="0"/>
              </a:rPr>
              <a:t/>
            </a:r>
            <a:br>
              <a:rPr lang="en-US" sz="1600" dirty="0" smtClean="0">
                <a:solidFill>
                  <a:schemeClr val="accent1">
                    <a:lumMod val="75000"/>
                  </a:schemeClr>
                </a:solidFill>
                <a:latin typeface="Arial" pitchFamily="34" charset="0"/>
                <a:cs typeface="Arial" pitchFamily="34" charset="0"/>
              </a:rPr>
            </a:br>
            <a:r>
              <a:rPr lang="en-US" sz="1600" dirty="0" smtClean="0">
                <a:solidFill>
                  <a:schemeClr val="accent1">
                    <a:lumMod val="75000"/>
                  </a:schemeClr>
                </a:solidFill>
                <a:latin typeface="Arial" pitchFamily="34" charset="0"/>
                <a:cs typeface="Arial" pitchFamily="34" charset="0"/>
              </a:rPr>
              <a:t>	</a:t>
            </a:r>
            <a:r>
              <a:rPr lang="ro-RO" sz="1400" dirty="0" smtClean="0">
                <a:solidFill>
                  <a:schemeClr val="accent1">
                    <a:lumMod val="75000"/>
                  </a:schemeClr>
                </a:solidFill>
                <a:latin typeface="Arial" pitchFamily="34" charset="0"/>
                <a:cs typeface="Arial" pitchFamily="34" charset="0"/>
              </a:rPr>
              <a:t> ● Finanțare: O sumă fixă de </a:t>
            </a:r>
            <a:r>
              <a:rPr lang="ro-RO" sz="1400" dirty="0" smtClean="0">
                <a:solidFill>
                  <a:srgbClr val="FF0000"/>
                </a:solidFill>
                <a:latin typeface="Arial" pitchFamily="34" charset="0"/>
                <a:cs typeface="Arial" pitchFamily="34" charset="0"/>
              </a:rPr>
              <a:t>50.000 de euro</a:t>
            </a:r>
            <a:r>
              <a:rPr lang="en-US" sz="1400" dirty="0" smtClean="0">
                <a:solidFill>
                  <a:schemeClr val="accent1">
                    <a:lumMod val="75000"/>
                  </a:schemeClr>
                </a:solidFill>
                <a:latin typeface="Arial" pitchFamily="34" charset="0"/>
                <a:cs typeface="Arial" pitchFamily="34" charset="0"/>
              </a:rPr>
              <a:t/>
            </a:r>
            <a:br>
              <a:rPr lang="en-US" sz="1400" dirty="0" smtClean="0">
                <a:solidFill>
                  <a:schemeClr val="accent1">
                    <a:lumMod val="75000"/>
                  </a:schemeClr>
                </a:solidFill>
                <a:latin typeface="Arial" pitchFamily="34" charset="0"/>
                <a:cs typeface="Arial" pitchFamily="34" charset="0"/>
              </a:rPr>
            </a:br>
            <a:r>
              <a:rPr lang="en-US" sz="1400" dirty="0" smtClean="0">
                <a:solidFill>
                  <a:schemeClr val="accent1">
                    <a:lumMod val="75000"/>
                  </a:schemeClr>
                </a:solidFill>
                <a:latin typeface="Arial" pitchFamily="34" charset="0"/>
                <a:cs typeface="Arial" pitchFamily="34" charset="0"/>
              </a:rPr>
              <a:t>	</a:t>
            </a:r>
            <a:r>
              <a:rPr lang="ro-RO" sz="1400" dirty="0" smtClean="0">
                <a:solidFill>
                  <a:schemeClr val="accent1">
                    <a:lumMod val="75000"/>
                  </a:schemeClr>
                </a:solidFill>
                <a:latin typeface="Arial" pitchFamily="34" charset="0"/>
                <a:cs typeface="Arial" pitchFamily="34" charset="0"/>
              </a:rPr>
              <a:t> ● Durată: </a:t>
            </a:r>
            <a:r>
              <a:rPr lang="ro-RO" sz="1400" dirty="0" smtClean="0">
                <a:solidFill>
                  <a:srgbClr val="FF0000"/>
                </a:solidFill>
                <a:latin typeface="Arial" pitchFamily="34" charset="0"/>
                <a:cs typeface="Arial" pitchFamily="34" charset="0"/>
              </a:rPr>
              <a:t>6 luni</a:t>
            </a:r>
            <a:r>
              <a:rPr lang="en-US" sz="1200" dirty="0" smtClean="0">
                <a:solidFill>
                  <a:schemeClr val="accent1">
                    <a:lumMod val="75000"/>
                  </a:schemeClr>
                </a:solidFill>
                <a:latin typeface="Arial" pitchFamily="34" charset="0"/>
                <a:cs typeface="Arial" pitchFamily="34" charset="0"/>
              </a:rPr>
              <a:t/>
            </a:r>
            <a:br>
              <a:rPr lang="en-US" sz="1200" dirty="0" smtClean="0">
                <a:solidFill>
                  <a:schemeClr val="accent1">
                    <a:lumMod val="75000"/>
                  </a:schemeClr>
                </a:solidFill>
                <a:latin typeface="Arial" pitchFamily="34" charset="0"/>
                <a:cs typeface="Arial" pitchFamily="34" charset="0"/>
              </a:rPr>
            </a:br>
            <a:r>
              <a:rPr lang="en-US" sz="1600" dirty="0" smtClean="0">
                <a:solidFill>
                  <a:schemeClr val="accent1">
                    <a:lumMod val="75000"/>
                  </a:schemeClr>
                </a:solidFill>
                <a:latin typeface="Arial" pitchFamily="34" charset="0"/>
                <a:cs typeface="Arial" pitchFamily="34" charset="0"/>
              </a:rPr>
              <a:t/>
            </a:r>
            <a:br>
              <a:rPr lang="en-US" sz="1600" dirty="0" smtClean="0">
                <a:solidFill>
                  <a:schemeClr val="accent1">
                    <a:lumMod val="75000"/>
                  </a:schemeClr>
                </a:solidFill>
                <a:latin typeface="Arial" pitchFamily="34" charset="0"/>
                <a:cs typeface="Arial" pitchFamily="34" charset="0"/>
              </a:rPr>
            </a:br>
            <a:r>
              <a:rPr lang="ro-RO" b="1" u="sng" dirty="0" smtClean="0">
                <a:solidFill>
                  <a:srgbClr val="FF0000"/>
                </a:solidFill>
                <a:latin typeface="Arial" pitchFamily="34" charset="0"/>
                <a:cs typeface="Arial" pitchFamily="34" charset="0"/>
              </a:rPr>
              <a:t>Faza 2</a:t>
            </a:r>
            <a:r>
              <a:rPr lang="ro-RO" b="1" u="sng" dirty="0" smtClean="0">
                <a:solidFill>
                  <a:schemeClr val="accent1">
                    <a:lumMod val="75000"/>
                  </a:schemeClr>
                </a:solidFill>
                <a:latin typeface="Arial" pitchFamily="34" charset="0"/>
                <a:cs typeface="Arial" pitchFamily="34" charset="0"/>
              </a:rPr>
              <a:t>:</a:t>
            </a:r>
            <a:r>
              <a:rPr lang="ro-RO" b="1" dirty="0" smtClean="0">
                <a:solidFill>
                  <a:schemeClr val="accent1">
                    <a:lumMod val="75000"/>
                  </a:schemeClr>
                </a:solidFill>
                <a:latin typeface="Arial" pitchFamily="34" charset="0"/>
                <a:cs typeface="Arial" pitchFamily="34" charset="0"/>
              </a:rPr>
              <a:t> Activități de inovare </a:t>
            </a:r>
            <a:r>
              <a:rPr lang="ro-RO" i="1" dirty="0" smtClean="0">
                <a:solidFill>
                  <a:schemeClr val="accent1">
                    <a:lumMod val="75000"/>
                  </a:schemeClr>
                </a:solidFill>
                <a:latin typeface="Arial" pitchFamily="34" charset="0"/>
                <a:cs typeface="Arial" pitchFamily="34" charset="0"/>
              </a:rPr>
              <a:t>(demonstrații, testare, prototip, studii pilot, scale-up studii de extindere a producției, miniaturizare, proiectare, verificarea performanței etc.și replicare de piață)</a:t>
            </a:r>
            <a:r>
              <a:rPr lang="en-US" sz="1600" dirty="0" smtClean="0">
                <a:solidFill>
                  <a:schemeClr val="accent1">
                    <a:lumMod val="75000"/>
                  </a:schemeClr>
                </a:solidFill>
                <a:latin typeface="Arial" pitchFamily="34" charset="0"/>
                <a:cs typeface="Arial" pitchFamily="34" charset="0"/>
              </a:rPr>
              <a:t/>
            </a:r>
            <a:br>
              <a:rPr lang="en-US" sz="1600" dirty="0" smtClean="0">
                <a:solidFill>
                  <a:schemeClr val="accent1">
                    <a:lumMod val="75000"/>
                  </a:schemeClr>
                </a:solidFill>
                <a:latin typeface="Arial" pitchFamily="34" charset="0"/>
                <a:cs typeface="Arial" pitchFamily="34" charset="0"/>
              </a:rPr>
            </a:br>
            <a:r>
              <a:rPr lang="en-US" sz="1600" dirty="0" smtClean="0">
                <a:solidFill>
                  <a:schemeClr val="accent1">
                    <a:lumMod val="75000"/>
                  </a:schemeClr>
                </a:solidFill>
                <a:latin typeface="Arial" pitchFamily="34" charset="0"/>
                <a:cs typeface="Arial" pitchFamily="34" charset="0"/>
              </a:rPr>
              <a:t>	</a:t>
            </a:r>
            <a:r>
              <a:rPr lang="ro-RO" sz="1400" dirty="0" smtClean="0">
                <a:solidFill>
                  <a:schemeClr val="accent1">
                    <a:lumMod val="75000"/>
                  </a:schemeClr>
                </a:solidFill>
                <a:latin typeface="Arial" pitchFamily="34" charset="0"/>
                <a:cs typeface="Arial" pitchFamily="34" charset="0"/>
              </a:rPr>
              <a:t> ● Finanțare: </a:t>
            </a:r>
            <a:r>
              <a:rPr lang="ro-RO" sz="1400" dirty="0" smtClean="0">
                <a:solidFill>
                  <a:srgbClr val="FF0000"/>
                </a:solidFill>
                <a:latin typeface="Arial" pitchFamily="34" charset="0"/>
                <a:cs typeface="Arial" pitchFamily="34" charset="0"/>
              </a:rPr>
              <a:t>1 - 2.5 milioane de euro</a:t>
            </a:r>
            <a:r>
              <a:rPr lang="en-US" sz="1400" dirty="0" smtClean="0">
                <a:solidFill>
                  <a:schemeClr val="accent1">
                    <a:lumMod val="75000"/>
                  </a:schemeClr>
                </a:solidFill>
                <a:latin typeface="Arial" pitchFamily="34" charset="0"/>
                <a:cs typeface="Arial" pitchFamily="34" charset="0"/>
              </a:rPr>
              <a:t/>
            </a:r>
            <a:br>
              <a:rPr lang="en-US" sz="1400" dirty="0" smtClean="0">
                <a:solidFill>
                  <a:schemeClr val="accent1">
                    <a:lumMod val="75000"/>
                  </a:schemeClr>
                </a:solidFill>
                <a:latin typeface="Arial" pitchFamily="34" charset="0"/>
                <a:cs typeface="Arial" pitchFamily="34" charset="0"/>
              </a:rPr>
            </a:br>
            <a:r>
              <a:rPr lang="en-US" sz="1400" dirty="0" smtClean="0">
                <a:solidFill>
                  <a:schemeClr val="accent1">
                    <a:lumMod val="75000"/>
                  </a:schemeClr>
                </a:solidFill>
                <a:latin typeface="Arial" pitchFamily="34" charset="0"/>
                <a:cs typeface="Arial" pitchFamily="34" charset="0"/>
              </a:rPr>
              <a:t>	</a:t>
            </a:r>
            <a:r>
              <a:rPr lang="ro-RO" sz="1400" dirty="0" smtClean="0">
                <a:solidFill>
                  <a:schemeClr val="accent1">
                    <a:lumMod val="75000"/>
                  </a:schemeClr>
                </a:solidFill>
                <a:latin typeface="Arial" pitchFamily="34" charset="0"/>
                <a:cs typeface="Arial" pitchFamily="34" charset="0"/>
              </a:rPr>
              <a:t> ● Durata: </a:t>
            </a:r>
            <a:r>
              <a:rPr lang="ro-RO" sz="1400" dirty="0" smtClean="0">
                <a:solidFill>
                  <a:srgbClr val="FF0000"/>
                </a:solidFill>
                <a:latin typeface="Arial" pitchFamily="34" charset="0"/>
                <a:cs typeface="Arial" pitchFamily="34" charset="0"/>
              </a:rPr>
              <a:t>12-24 luni</a:t>
            </a:r>
            <a:r>
              <a:rPr lang="en-US" sz="1400" dirty="0" smtClean="0">
                <a:solidFill>
                  <a:schemeClr val="accent1">
                    <a:lumMod val="75000"/>
                  </a:schemeClr>
                </a:solidFill>
                <a:latin typeface="Arial" pitchFamily="34" charset="0"/>
                <a:cs typeface="Arial" pitchFamily="34" charset="0"/>
              </a:rPr>
              <a:t/>
            </a:r>
            <a:br>
              <a:rPr lang="en-US" sz="1400" dirty="0" smtClean="0">
                <a:solidFill>
                  <a:schemeClr val="accent1">
                    <a:lumMod val="75000"/>
                  </a:schemeClr>
                </a:solidFill>
                <a:latin typeface="Arial" pitchFamily="34" charset="0"/>
                <a:cs typeface="Arial" pitchFamily="34" charset="0"/>
              </a:rPr>
            </a:br>
            <a:r>
              <a:rPr lang="en-US" sz="1600" dirty="0" smtClean="0">
                <a:solidFill>
                  <a:schemeClr val="accent1">
                    <a:lumMod val="75000"/>
                  </a:schemeClr>
                </a:solidFill>
                <a:latin typeface="Arial" pitchFamily="34" charset="0"/>
                <a:cs typeface="Arial" pitchFamily="34" charset="0"/>
              </a:rPr>
              <a:t/>
            </a:r>
            <a:br>
              <a:rPr lang="en-US" sz="1600" dirty="0" smtClean="0">
                <a:solidFill>
                  <a:schemeClr val="accent1">
                    <a:lumMod val="75000"/>
                  </a:schemeClr>
                </a:solidFill>
                <a:latin typeface="Arial" pitchFamily="34" charset="0"/>
                <a:cs typeface="Arial" pitchFamily="34" charset="0"/>
              </a:rPr>
            </a:br>
            <a:r>
              <a:rPr lang="ro-RO" b="1" u="sng" dirty="0" smtClean="0">
                <a:solidFill>
                  <a:srgbClr val="FF0000"/>
                </a:solidFill>
                <a:latin typeface="Arial" pitchFamily="34" charset="0"/>
                <a:cs typeface="Arial" pitchFamily="34" charset="0"/>
              </a:rPr>
              <a:t>Faza 3</a:t>
            </a:r>
            <a:r>
              <a:rPr lang="ro-RO" b="1" u="sng" dirty="0" smtClean="0">
                <a:solidFill>
                  <a:schemeClr val="accent1">
                    <a:lumMod val="75000"/>
                  </a:schemeClr>
                </a:solidFill>
                <a:latin typeface="Arial" pitchFamily="34" charset="0"/>
                <a:cs typeface="Arial" pitchFamily="34" charset="0"/>
              </a:rPr>
              <a:t>:</a:t>
            </a:r>
            <a:r>
              <a:rPr lang="ro-RO" b="1" dirty="0" smtClean="0">
                <a:solidFill>
                  <a:schemeClr val="accent1">
                    <a:lumMod val="75000"/>
                  </a:schemeClr>
                </a:solidFill>
                <a:latin typeface="Arial" pitchFamily="34" charset="0"/>
                <a:cs typeface="Arial" pitchFamily="34" charset="0"/>
              </a:rPr>
              <a:t> Comercializare</a:t>
            </a:r>
            <a:r>
              <a:rPr lang="en-US" dirty="0" smtClean="0">
                <a:solidFill>
                  <a:schemeClr val="accent1">
                    <a:lumMod val="75000"/>
                  </a:schemeClr>
                </a:solidFill>
                <a:latin typeface="Arial" pitchFamily="34" charset="0"/>
                <a:cs typeface="Arial" pitchFamily="34" charset="0"/>
              </a:rPr>
              <a:t/>
            </a:r>
            <a:br>
              <a:rPr lang="en-US" dirty="0" smtClean="0">
                <a:solidFill>
                  <a:schemeClr val="accent1">
                    <a:lumMod val="75000"/>
                  </a:schemeClr>
                </a:solidFill>
                <a:latin typeface="Arial" pitchFamily="34" charset="0"/>
                <a:cs typeface="Arial" pitchFamily="34" charset="0"/>
              </a:rPr>
            </a:br>
            <a:r>
              <a:rPr lang="en-US" dirty="0" smtClean="0">
                <a:solidFill>
                  <a:schemeClr val="accent1">
                    <a:lumMod val="75000"/>
                  </a:schemeClr>
                </a:solidFill>
                <a:latin typeface="Arial" pitchFamily="34" charset="0"/>
                <a:cs typeface="Arial" pitchFamily="34" charset="0"/>
              </a:rPr>
              <a:t>	</a:t>
            </a:r>
            <a:r>
              <a:rPr lang="ro-RO" dirty="0" smtClean="0">
                <a:solidFill>
                  <a:schemeClr val="accent1">
                    <a:lumMod val="75000"/>
                  </a:schemeClr>
                </a:solidFill>
                <a:latin typeface="Arial" pitchFamily="34" charset="0"/>
                <a:cs typeface="Arial" pitchFamily="34" charset="0"/>
              </a:rPr>
              <a:t> ● Finanțare și implementare</a:t>
            </a:r>
            <a:r>
              <a:rPr lang="en-US" sz="1600" dirty="0" smtClean="0">
                <a:solidFill>
                  <a:schemeClr val="accent1">
                    <a:lumMod val="75000"/>
                  </a:schemeClr>
                </a:solidFill>
                <a:latin typeface="Arial" pitchFamily="34" charset="0"/>
                <a:cs typeface="Arial" pitchFamily="34" charset="0"/>
              </a:rPr>
              <a:t/>
            </a:r>
            <a:br>
              <a:rPr lang="en-US" sz="1600" dirty="0" smtClean="0">
                <a:solidFill>
                  <a:schemeClr val="accent1">
                    <a:lumMod val="75000"/>
                  </a:schemeClr>
                </a:solidFill>
                <a:latin typeface="Arial" pitchFamily="34" charset="0"/>
                <a:cs typeface="Arial" pitchFamily="34" charset="0"/>
              </a:rPr>
            </a:br>
            <a:r>
              <a:rPr lang="ro-RO" sz="1600" dirty="0" smtClean="0">
                <a:solidFill>
                  <a:schemeClr val="accent1">
                    <a:lumMod val="75000"/>
                  </a:schemeClr>
                </a:solidFill>
                <a:latin typeface="Arial" pitchFamily="34" charset="0"/>
                <a:cs typeface="Arial" pitchFamily="34" charset="0"/>
              </a:rPr>
              <a:t>Pentru această fază </a:t>
            </a:r>
            <a:r>
              <a:rPr lang="ro-RO" sz="1600" dirty="0" smtClean="0">
                <a:solidFill>
                  <a:srgbClr val="FF0000"/>
                </a:solidFill>
                <a:latin typeface="Arial" pitchFamily="34" charset="0"/>
                <a:cs typeface="Arial" pitchFamily="34" charset="0"/>
              </a:rPr>
              <a:t>IMM-urile nu vor primi finanțare în mod direct</a:t>
            </a:r>
            <a:r>
              <a:rPr lang="ro-RO" sz="1600" dirty="0" smtClean="0">
                <a:solidFill>
                  <a:schemeClr val="accent1">
                    <a:lumMod val="75000"/>
                  </a:schemeClr>
                </a:solidFill>
                <a:latin typeface="Arial" pitchFamily="34" charset="0"/>
                <a:cs typeface="Arial" pitchFamily="34" charset="0"/>
              </a:rPr>
              <a:t>, dar </a:t>
            </a:r>
            <a:r>
              <a:rPr lang="ro-RO" sz="1600" u="sng" dirty="0" smtClean="0">
                <a:solidFill>
                  <a:schemeClr val="accent1">
                    <a:lumMod val="75000"/>
                  </a:schemeClr>
                </a:solidFill>
                <a:latin typeface="Arial" pitchFamily="34" charset="0"/>
                <a:cs typeface="Arial" pitchFamily="34" charset="0"/>
              </a:rPr>
              <a:t>pot beneficia de măsuri indirecte de sprijin</a:t>
            </a:r>
            <a:r>
              <a:rPr lang="ro-RO" sz="1600" dirty="0" smtClean="0">
                <a:solidFill>
                  <a:schemeClr val="accent1">
                    <a:lumMod val="75000"/>
                  </a:schemeClr>
                </a:solidFill>
                <a:latin typeface="Arial" pitchFamily="34" charset="0"/>
                <a:cs typeface="Arial" pitchFamily="34" charset="0"/>
              </a:rPr>
              <a:t>, cât și de acces la facilități financiare prevăzute în Orizont 2020</a:t>
            </a:r>
            <a:r>
              <a:rPr lang="ro-RO" sz="1600" dirty="0" smtClean="0">
                <a:solidFill>
                  <a:schemeClr val="tx1"/>
                </a:solidFill>
                <a:latin typeface="Arial" pitchFamily="34" charset="0"/>
                <a:cs typeface="Arial" pitchFamily="34" charset="0"/>
              </a:rPr>
              <a:t>.</a:t>
            </a:r>
            <a:r>
              <a:rPr lang="en-US" sz="1600" dirty="0" smtClean="0">
                <a:solidFill>
                  <a:schemeClr val="tx1"/>
                </a:solidFill>
                <a:latin typeface="Arial" pitchFamily="34" charset="0"/>
                <a:cs typeface="Arial" pitchFamily="34" charset="0"/>
              </a:rPr>
              <a:t/>
            </a:r>
            <a:br>
              <a:rPr lang="en-US" sz="1600" dirty="0" smtClean="0">
                <a:solidFill>
                  <a:schemeClr val="tx1"/>
                </a:solidFill>
                <a:latin typeface="Arial" pitchFamily="34" charset="0"/>
                <a:cs typeface="Arial" pitchFamily="34" charset="0"/>
              </a:rPr>
            </a:br>
            <a:r>
              <a:rPr lang="en-US" sz="1400" dirty="0" smtClean="0">
                <a:solidFill>
                  <a:schemeClr val="tx1"/>
                </a:solidFill>
                <a:latin typeface="Arial" pitchFamily="34" charset="0"/>
                <a:cs typeface="Arial" pitchFamily="34" charset="0"/>
              </a:rPr>
              <a:t/>
            </a:r>
            <a:br>
              <a:rPr lang="en-US" sz="1400" dirty="0" smtClean="0">
                <a:solidFill>
                  <a:schemeClr val="tx1"/>
                </a:solidFill>
                <a:latin typeface="Arial" pitchFamily="34" charset="0"/>
                <a:cs typeface="Arial" pitchFamily="34" charset="0"/>
              </a:rPr>
            </a:br>
            <a:r>
              <a:rPr lang="ro-RO" sz="1600" i="1" dirty="0" smtClean="0">
                <a:solidFill>
                  <a:schemeClr val="accent1">
                    <a:lumMod val="75000"/>
                  </a:schemeClr>
                </a:solidFill>
                <a:latin typeface="Arial" pitchFamily="34" charset="0"/>
                <a:cs typeface="Arial" pitchFamily="34" charset="0"/>
              </a:rPr>
              <a:t> </a:t>
            </a:r>
            <a:r>
              <a:rPr lang="ro-RO" sz="1200" i="1" dirty="0" smtClean="0">
                <a:solidFill>
                  <a:schemeClr val="accent1">
                    <a:lumMod val="75000"/>
                  </a:schemeClr>
                </a:solidFill>
                <a:latin typeface="Arial" pitchFamily="34" charset="0"/>
                <a:cs typeface="Arial" pitchFamily="34" charset="0"/>
              </a:rPr>
              <a:t>*)Valorile sunt orientative</a:t>
            </a:r>
            <a:r>
              <a:rPr lang="en-US" sz="1200" i="1" dirty="0" smtClean="0">
                <a:solidFill>
                  <a:schemeClr val="accent1">
                    <a:lumMod val="75000"/>
                  </a:schemeClr>
                </a:solidFill>
                <a:latin typeface="Arial" pitchFamily="34" charset="0"/>
                <a:cs typeface="Arial" pitchFamily="34" charset="0"/>
              </a:rPr>
              <a:t>. S</a:t>
            </a:r>
            <a:r>
              <a:rPr lang="ro-RO" sz="1200" i="1" dirty="0" smtClean="0">
                <a:solidFill>
                  <a:schemeClr val="accent1">
                    <a:lumMod val="75000"/>
                  </a:schemeClr>
                </a:solidFill>
                <a:latin typeface="Arial" pitchFamily="34" charset="0"/>
                <a:cs typeface="Arial" pitchFamily="34" charset="0"/>
              </a:rPr>
              <a:t>e vor urmări Programele de lucru pentru apeluri.</a:t>
            </a:r>
            <a:r>
              <a:rPr lang="en-US" sz="1200" dirty="0" smtClean="0">
                <a:solidFill>
                  <a:schemeClr val="accent1">
                    <a:lumMod val="75000"/>
                  </a:schemeClr>
                </a:solidFill>
                <a:latin typeface="Arial" pitchFamily="34" charset="0"/>
                <a:cs typeface="Arial" pitchFamily="34" charset="0"/>
              </a:rPr>
              <a:t/>
            </a:r>
            <a:br>
              <a:rPr lang="en-US" sz="1200" dirty="0" smtClean="0">
                <a:solidFill>
                  <a:schemeClr val="accent1">
                    <a:lumMod val="75000"/>
                  </a:schemeClr>
                </a:solidFill>
                <a:latin typeface="Arial" pitchFamily="34" charset="0"/>
                <a:cs typeface="Arial" pitchFamily="34" charset="0"/>
              </a:rPr>
            </a:br>
            <a:endParaRPr lang="en-GB" sz="2400" b="1" dirty="0">
              <a:latin typeface="Arial" pitchFamily="34" charset="0"/>
              <a:cs typeface="Arial" pitchFamily="34" charset="0"/>
            </a:endParaRPr>
          </a:p>
        </p:txBody>
      </p:sp>
      <p:pic>
        <p:nvPicPr>
          <p:cNvPr id="4" name="Picture 3" descr="drap_cmyk.jpg"/>
          <p:cNvPicPr>
            <a:picLocks noChangeAspect="1"/>
          </p:cNvPicPr>
          <p:nvPr/>
        </p:nvPicPr>
        <p:blipFill>
          <a:blip r:embed="rId2"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3" cstate="print"/>
          <a:stretch>
            <a:fillRect/>
          </a:stretch>
        </p:blipFill>
        <p:spPr>
          <a:xfrm>
            <a:off x="7086600" y="304800"/>
            <a:ext cx="1447800" cy="840116"/>
          </a:xfrm>
          <a:prstGeom prst="rect">
            <a:avLst/>
          </a:prstGeom>
        </p:spPr>
      </p:pic>
      <p:sp>
        <p:nvSpPr>
          <p:cNvPr id="6" name="Title 1"/>
          <p:cNvSpPr txBox="1">
            <a:spLocks/>
          </p:cNvSpPr>
          <p:nvPr/>
        </p:nvSpPr>
        <p:spPr>
          <a:xfrm>
            <a:off x="0" y="1295400"/>
            <a:ext cx="8382000" cy="4800600"/>
          </a:xfrm>
          <a:prstGeom prst="rect">
            <a:avLst/>
          </a:prstGeom>
          <a:effectLst/>
        </p:spPr>
        <p:txBody>
          <a:bodyPr vert="horz" lIns="91440" tIns="45720" rIns="91440" bIns="45720" rtlCol="0" anchor="t" anchorCtr="0">
            <a:noAutofit/>
          </a:bodyPr>
          <a:lstStyle/>
          <a:p>
            <a:pPr marL="342900" marR="0" lvl="0" indent="-342900" algn="l" defTabSz="914400" rtl="0" eaLnBrk="1" fontAlgn="base" latinLnBrk="0" hangingPunct="1">
              <a:lnSpc>
                <a:spcPct val="80000"/>
              </a:lnSpc>
              <a:spcBef>
                <a:spcPct val="20000"/>
              </a:spcBef>
              <a:spcAft>
                <a:spcPct val="0"/>
              </a:spcAft>
              <a:buClr>
                <a:schemeClr val="accent6">
                  <a:lumMod val="75000"/>
                </a:schemeClr>
              </a:buClr>
              <a:buSzPct val="128000"/>
              <a:buFont typeface="Georgia" pitchFamily="18" charset="0"/>
              <a:buNone/>
              <a:tabLst/>
              <a:defRPr/>
            </a:pPr>
            <a:r>
              <a:rPr kumimoji="0" lang="en-US" sz="2800" b="1" i="0" u="none" strike="noStrike" kern="1200" cap="none" spc="0" normalizeH="0" baseline="0" noProof="0" dirty="0" smtClean="0">
                <a:ln>
                  <a:noFill/>
                </a:ln>
                <a:solidFill>
                  <a:schemeClr val="bg2">
                    <a:lumMod val="25000"/>
                  </a:schemeClr>
                </a:solidFill>
                <a:effectLst/>
                <a:uLnTx/>
                <a:uFillTx/>
                <a:latin typeface="Arial" panose="020B0604020202020204" pitchFamily="34" charset="0"/>
                <a:ea typeface="+mj-ea"/>
                <a:cs typeface="Arial" panose="020B0604020202020204" pitchFamily="34" charset="0"/>
              </a:rPr>
              <a:t>  </a:t>
            </a:r>
            <a:endParaRPr kumimoji="0" lang="en-US" sz="28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99012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03" r="278"/>
          <a:stretch/>
        </p:blipFill>
        <p:spPr>
          <a:xfrm>
            <a:off x="204996" y="1916832"/>
            <a:ext cx="3749040" cy="3744416"/>
          </a:xfrm>
          <a:prstGeom prst="rect">
            <a:avLst/>
          </a:prstGeom>
        </p:spPr>
      </p:pic>
      <p:sp>
        <p:nvSpPr>
          <p:cNvPr id="2" name="Title 1"/>
          <p:cNvSpPr>
            <a:spLocks noGrp="1"/>
          </p:cNvSpPr>
          <p:nvPr>
            <p:ph type="title"/>
          </p:nvPr>
        </p:nvSpPr>
        <p:spPr>
          <a:xfrm>
            <a:off x="446856" y="260127"/>
            <a:ext cx="8229600" cy="936625"/>
          </a:xfrm>
        </p:spPr>
        <p:txBody>
          <a:bodyPr/>
          <a:lstStyle/>
          <a:p>
            <a:r>
              <a:rPr lang="fr-BE" dirty="0" smtClean="0">
                <a:ea typeface="ＭＳ Ｐゴシック" pitchFamily="34" charset="-128"/>
              </a:rPr>
              <a:t>The 3 Project Phases</a:t>
            </a:r>
            <a:endParaRPr lang="en-GB" dirty="0"/>
          </a:p>
        </p:txBody>
      </p:sp>
      <p:sp>
        <p:nvSpPr>
          <p:cNvPr id="3" name="Content Placeholder 2"/>
          <p:cNvSpPr>
            <a:spLocks noGrp="1"/>
          </p:cNvSpPr>
          <p:nvPr>
            <p:ph idx="4294967295"/>
          </p:nvPr>
        </p:nvSpPr>
        <p:spPr>
          <a:xfrm>
            <a:off x="3708000" y="1332000"/>
            <a:ext cx="4824536" cy="4608512"/>
          </a:xfrm>
        </p:spPr>
        <p:txBody>
          <a:bodyPr/>
          <a:lstStyle/>
          <a:p>
            <a:pPr marL="0" indent="0">
              <a:buNone/>
            </a:pPr>
            <a:r>
              <a:rPr lang="fr-BE" dirty="0" smtClean="0"/>
              <a:t>Phase 1 </a:t>
            </a:r>
            <a:r>
              <a:rPr lang="fr-BE" dirty="0"/>
              <a:t>- Concept &amp; </a:t>
            </a:r>
            <a:r>
              <a:rPr lang="fr-BE" dirty="0" err="1"/>
              <a:t>Feasibility</a:t>
            </a:r>
            <a:r>
              <a:rPr lang="fr-BE" dirty="0"/>
              <a:t> </a:t>
            </a:r>
            <a:r>
              <a:rPr lang="fr-BE" dirty="0" err="1" smtClean="0"/>
              <a:t>Assessment</a:t>
            </a:r>
            <a:endParaRPr lang="fr-BE" dirty="0" smtClean="0"/>
          </a:p>
          <a:p>
            <a:pPr marL="0" indent="0">
              <a:buNone/>
            </a:pPr>
            <a:endParaRPr lang="fr-BE" dirty="0" smtClean="0"/>
          </a:p>
          <a:p>
            <a:pPr lvl="1"/>
            <a:r>
              <a:rPr lang="en-GB" dirty="0" smtClean="0"/>
              <a:t>€50 000 in EU funding</a:t>
            </a:r>
          </a:p>
          <a:p>
            <a:pPr lvl="1"/>
            <a:endParaRPr lang="en-GB" dirty="0" smtClean="0"/>
          </a:p>
          <a:p>
            <a:pPr lvl="1"/>
            <a:r>
              <a:rPr lang="en-GB" dirty="0" smtClean="0"/>
              <a:t>Feasibility study</a:t>
            </a:r>
            <a:endParaRPr lang="en-GB" dirty="0"/>
          </a:p>
          <a:p>
            <a:pPr lvl="1"/>
            <a:endParaRPr lang="en-GB" dirty="0" smtClean="0"/>
          </a:p>
          <a:p>
            <a:pPr lvl="1"/>
            <a:r>
              <a:rPr lang="en-GB" dirty="0" smtClean="0"/>
              <a:t>Initial 10 page business </a:t>
            </a:r>
            <a:r>
              <a:rPr lang="en-GB" dirty="0"/>
              <a:t>proposal </a:t>
            </a:r>
            <a:r>
              <a:rPr lang="en-GB" dirty="0" smtClean="0"/>
              <a:t>to be drafted</a:t>
            </a:r>
          </a:p>
          <a:p>
            <a:pPr lvl="1"/>
            <a:endParaRPr lang="en-US" dirty="0" smtClean="0"/>
          </a:p>
          <a:p>
            <a:pPr lvl="1"/>
            <a:r>
              <a:rPr lang="en-US" dirty="0" smtClean="0"/>
              <a:t>6 months in duration</a:t>
            </a:r>
            <a:endParaRPr lang="en-GB" dirty="0"/>
          </a:p>
        </p:txBody>
      </p:sp>
      <p:sp>
        <p:nvSpPr>
          <p:cNvPr id="4" name="Footer Placeholder 3"/>
          <p:cNvSpPr>
            <a:spLocks noGrp="1"/>
          </p:cNvSpPr>
          <p:nvPr>
            <p:ph type="ftr" sz="quarter" idx="3"/>
          </p:nvPr>
        </p:nvSpPr>
        <p:spPr>
          <a:xfrm>
            <a:off x="251520" y="6309320"/>
            <a:ext cx="2895600" cy="476250"/>
          </a:xfrm>
        </p:spPr>
        <p:txBody>
          <a:bodyPr/>
          <a:lstStyle/>
          <a:p>
            <a:pPr>
              <a:defRPr/>
            </a:pPr>
            <a:endParaRPr/>
          </a:p>
        </p:txBody>
      </p:sp>
      <p:sp>
        <p:nvSpPr>
          <p:cNvPr id="5" name="Slide Number Placeholder 4"/>
          <p:cNvSpPr>
            <a:spLocks noGrp="1"/>
          </p:cNvSpPr>
          <p:nvPr>
            <p:ph type="sldNum" sz="quarter" idx="4"/>
          </p:nvPr>
        </p:nvSpPr>
        <p:spPr>
          <a:xfrm>
            <a:off x="4067944" y="6237312"/>
            <a:ext cx="1008112" cy="476250"/>
          </a:xfrm>
        </p:spPr>
        <p:txBody>
          <a:bodyPr/>
          <a:lstStyle/>
          <a:p>
            <a:pPr>
              <a:defRPr/>
            </a:pPr>
            <a:fld id="{9C8D21B7-B314-438C-91E9-7FF9087DC078}" type="slidenum">
              <a:rPr lang="en-GB" smtClean="0"/>
              <a:pPr>
                <a:defRPr/>
              </a:pPr>
              <a:t>21</a:t>
            </a:fld>
            <a:endParaRPr lang="en-GB" dirty="0"/>
          </a:p>
        </p:txBody>
      </p:sp>
    </p:spTree>
    <p:extLst>
      <p:ext uri="{BB962C8B-B14F-4D97-AF65-F5344CB8AC3E}">
        <p14:creationId xmlns:p14="http://schemas.microsoft.com/office/powerpoint/2010/main" val="2783195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127"/>
            <a:ext cx="8229600" cy="936625"/>
          </a:xfrm>
        </p:spPr>
        <p:txBody>
          <a:bodyPr/>
          <a:lstStyle/>
          <a:p>
            <a:r>
              <a:rPr lang="fr-BE" dirty="0" smtClean="0">
                <a:ea typeface="ＭＳ Ｐゴシック" pitchFamily="34" charset="-128"/>
              </a:rPr>
              <a:t>The 3 Project Phases</a:t>
            </a:r>
            <a:endParaRPr lang="en-GB" dirty="0"/>
          </a:p>
        </p:txBody>
      </p:sp>
      <p:sp>
        <p:nvSpPr>
          <p:cNvPr id="3" name="Content Placeholder 2"/>
          <p:cNvSpPr>
            <a:spLocks noGrp="1"/>
          </p:cNvSpPr>
          <p:nvPr>
            <p:ph idx="4294967295"/>
          </p:nvPr>
        </p:nvSpPr>
        <p:spPr>
          <a:xfrm>
            <a:off x="3491880" y="1307380"/>
            <a:ext cx="5194920" cy="4785916"/>
          </a:xfrm>
        </p:spPr>
        <p:txBody>
          <a:bodyPr/>
          <a:lstStyle/>
          <a:p>
            <a:pPr marL="0" indent="0">
              <a:buNone/>
            </a:pPr>
            <a:r>
              <a:rPr lang="fr-BE" dirty="0" smtClean="0"/>
              <a:t>Phase 2 – Innovation Project</a:t>
            </a:r>
          </a:p>
          <a:p>
            <a:pPr marL="0" indent="0">
              <a:buNone/>
            </a:pPr>
            <a:endParaRPr lang="fr-BE" dirty="0" smtClean="0"/>
          </a:p>
          <a:p>
            <a:pPr lvl="1"/>
            <a:r>
              <a:rPr lang="en-GB" dirty="0"/>
              <a:t>Between €0.5 million and €2.5 million in EU funding</a:t>
            </a:r>
            <a:r>
              <a:rPr lang="en-GB" dirty="0" smtClean="0"/>
              <a:t>.</a:t>
            </a:r>
          </a:p>
          <a:p>
            <a:pPr lvl="1"/>
            <a:endParaRPr lang="fr-BE" dirty="0" smtClean="0"/>
          </a:p>
          <a:p>
            <a:pPr lvl="1"/>
            <a:r>
              <a:rPr lang="en-GB" dirty="0" smtClean="0"/>
              <a:t>Develop project through </a:t>
            </a:r>
            <a:r>
              <a:rPr lang="en-GB" dirty="0"/>
              <a:t>innovation </a:t>
            </a:r>
            <a:r>
              <a:rPr lang="en-GB" dirty="0" smtClean="0"/>
              <a:t>strategy</a:t>
            </a:r>
          </a:p>
          <a:p>
            <a:pPr lvl="1"/>
            <a:endParaRPr lang="en-GB" dirty="0" smtClean="0"/>
          </a:p>
          <a:p>
            <a:pPr lvl="1"/>
            <a:r>
              <a:rPr lang="en-GB" dirty="0" smtClean="0"/>
              <a:t>Draft a </a:t>
            </a:r>
            <a:r>
              <a:rPr lang="en-GB" dirty="0"/>
              <a:t>more </a:t>
            </a:r>
            <a:r>
              <a:rPr lang="en-GB" dirty="0" smtClean="0"/>
              <a:t>developed, 30 page business plan</a:t>
            </a:r>
          </a:p>
          <a:p>
            <a:pPr lvl="1"/>
            <a:endParaRPr lang="en-GB" dirty="0" smtClean="0"/>
          </a:p>
          <a:p>
            <a:pPr lvl="1"/>
            <a:r>
              <a:rPr lang="en-US" dirty="0" smtClean="0"/>
              <a:t>1-2 years in duration</a:t>
            </a:r>
            <a:endParaRPr lang="en-GB" dirty="0"/>
          </a:p>
        </p:txBody>
      </p:sp>
      <p:sp>
        <p:nvSpPr>
          <p:cNvPr id="4" name="Footer Placeholder 3"/>
          <p:cNvSpPr>
            <a:spLocks noGrp="1"/>
          </p:cNvSpPr>
          <p:nvPr>
            <p:ph type="ftr" sz="quarter" idx="3"/>
          </p:nvPr>
        </p:nvSpPr>
        <p:spPr>
          <a:xfrm>
            <a:off x="251520" y="6309320"/>
            <a:ext cx="2895600" cy="476250"/>
          </a:xfrm>
        </p:spPr>
        <p:txBody>
          <a:bodyPr/>
          <a:lstStyle/>
          <a:p>
            <a:pPr>
              <a:defRPr/>
            </a:pPr>
            <a:endParaRPr/>
          </a:p>
        </p:txBody>
      </p:sp>
      <p:sp>
        <p:nvSpPr>
          <p:cNvPr id="5" name="Slide Number Placeholder 4"/>
          <p:cNvSpPr>
            <a:spLocks noGrp="1"/>
          </p:cNvSpPr>
          <p:nvPr>
            <p:ph type="sldNum" sz="quarter" idx="4"/>
          </p:nvPr>
        </p:nvSpPr>
        <p:spPr>
          <a:xfrm>
            <a:off x="4067944" y="6237312"/>
            <a:ext cx="1008112" cy="476250"/>
          </a:xfrm>
        </p:spPr>
        <p:txBody>
          <a:bodyPr/>
          <a:lstStyle/>
          <a:p>
            <a:pPr>
              <a:defRPr/>
            </a:pPr>
            <a:fld id="{9C8D21B7-B314-438C-91E9-7FF9087DC078}" type="slidenum">
              <a:rPr lang="en-GB" smtClean="0"/>
              <a:pPr>
                <a:defRPr/>
              </a:pPr>
              <a:t>22</a:t>
            </a:fld>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776" y="2420888"/>
            <a:ext cx="3096344" cy="3096344"/>
          </a:xfrm>
          <a:prstGeom prst="rect">
            <a:avLst/>
          </a:prstGeom>
        </p:spPr>
      </p:pic>
    </p:spTree>
    <p:extLst>
      <p:ext uri="{BB962C8B-B14F-4D97-AF65-F5344CB8AC3E}">
        <p14:creationId xmlns:p14="http://schemas.microsoft.com/office/powerpoint/2010/main" val="27878944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127"/>
            <a:ext cx="8229600" cy="936625"/>
          </a:xfrm>
        </p:spPr>
        <p:txBody>
          <a:bodyPr/>
          <a:lstStyle/>
          <a:p>
            <a:r>
              <a:rPr lang="fr-BE" dirty="0" smtClean="0">
                <a:ea typeface="ＭＳ Ｐゴシック" pitchFamily="34" charset="-128"/>
              </a:rPr>
              <a:t>The 3 Project Phases</a:t>
            </a:r>
            <a:endParaRPr lang="en-GB" dirty="0"/>
          </a:p>
        </p:txBody>
      </p:sp>
      <p:sp>
        <p:nvSpPr>
          <p:cNvPr id="3" name="Content Placeholder 2"/>
          <p:cNvSpPr>
            <a:spLocks noGrp="1"/>
          </p:cNvSpPr>
          <p:nvPr>
            <p:ph idx="4294967295"/>
          </p:nvPr>
        </p:nvSpPr>
        <p:spPr>
          <a:xfrm>
            <a:off x="3707904" y="1307380"/>
            <a:ext cx="4978896" cy="4569892"/>
          </a:xfrm>
        </p:spPr>
        <p:txBody>
          <a:bodyPr/>
          <a:lstStyle/>
          <a:p>
            <a:pPr marL="0" indent="0">
              <a:buNone/>
            </a:pPr>
            <a:r>
              <a:rPr lang="fr-BE" dirty="0" smtClean="0"/>
              <a:t>Phase 3 – </a:t>
            </a:r>
            <a:r>
              <a:rPr lang="fr-BE" dirty="0" err="1" smtClean="0"/>
              <a:t>Market</a:t>
            </a:r>
            <a:r>
              <a:rPr lang="fr-BE" dirty="0" smtClean="0"/>
              <a:t> </a:t>
            </a:r>
            <a:r>
              <a:rPr lang="fr-BE" dirty="0" err="1" smtClean="0"/>
              <a:t>launch</a:t>
            </a:r>
            <a:endParaRPr lang="fr-BE" dirty="0" smtClean="0"/>
          </a:p>
          <a:p>
            <a:pPr marL="0" indent="0">
              <a:buNone/>
            </a:pPr>
            <a:endParaRPr lang="fr-BE" dirty="0" smtClean="0"/>
          </a:p>
          <a:p>
            <a:pPr lvl="1"/>
            <a:r>
              <a:rPr lang="en-US" b="1" dirty="0" smtClean="0">
                <a:solidFill>
                  <a:srgbClr val="FF0000"/>
                </a:solidFill>
              </a:rPr>
              <a:t>No stand-alone phase!</a:t>
            </a:r>
          </a:p>
          <a:p>
            <a:pPr lvl="1"/>
            <a:r>
              <a:rPr lang="en-US" b="1" dirty="0" smtClean="0">
                <a:solidFill>
                  <a:srgbClr val="FF0000"/>
                </a:solidFill>
              </a:rPr>
              <a:t>No direct funding</a:t>
            </a:r>
          </a:p>
          <a:p>
            <a:pPr lvl="1"/>
            <a:endParaRPr lang="en-US" dirty="0" smtClean="0"/>
          </a:p>
          <a:p>
            <a:pPr lvl="1"/>
            <a:r>
              <a:rPr lang="en-GB" dirty="0" smtClean="0"/>
              <a:t>Extensive support and coaching</a:t>
            </a:r>
          </a:p>
          <a:p>
            <a:pPr lvl="1"/>
            <a:endParaRPr lang="en-GB" dirty="0" smtClean="0"/>
          </a:p>
          <a:p>
            <a:pPr lvl="1"/>
            <a:r>
              <a:rPr lang="en-GB" dirty="0" smtClean="0"/>
              <a:t>Facilitate </a:t>
            </a:r>
            <a:r>
              <a:rPr lang="en-GB" dirty="0"/>
              <a:t>access to risk </a:t>
            </a:r>
            <a:r>
              <a:rPr lang="en-GB" dirty="0" smtClean="0"/>
              <a:t>finance</a:t>
            </a:r>
          </a:p>
          <a:p>
            <a:pPr marL="457200" lvl="1" indent="0">
              <a:buNone/>
            </a:pPr>
            <a:r>
              <a:rPr lang="en-GB" dirty="0" smtClean="0"/>
              <a:t> </a:t>
            </a:r>
            <a:endParaRPr lang="en-GB" dirty="0"/>
          </a:p>
          <a:p>
            <a:pPr lvl="1"/>
            <a:r>
              <a:rPr lang="en-GB" dirty="0" smtClean="0"/>
              <a:t>Additional support </a:t>
            </a:r>
            <a:r>
              <a:rPr lang="en-GB" dirty="0"/>
              <a:t>and networking </a:t>
            </a:r>
            <a:r>
              <a:rPr lang="en-GB" dirty="0" smtClean="0"/>
              <a:t>opportunities (EEN)</a:t>
            </a:r>
            <a:endParaRPr lang="en-GB" dirty="0"/>
          </a:p>
          <a:p>
            <a:pPr lvl="1"/>
            <a:endParaRPr lang="en-GB" dirty="0"/>
          </a:p>
          <a:p>
            <a:pPr lvl="1"/>
            <a:endParaRPr lang="en-GB" dirty="0"/>
          </a:p>
        </p:txBody>
      </p:sp>
      <p:sp>
        <p:nvSpPr>
          <p:cNvPr id="4" name="Footer Placeholder 3"/>
          <p:cNvSpPr>
            <a:spLocks noGrp="1"/>
          </p:cNvSpPr>
          <p:nvPr>
            <p:ph type="ftr" sz="quarter" idx="3"/>
          </p:nvPr>
        </p:nvSpPr>
        <p:spPr>
          <a:xfrm>
            <a:off x="251520" y="6309320"/>
            <a:ext cx="2895600" cy="476250"/>
          </a:xfrm>
        </p:spPr>
        <p:txBody>
          <a:bodyPr/>
          <a:lstStyle/>
          <a:p>
            <a:pPr>
              <a:defRPr/>
            </a:pPr>
            <a:endParaRPr/>
          </a:p>
        </p:txBody>
      </p:sp>
      <p:sp>
        <p:nvSpPr>
          <p:cNvPr id="5" name="Slide Number Placeholder 4"/>
          <p:cNvSpPr>
            <a:spLocks noGrp="1"/>
          </p:cNvSpPr>
          <p:nvPr>
            <p:ph type="sldNum" sz="quarter" idx="4"/>
          </p:nvPr>
        </p:nvSpPr>
        <p:spPr>
          <a:xfrm>
            <a:off x="4067944" y="6237312"/>
            <a:ext cx="1008112" cy="476250"/>
          </a:xfrm>
        </p:spPr>
        <p:txBody>
          <a:bodyPr/>
          <a:lstStyle/>
          <a:p>
            <a:pPr>
              <a:defRPr/>
            </a:pPr>
            <a:fld id="{9C8D21B7-B314-438C-91E9-7FF9087DC078}" type="slidenum">
              <a:rPr lang="en-GB" smtClean="0"/>
              <a:pPr>
                <a:defRPr/>
              </a:pPr>
              <a:t>23</a:t>
            </a:fld>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432" y="2564904"/>
            <a:ext cx="2726432" cy="2726432"/>
          </a:xfrm>
          <a:prstGeom prst="rect">
            <a:avLst/>
          </a:prstGeom>
        </p:spPr>
      </p:pic>
    </p:spTree>
    <p:extLst>
      <p:ext uri="{BB962C8B-B14F-4D97-AF65-F5344CB8AC3E}">
        <p14:creationId xmlns:p14="http://schemas.microsoft.com/office/powerpoint/2010/main" val="2273962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127"/>
            <a:ext cx="8229600" cy="936625"/>
          </a:xfrm>
        </p:spPr>
        <p:txBody>
          <a:bodyPr/>
          <a:lstStyle/>
          <a:p>
            <a:r>
              <a:rPr lang="fr-BE" altLang="en-US" dirty="0" err="1" smtClean="0">
                <a:ea typeface="ＭＳ Ｐゴシック" pitchFamily="34" charset="-128"/>
              </a:rPr>
              <a:t>Themes</a:t>
            </a:r>
            <a:r>
              <a:rPr lang="fr-BE" altLang="en-US" dirty="0" smtClean="0">
                <a:ea typeface="ＭＳ Ｐゴシック" pitchFamily="34" charset="-128"/>
              </a:rPr>
              <a:t> for 2014-2015</a:t>
            </a:r>
            <a:endParaRPr lang="en-GB" dirty="0"/>
          </a:p>
        </p:txBody>
      </p:sp>
      <p:sp>
        <p:nvSpPr>
          <p:cNvPr id="3" name="Content Placeholder 2"/>
          <p:cNvSpPr>
            <a:spLocks noGrp="1"/>
          </p:cNvSpPr>
          <p:nvPr>
            <p:ph idx="4294967295"/>
          </p:nvPr>
        </p:nvSpPr>
        <p:spPr>
          <a:xfrm>
            <a:off x="457200" y="1196752"/>
            <a:ext cx="8229600" cy="753468"/>
          </a:xfrm>
        </p:spPr>
        <p:txBody>
          <a:bodyPr numCol="1"/>
          <a:lstStyle/>
          <a:p>
            <a:pPr marL="36512" lvl="1" indent="0" eaLnBrk="1" hangingPunct="1">
              <a:spcBef>
                <a:spcPct val="35000"/>
              </a:spcBef>
              <a:buClr>
                <a:srgbClr val="2D2D8A"/>
              </a:buClr>
              <a:buSzPct val="120000"/>
              <a:buNone/>
            </a:pPr>
            <a:r>
              <a:rPr lang="en-GB" altLang="en-US" dirty="0" smtClean="0">
                <a:ea typeface="ＭＳ Ｐゴシック" pitchFamily="34" charset="-128"/>
              </a:rPr>
              <a:t>In </a:t>
            </a:r>
            <a:r>
              <a:rPr lang="en-GB" altLang="en-US" dirty="0">
                <a:ea typeface="ＭＳ Ｐゴシック" pitchFamily="34" charset="-128"/>
              </a:rPr>
              <a:t>2014 and 2015 the SME Instrument will sponsor SMEs operating within 13 themes:</a:t>
            </a:r>
          </a:p>
          <a:p>
            <a:pPr marL="36512" lvl="1" indent="0" eaLnBrk="1" hangingPunct="1">
              <a:spcBef>
                <a:spcPct val="35000"/>
              </a:spcBef>
              <a:buClr>
                <a:srgbClr val="2D2D8A"/>
              </a:buClr>
              <a:buSzPct val="120000"/>
              <a:buNone/>
            </a:pPr>
            <a:endParaRPr lang="en-GB" altLang="en-US" dirty="0">
              <a:ea typeface="ＭＳ Ｐゴシック" pitchFamily="34" charset="-128"/>
            </a:endParaRPr>
          </a:p>
        </p:txBody>
      </p:sp>
      <p:sp>
        <p:nvSpPr>
          <p:cNvPr id="4" name="Footer Placeholder 3"/>
          <p:cNvSpPr>
            <a:spLocks noGrp="1"/>
          </p:cNvSpPr>
          <p:nvPr>
            <p:ph type="ftr" sz="quarter" idx="3"/>
          </p:nvPr>
        </p:nvSpPr>
        <p:spPr>
          <a:xfrm>
            <a:off x="251520" y="6309320"/>
            <a:ext cx="2895600" cy="476250"/>
          </a:xfrm>
        </p:spPr>
        <p:txBody>
          <a:bodyPr/>
          <a:lstStyle/>
          <a:p>
            <a:pPr>
              <a:defRPr/>
            </a:pPr>
            <a:endParaRPr/>
          </a:p>
        </p:txBody>
      </p:sp>
      <p:sp>
        <p:nvSpPr>
          <p:cNvPr id="5" name="Slide Number Placeholder 4"/>
          <p:cNvSpPr>
            <a:spLocks noGrp="1"/>
          </p:cNvSpPr>
          <p:nvPr>
            <p:ph type="sldNum" sz="quarter" idx="4"/>
          </p:nvPr>
        </p:nvSpPr>
        <p:spPr>
          <a:xfrm>
            <a:off x="4067944" y="6237312"/>
            <a:ext cx="1008112" cy="476250"/>
          </a:xfrm>
        </p:spPr>
        <p:txBody>
          <a:bodyPr/>
          <a:lstStyle/>
          <a:p>
            <a:pPr>
              <a:defRPr/>
            </a:pPr>
            <a:fld id="{9C8D21B7-B314-438C-91E9-7FF9087DC078}" type="slidenum">
              <a:rPr lang="en-GB" smtClean="0"/>
              <a:pPr>
                <a:defRPr/>
              </a:pPr>
              <a:t>24</a:t>
            </a:fld>
            <a:endParaRPr lang="en-GB" dirty="0"/>
          </a:p>
        </p:txBody>
      </p:sp>
      <p:sp>
        <p:nvSpPr>
          <p:cNvPr id="6" name="TextBox 5"/>
          <p:cNvSpPr txBox="1"/>
          <p:nvPr/>
        </p:nvSpPr>
        <p:spPr>
          <a:xfrm>
            <a:off x="611560" y="2060848"/>
            <a:ext cx="7992888" cy="4275016"/>
          </a:xfrm>
          <a:prstGeom prst="rect">
            <a:avLst/>
          </a:prstGeom>
          <a:noFill/>
        </p:spPr>
        <p:txBody>
          <a:bodyPr wrap="square" numCol="2" rtlCol="0">
            <a:spAutoFit/>
          </a:bodyPr>
          <a:lstStyle/>
          <a:p>
            <a:pPr marL="355600" lvl="1" indent="-319088" fontAlgn="base">
              <a:spcBef>
                <a:spcPct val="35000"/>
              </a:spcBef>
              <a:spcAft>
                <a:spcPct val="0"/>
              </a:spcAft>
              <a:buClr>
                <a:srgbClr val="2D2D8A"/>
              </a:buClr>
              <a:buSzPct val="120000"/>
              <a:buFont typeface="Arial" panose="020B0604020202020204" pitchFamily="34" charset="0"/>
              <a:buChar char="•"/>
            </a:pPr>
            <a:r>
              <a:rPr lang="en-GB" altLang="en-US" dirty="0" smtClean="0">
                <a:solidFill>
                  <a:srgbClr val="0F5494"/>
                </a:solidFill>
                <a:ea typeface="ＭＳ Ｐゴシック" pitchFamily="34" charset="-128"/>
              </a:rPr>
              <a:t>ICT: open disruptive innovation</a:t>
            </a:r>
          </a:p>
          <a:p>
            <a:pPr marL="355600" lvl="1" indent="-319088" fontAlgn="base">
              <a:spcBef>
                <a:spcPct val="35000"/>
              </a:spcBef>
              <a:spcAft>
                <a:spcPct val="0"/>
              </a:spcAft>
              <a:buClr>
                <a:srgbClr val="2D2D8A"/>
              </a:buClr>
              <a:buSzPct val="120000"/>
              <a:buFont typeface="Arial" panose="020B0604020202020204" pitchFamily="34" charset="0"/>
              <a:buChar char="•"/>
            </a:pPr>
            <a:r>
              <a:rPr lang="en-GB" altLang="en-US" dirty="0" smtClean="0">
                <a:solidFill>
                  <a:srgbClr val="0F5494"/>
                </a:solidFill>
                <a:ea typeface="ＭＳ Ｐゴシック" pitchFamily="34" charset="-128"/>
              </a:rPr>
              <a:t>Nanotech</a:t>
            </a:r>
            <a:r>
              <a:rPr lang="en-GB" altLang="en-US" dirty="0">
                <a:solidFill>
                  <a:srgbClr val="0F5494"/>
                </a:solidFill>
                <a:ea typeface="ＭＳ Ｐゴシック" pitchFamily="34" charset="-128"/>
              </a:rPr>
              <a:t>, or other advanced </a:t>
            </a:r>
            <a:r>
              <a:rPr lang="en-GB" altLang="en-US" dirty="0" smtClean="0">
                <a:solidFill>
                  <a:srgbClr val="0F5494"/>
                </a:solidFill>
                <a:ea typeface="ＭＳ Ｐゴシック" pitchFamily="34" charset="-128"/>
              </a:rPr>
              <a:t>tech for </a:t>
            </a:r>
            <a:r>
              <a:rPr lang="en-GB" altLang="en-US" dirty="0">
                <a:solidFill>
                  <a:srgbClr val="0F5494"/>
                </a:solidFill>
                <a:ea typeface="ＭＳ Ｐゴシック" pitchFamily="34" charset="-128"/>
              </a:rPr>
              <a:t>manufacturing and materials</a:t>
            </a:r>
          </a:p>
          <a:p>
            <a:pPr marL="355600" lvl="1" indent="-319088" fontAlgn="base">
              <a:spcBef>
                <a:spcPct val="35000"/>
              </a:spcBef>
              <a:spcAft>
                <a:spcPct val="0"/>
              </a:spcAft>
              <a:buClr>
                <a:srgbClr val="2D2D8A"/>
              </a:buClr>
              <a:buSzPct val="120000"/>
              <a:buFont typeface="Arial" panose="020B0604020202020204" pitchFamily="34" charset="0"/>
              <a:buChar char="•"/>
            </a:pPr>
            <a:r>
              <a:rPr lang="en-GB" altLang="en-US" dirty="0">
                <a:solidFill>
                  <a:srgbClr val="0F5494"/>
                </a:solidFill>
                <a:ea typeface="ＭＳ Ｐゴシック" pitchFamily="34" charset="-128"/>
              </a:rPr>
              <a:t>Space research and development</a:t>
            </a:r>
          </a:p>
          <a:p>
            <a:pPr marL="355600" lvl="1" indent="-319088" fontAlgn="base">
              <a:spcBef>
                <a:spcPct val="35000"/>
              </a:spcBef>
              <a:spcAft>
                <a:spcPct val="0"/>
              </a:spcAft>
              <a:buClr>
                <a:srgbClr val="2D2D8A"/>
              </a:buClr>
              <a:buSzPct val="120000"/>
              <a:buFont typeface="Arial" panose="020B0604020202020204" pitchFamily="34" charset="0"/>
              <a:buChar char="•"/>
            </a:pPr>
            <a:r>
              <a:rPr lang="en-GB" altLang="en-US" dirty="0">
                <a:solidFill>
                  <a:srgbClr val="0F5494"/>
                </a:solidFill>
                <a:ea typeface="ＭＳ Ｐゴシック" pitchFamily="34" charset="-128"/>
              </a:rPr>
              <a:t>Diagnostics devices and biomarkers</a:t>
            </a:r>
          </a:p>
          <a:p>
            <a:pPr marL="355600" lvl="1" indent="-319088" fontAlgn="base">
              <a:spcBef>
                <a:spcPct val="35000"/>
              </a:spcBef>
              <a:spcAft>
                <a:spcPct val="0"/>
              </a:spcAft>
              <a:buClr>
                <a:srgbClr val="2D2D8A"/>
              </a:buClr>
              <a:buSzPct val="120000"/>
              <a:buFont typeface="Arial" panose="020B0604020202020204" pitchFamily="34" charset="0"/>
              <a:buChar char="•"/>
            </a:pPr>
            <a:r>
              <a:rPr lang="en-GB" altLang="en-US" dirty="0">
                <a:solidFill>
                  <a:srgbClr val="0F5494"/>
                </a:solidFill>
                <a:ea typeface="ＭＳ Ｐゴシック" pitchFamily="34" charset="-128"/>
              </a:rPr>
              <a:t>Sustainable food production and processing</a:t>
            </a:r>
          </a:p>
          <a:p>
            <a:pPr marL="355600" lvl="1" indent="-319088" fontAlgn="base">
              <a:spcBef>
                <a:spcPct val="35000"/>
              </a:spcBef>
              <a:spcAft>
                <a:spcPct val="0"/>
              </a:spcAft>
              <a:buClr>
                <a:srgbClr val="2D2D8A"/>
              </a:buClr>
              <a:buSzPct val="120000"/>
              <a:buFont typeface="Arial" panose="020B0604020202020204" pitchFamily="34" charset="0"/>
              <a:buChar char="•"/>
            </a:pPr>
            <a:r>
              <a:rPr lang="en-GB" altLang="en-US" dirty="0">
                <a:solidFill>
                  <a:srgbClr val="0F5494"/>
                </a:solidFill>
                <a:ea typeface="ＭＳ Ｐゴシック" pitchFamily="34" charset="-128"/>
              </a:rPr>
              <a:t>Blue growth</a:t>
            </a:r>
          </a:p>
          <a:p>
            <a:pPr marL="355600" lvl="1" indent="-319088" fontAlgn="base">
              <a:spcBef>
                <a:spcPct val="35000"/>
              </a:spcBef>
              <a:spcAft>
                <a:spcPct val="0"/>
              </a:spcAft>
              <a:buClr>
                <a:srgbClr val="2D2D8A"/>
              </a:buClr>
              <a:buSzPct val="120000"/>
              <a:buFont typeface="Arial" panose="020B0604020202020204" pitchFamily="34" charset="0"/>
              <a:buChar char="•"/>
            </a:pPr>
            <a:r>
              <a:rPr lang="en-GB" altLang="en-US" dirty="0">
                <a:solidFill>
                  <a:srgbClr val="0F5494"/>
                </a:solidFill>
                <a:ea typeface="ＭＳ Ｐゴシック" pitchFamily="34" charset="-128"/>
              </a:rPr>
              <a:t>Low carbon energy </a:t>
            </a:r>
            <a:r>
              <a:rPr lang="en-GB" altLang="en-US" dirty="0" smtClean="0">
                <a:solidFill>
                  <a:srgbClr val="0F5494"/>
                </a:solidFill>
                <a:ea typeface="ＭＳ Ｐゴシック" pitchFamily="34" charset="-128"/>
              </a:rPr>
              <a:t>systems</a:t>
            </a:r>
          </a:p>
          <a:p>
            <a:pPr marL="355600" lvl="1" indent="-319088" fontAlgn="base">
              <a:spcBef>
                <a:spcPct val="35000"/>
              </a:spcBef>
              <a:spcAft>
                <a:spcPct val="0"/>
              </a:spcAft>
              <a:buClr>
                <a:srgbClr val="2D2D8A"/>
              </a:buClr>
              <a:buSzPct val="120000"/>
              <a:buFont typeface="Arial" panose="020B0604020202020204" pitchFamily="34" charset="0"/>
              <a:buChar char="•"/>
            </a:pPr>
            <a:r>
              <a:rPr lang="en-GB" altLang="en-US" dirty="0" smtClean="0">
                <a:solidFill>
                  <a:srgbClr val="0F5494"/>
                </a:solidFill>
                <a:ea typeface="ＭＳ Ｐゴシック" pitchFamily="34" charset="-128"/>
              </a:rPr>
              <a:t>Greener </a:t>
            </a:r>
            <a:r>
              <a:rPr lang="en-GB" altLang="en-US" dirty="0">
                <a:solidFill>
                  <a:srgbClr val="0F5494"/>
                </a:solidFill>
                <a:ea typeface="ＭＳ Ｐゴシック" pitchFamily="34" charset="-128"/>
              </a:rPr>
              <a:t>and more integrated </a:t>
            </a:r>
            <a:r>
              <a:rPr lang="en-GB" altLang="en-US" dirty="0" smtClean="0">
                <a:solidFill>
                  <a:srgbClr val="0F5494"/>
                </a:solidFill>
                <a:ea typeface="ＭＳ Ｐゴシック" pitchFamily="34" charset="-128"/>
              </a:rPr>
              <a:t>transport</a:t>
            </a:r>
            <a:endParaRPr lang="en-US" altLang="en-US" dirty="0">
              <a:solidFill>
                <a:srgbClr val="0F5494"/>
              </a:solidFill>
              <a:ea typeface="ＭＳ Ｐゴシック" pitchFamily="34" charset="-128"/>
            </a:endParaRPr>
          </a:p>
          <a:p>
            <a:pPr marL="355600" lvl="1" indent="-319088" fontAlgn="base">
              <a:spcBef>
                <a:spcPct val="35000"/>
              </a:spcBef>
              <a:spcAft>
                <a:spcPct val="0"/>
              </a:spcAft>
              <a:buClr>
                <a:srgbClr val="2D2D8A"/>
              </a:buClr>
              <a:buSzPct val="120000"/>
              <a:buFont typeface="Arial" panose="020B0604020202020204" pitchFamily="34" charset="0"/>
              <a:buChar char="•"/>
            </a:pPr>
            <a:r>
              <a:rPr lang="en-GB" altLang="en-US" dirty="0" err="1" smtClean="0">
                <a:solidFill>
                  <a:srgbClr val="0F5494"/>
                </a:solidFill>
                <a:ea typeface="ＭＳ Ｐゴシック" pitchFamily="34" charset="-128"/>
              </a:rPr>
              <a:t>Eco-innovation</a:t>
            </a:r>
            <a:r>
              <a:rPr lang="en-GB" altLang="en-US" dirty="0" smtClean="0">
                <a:solidFill>
                  <a:srgbClr val="0F5494"/>
                </a:solidFill>
                <a:ea typeface="ＭＳ Ｐゴシック" pitchFamily="34" charset="-128"/>
              </a:rPr>
              <a:t> </a:t>
            </a:r>
            <a:r>
              <a:rPr lang="en-GB" altLang="en-US" dirty="0">
                <a:solidFill>
                  <a:srgbClr val="0F5494"/>
                </a:solidFill>
                <a:ea typeface="ＭＳ Ｐゴシック" pitchFamily="34" charset="-128"/>
              </a:rPr>
              <a:t>and sustainable raw material supply</a:t>
            </a:r>
          </a:p>
          <a:p>
            <a:pPr marL="355600" lvl="1" indent="-319088" fontAlgn="base">
              <a:spcBef>
                <a:spcPct val="35000"/>
              </a:spcBef>
              <a:spcAft>
                <a:spcPct val="0"/>
              </a:spcAft>
              <a:buClr>
                <a:srgbClr val="2D2D8A"/>
              </a:buClr>
              <a:buSzPct val="120000"/>
              <a:buFont typeface="Arial" panose="020B0604020202020204" pitchFamily="34" charset="0"/>
              <a:buChar char="•"/>
            </a:pPr>
            <a:r>
              <a:rPr lang="en-GB" altLang="en-US" dirty="0">
                <a:solidFill>
                  <a:srgbClr val="0F5494"/>
                </a:solidFill>
                <a:ea typeface="ＭＳ Ｐゴシック" pitchFamily="34" charset="-128"/>
              </a:rPr>
              <a:t>Urban critical infrastructure</a:t>
            </a:r>
          </a:p>
          <a:p>
            <a:pPr marL="355600" lvl="1" indent="-319088" fontAlgn="base">
              <a:spcBef>
                <a:spcPct val="35000"/>
              </a:spcBef>
              <a:spcAft>
                <a:spcPct val="0"/>
              </a:spcAft>
              <a:buClr>
                <a:srgbClr val="2D2D8A"/>
              </a:buClr>
              <a:buSzPct val="120000"/>
              <a:buFont typeface="Arial" panose="020B0604020202020204" pitchFamily="34" charset="0"/>
              <a:buChar char="•"/>
            </a:pPr>
            <a:r>
              <a:rPr lang="en-GB" altLang="en-US" dirty="0">
                <a:solidFill>
                  <a:srgbClr val="0F5494"/>
                </a:solidFill>
                <a:ea typeface="ＭＳ Ｐゴシック" pitchFamily="34" charset="-128"/>
              </a:rPr>
              <a:t>Biotechnology-based industrial processes</a:t>
            </a:r>
          </a:p>
          <a:p>
            <a:pPr marL="355600" lvl="1" indent="-319088" fontAlgn="base">
              <a:spcBef>
                <a:spcPct val="35000"/>
              </a:spcBef>
              <a:spcAft>
                <a:spcPct val="0"/>
              </a:spcAft>
              <a:buClr>
                <a:srgbClr val="2D2D8A"/>
              </a:buClr>
              <a:buSzPct val="120000"/>
              <a:buFont typeface="Arial" panose="020B0604020202020204" pitchFamily="34" charset="0"/>
              <a:buChar char="•"/>
            </a:pPr>
            <a:r>
              <a:rPr lang="en-GB" altLang="en-US" dirty="0">
                <a:solidFill>
                  <a:srgbClr val="0F5494"/>
                </a:solidFill>
                <a:ea typeface="ＭＳ Ｐゴシック" pitchFamily="34" charset="-128"/>
              </a:rPr>
              <a:t>Mobile e-government applications (2015 only)</a:t>
            </a:r>
          </a:p>
          <a:p>
            <a:pPr marL="355600" lvl="1" indent="-319088" fontAlgn="base">
              <a:spcBef>
                <a:spcPct val="35000"/>
              </a:spcBef>
              <a:spcAft>
                <a:spcPct val="0"/>
              </a:spcAft>
              <a:buClr>
                <a:srgbClr val="2D2D8A"/>
              </a:buClr>
              <a:buSzPct val="120000"/>
              <a:buFont typeface="Arial" panose="020B0604020202020204" pitchFamily="34" charset="0"/>
              <a:buChar char="•"/>
            </a:pPr>
            <a:r>
              <a:rPr lang="en-GB" altLang="en-US" dirty="0">
                <a:solidFill>
                  <a:srgbClr val="0F5494"/>
                </a:solidFill>
                <a:ea typeface="ＭＳ Ｐゴシック" pitchFamily="34" charset="-128"/>
              </a:rPr>
              <a:t>SME business model innovation (2015 only)</a:t>
            </a:r>
          </a:p>
          <a:p>
            <a:pPr fontAlgn="base">
              <a:spcBef>
                <a:spcPct val="0"/>
              </a:spcBef>
              <a:spcAft>
                <a:spcPct val="0"/>
              </a:spcAft>
            </a:pPr>
            <a:endParaRPr lang="en-GB" dirty="0" err="1" smtClean="0">
              <a:solidFill>
                <a:srgbClr val="000000"/>
              </a:solidFill>
            </a:endParaRPr>
          </a:p>
        </p:txBody>
      </p:sp>
    </p:spTree>
    <p:extLst>
      <p:ext uri="{BB962C8B-B14F-4D97-AF65-F5344CB8AC3E}">
        <p14:creationId xmlns:p14="http://schemas.microsoft.com/office/powerpoint/2010/main" val="21107335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6019800"/>
            <a:ext cx="7696200" cy="838200"/>
          </a:xfrm>
        </p:spPr>
        <p:txBody>
          <a:bodyPr>
            <a:normAutofit/>
          </a:bodyPr>
          <a:lstStyle/>
          <a:p>
            <a:pPr algn="ctr"/>
            <a:endParaRPr lang="ro-RO" sz="1000" dirty="0" smtClean="0">
              <a:latin typeface="Arial" pitchFamily="34" charset="0"/>
              <a:cs typeface="Arial" pitchFamily="34" charset="0"/>
            </a:endParaRPr>
          </a:p>
          <a:p>
            <a:pPr lvl="0" algn="ctr">
              <a:buClr>
                <a:srgbClr val="F14124">
                  <a:lumMod val="75000"/>
                </a:srgbClr>
              </a:buClr>
            </a:pPr>
            <a:r>
              <a:rPr lang="ro-RO" sz="1100" i="1" dirty="0">
                <a:solidFill>
                  <a:srgbClr val="4E67C8">
                    <a:lumMod val="75000"/>
                  </a:srgbClr>
                </a:solidFill>
                <a:latin typeface="Arial" pitchFamily="34" charset="0"/>
                <a:cs typeface="Arial" pitchFamily="34" charset="0"/>
              </a:rPr>
              <a:t>Brașov, 27-28 mai 2014</a:t>
            </a:r>
            <a:endParaRPr lang="en-US" sz="1100" i="1" dirty="0">
              <a:solidFill>
                <a:srgbClr val="4E67C8">
                  <a:lumMod val="75000"/>
                </a:srgbClr>
              </a:solidFill>
              <a:latin typeface="Arial" pitchFamily="34" charset="0"/>
              <a:cs typeface="Arial" pitchFamily="34" charset="0"/>
            </a:endParaRPr>
          </a:p>
          <a:p>
            <a:pPr algn="ctr"/>
            <a:endParaRPr lang="en-US" sz="1000" dirty="0">
              <a:latin typeface="Arial" pitchFamily="34" charset="0"/>
              <a:cs typeface="Arial" pitchFamily="34" charset="0"/>
            </a:endParaRPr>
          </a:p>
        </p:txBody>
      </p:sp>
      <p:sp>
        <p:nvSpPr>
          <p:cNvPr id="2" name="Title 1"/>
          <p:cNvSpPr>
            <a:spLocks noGrp="1"/>
          </p:cNvSpPr>
          <p:nvPr>
            <p:ph type="ctrTitle"/>
          </p:nvPr>
        </p:nvSpPr>
        <p:spPr>
          <a:xfrm>
            <a:off x="457200" y="1143000"/>
            <a:ext cx="8305800" cy="4800600"/>
          </a:xfrm>
        </p:spPr>
        <p:txBody>
          <a:bodyPr/>
          <a:lstStyle/>
          <a:p>
            <a:pPr marL="0" indent="0" algn="ctr">
              <a:lnSpc>
                <a:spcPct val="150000"/>
              </a:lnSpc>
              <a:buNone/>
            </a:pPr>
            <a:r>
              <a:rPr lang="en-US" sz="1600" dirty="0" smtClean="0">
                <a:solidFill>
                  <a:schemeClr val="bg2">
                    <a:lumMod val="25000"/>
                  </a:schemeClr>
                </a:solidFill>
                <a:latin typeface="Arial" pitchFamily="34" charset="0"/>
                <a:cs typeface="Arial" pitchFamily="34" charset="0"/>
              </a:rPr>
              <a:t/>
            </a:r>
            <a:br>
              <a:rPr lang="en-US" sz="1600" dirty="0" smtClean="0">
                <a:solidFill>
                  <a:schemeClr val="bg2">
                    <a:lumMod val="25000"/>
                  </a:schemeClr>
                </a:solidFill>
                <a:latin typeface="Arial" pitchFamily="34" charset="0"/>
                <a:cs typeface="Arial" pitchFamily="34" charset="0"/>
              </a:rPr>
            </a:br>
            <a:r>
              <a:rPr lang="en-US" sz="1600" dirty="0" smtClean="0">
                <a:solidFill>
                  <a:schemeClr val="bg2">
                    <a:lumMod val="25000"/>
                  </a:schemeClr>
                </a:solidFill>
                <a:latin typeface="Arial" pitchFamily="34" charset="0"/>
                <a:cs typeface="Arial" pitchFamily="34" charset="0"/>
              </a:rPr>
              <a:t/>
            </a:r>
            <a:br>
              <a:rPr lang="en-US" sz="1600" dirty="0" smtClean="0">
                <a:solidFill>
                  <a:schemeClr val="bg2">
                    <a:lumMod val="25000"/>
                  </a:schemeClr>
                </a:solidFill>
                <a:latin typeface="Arial" pitchFamily="34" charset="0"/>
                <a:cs typeface="Arial" pitchFamily="34" charset="0"/>
              </a:rPr>
            </a:br>
            <a:r>
              <a:rPr lang="en-US" sz="1800" dirty="0" smtClean="0">
                <a:solidFill>
                  <a:schemeClr val="bg2">
                    <a:lumMod val="25000"/>
                  </a:schemeClr>
                </a:solidFill>
                <a:latin typeface="Arial" pitchFamily="34" charset="0"/>
                <a:cs typeface="Arial" pitchFamily="34" charset="0"/>
              </a:rPr>
              <a:t/>
            </a:r>
            <a:br>
              <a:rPr lang="en-US" sz="1800" dirty="0" smtClean="0">
                <a:solidFill>
                  <a:schemeClr val="bg2">
                    <a:lumMod val="25000"/>
                  </a:schemeClr>
                </a:solidFill>
                <a:latin typeface="Arial" pitchFamily="34" charset="0"/>
                <a:cs typeface="Arial" pitchFamily="34" charset="0"/>
              </a:rPr>
            </a:br>
            <a:endParaRPr lang="en-GB" sz="1600" dirty="0">
              <a:latin typeface="Arial" pitchFamily="34" charset="0"/>
              <a:cs typeface="Arial" pitchFamily="34" charset="0"/>
            </a:endParaRPr>
          </a:p>
        </p:txBody>
      </p:sp>
      <p:pic>
        <p:nvPicPr>
          <p:cNvPr id="4" name="Picture 3" descr="drap_cmyk.jpg"/>
          <p:cNvPicPr>
            <a:picLocks noChangeAspect="1"/>
          </p:cNvPicPr>
          <p:nvPr/>
        </p:nvPicPr>
        <p:blipFill>
          <a:blip r:embed="rId2"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3" cstate="print"/>
          <a:stretch>
            <a:fillRect/>
          </a:stretch>
        </p:blipFill>
        <p:spPr>
          <a:xfrm>
            <a:off x="7086600" y="304800"/>
            <a:ext cx="1447800" cy="840116"/>
          </a:xfrm>
          <a:prstGeom prst="rect">
            <a:avLst/>
          </a:prstGeom>
        </p:spPr>
      </p:pic>
      <p:sp>
        <p:nvSpPr>
          <p:cNvPr id="6" name="Title 1"/>
          <p:cNvSpPr txBox="1">
            <a:spLocks/>
          </p:cNvSpPr>
          <p:nvPr/>
        </p:nvSpPr>
        <p:spPr>
          <a:xfrm>
            <a:off x="533400" y="1143000"/>
            <a:ext cx="8153400" cy="4953000"/>
          </a:xfrm>
          <a:prstGeom prst="rect">
            <a:avLst/>
          </a:prstGeom>
          <a:effectLst/>
        </p:spPr>
        <p:txBody>
          <a:bodyPr vert="horz" lIns="91440" tIns="45720" rIns="91440" bIns="45720" rtlCol="0" anchor="t" anchorCtr="0">
            <a:noAutofit/>
          </a:bodyPr>
          <a:lstStyle/>
          <a:p>
            <a:pPr algn="ctr">
              <a:buNone/>
            </a:pPr>
            <a:r>
              <a:rPr lang="ro-RO" sz="2400" b="1" dirty="0" smtClean="0">
                <a:solidFill>
                  <a:schemeClr val="accent1">
                    <a:lumMod val="75000"/>
                  </a:schemeClr>
                </a:solidFill>
                <a:latin typeface="Arial" pitchFamily="34" charset="0"/>
                <a:cs typeface="Arial" pitchFamily="34" charset="0"/>
              </a:rPr>
              <a:t>Participarea IMM-urilor la Orizont 2020</a:t>
            </a:r>
            <a:endParaRPr lang="en-US" sz="2400" b="1" dirty="0" smtClean="0">
              <a:solidFill>
                <a:schemeClr val="accent1">
                  <a:lumMod val="75000"/>
                </a:schemeClr>
              </a:solidFill>
              <a:latin typeface="Arial" pitchFamily="34" charset="0"/>
              <a:cs typeface="Arial" pitchFamily="34" charset="0"/>
            </a:endParaRPr>
          </a:p>
          <a:p>
            <a:pPr>
              <a:buNone/>
            </a:pPr>
            <a:r>
              <a:rPr lang="ro-RO" u="sng" dirty="0" smtClean="0">
                <a:solidFill>
                  <a:schemeClr val="accent1">
                    <a:lumMod val="75000"/>
                  </a:schemeClr>
                </a:solidFill>
                <a:latin typeface="Arial" pitchFamily="34" charset="0"/>
                <a:cs typeface="Arial" pitchFamily="34" charset="0"/>
              </a:rPr>
              <a:t>Ratele de rambursare </a:t>
            </a:r>
            <a:r>
              <a:rPr lang="ro-RO" dirty="0" smtClean="0">
                <a:solidFill>
                  <a:schemeClr val="accent1">
                    <a:lumMod val="75000"/>
                  </a:schemeClr>
                </a:solidFill>
                <a:latin typeface="Arial" pitchFamily="34" charset="0"/>
                <a:cs typeface="Arial" pitchFamily="34" charset="0"/>
              </a:rPr>
              <a:t>pentru participanții din industrie și IMM-uri, </a:t>
            </a:r>
            <a:r>
              <a:rPr lang="ro-RO" u="sng" dirty="0" smtClean="0">
                <a:solidFill>
                  <a:schemeClr val="accent1">
                    <a:lumMod val="75000"/>
                  </a:schemeClr>
                </a:solidFill>
                <a:latin typeface="Arial" pitchFamily="34" charset="0"/>
                <a:cs typeface="Arial" pitchFamily="34" charset="0"/>
              </a:rPr>
              <a:t>identice</a:t>
            </a:r>
            <a:r>
              <a:rPr lang="en-US" dirty="0" smtClean="0">
                <a:solidFill>
                  <a:schemeClr val="accent1">
                    <a:lumMod val="75000"/>
                  </a:schemeClr>
                </a:solidFill>
                <a:latin typeface="Arial" pitchFamily="34" charset="0"/>
                <a:cs typeface="Arial" pitchFamily="34" charset="0"/>
              </a:rPr>
              <a:t> </a:t>
            </a:r>
            <a:r>
              <a:rPr lang="ro-RO" dirty="0" smtClean="0">
                <a:solidFill>
                  <a:schemeClr val="accent1">
                    <a:lumMod val="75000"/>
                  </a:schemeClr>
                </a:solidFill>
                <a:latin typeface="Arial" pitchFamily="34" charset="0"/>
                <a:cs typeface="Arial" pitchFamily="34" charset="0"/>
              </a:rPr>
              <a:t>cu</a:t>
            </a:r>
            <a:r>
              <a:rPr lang="en-US" dirty="0" smtClean="0">
                <a:solidFill>
                  <a:schemeClr val="accent1">
                    <a:lumMod val="75000"/>
                  </a:schemeClr>
                </a:solidFill>
                <a:latin typeface="Arial" pitchFamily="34" charset="0"/>
                <a:cs typeface="Arial" pitchFamily="34" charset="0"/>
              </a:rPr>
              <a:t> </a:t>
            </a:r>
            <a:r>
              <a:rPr lang="ro-RO" dirty="0" smtClean="0">
                <a:solidFill>
                  <a:schemeClr val="accent1">
                    <a:lumMod val="75000"/>
                  </a:schemeClr>
                </a:solidFill>
                <a:latin typeface="Arial" pitchFamily="34" charset="0"/>
                <a:cs typeface="Arial" pitchFamily="34" charset="0"/>
              </a:rPr>
              <a:t>cele ale celorlalte categorii de participanți</a:t>
            </a:r>
            <a:r>
              <a:rPr lang="en-US" dirty="0" smtClean="0">
                <a:solidFill>
                  <a:schemeClr val="accent1">
                    <a:lumMod val="75000"/>
                  </a:schemeClr>
                </a:solidFill>
                <a:latin typeface="Arial" pitchFamily="34" charset="0"/>
                <a:cs typeface="Arial" pitchFamily="34" charset="0"/>
              </a:rPr>
              <a:t>:</a:t>
            </a:r>
            <a:br>
              <a:rPr lang="en-US" dirty="0" smtClean="0">
                <a:solidFill>
                  <a:schemeClr val="accent1">
                    <a:lumMod val="75000"/>
                  </a:schemeClr>
                </a:solidFill>
                <a:latin typeface="Arial" pitchFamily="34" charset="0"/>
                <a:cs typeface="Arial" pitchFamily="34" charset="0"/>
              </a:rPr>
            </a:br>
            <a:r>
              <a:rPr lang="ro-RO" dirty="0" smtClean="0">
                <a:solidFill>
                  <a:schemeClr val="accent1">
                    <a:lumMod val="75000"/>
                  </a:schemeClr>
                </a:solidFill>
                <a:latin typeface="Arial" pitchFamily="34" charset="0"/>
                <a:cs typeface="Arial" pitchFamily="34" charset="0"/>
              </a:rPr>
              <a:t/>
            </a:r>
            <a:br>
              <a:rPr lang="ro-RO" dirty="0" smtClean="0">
                <a:solidFill>
                  <a:schemeClr val="accent1">
                    <a:lumMod val="75000"/>
                  </a:schemeClr>
                </a:solidFill>
                <a:latin typeface="Arial" pitchFamily="34" charset="0"/>
                <a:cs typeface="Arial" pitchFamily="34" charset="0"/>
              </a:rPr>
            </a:br>
            <a:r>
              <a:rPr lang="en-US" dirty="0" smtClean="0">
                <a:solidFill>
                  <a:schemeClr val="accent1">
                    <a:lumMod val="75000"/>
                  </a:schemeClr>
                </a:solidFill>
                <a:latin typeface="Arial" pitchFamily="34" charset="0"/>
                <a:cs typeface="Arial" pitchFamily="34" charset="0"/>
              </a:rPr>
              <a:t>	- </a:t>
            </a:r>
            <a:r>
              <a:rPr lang="ro-RO" dirty="0" smtClean="0">
                <a:solidFill>
                  <a:schemeClr val="accent1">
                    <a:lumMod val="75000"/>
                  </a:schemeClr>
                </a:solidFill>
                <a:latin typeface="Arial" pitchFamily="34" charset="0"/>
                <a:cs typeface="Arial" pitchFamily="34" charset="0"/>
              </a:rPr>
              <a:t>până la 100% din costurile eligibile ale activităților CDI </a:t>
            </a:r>
            <a:r>
              <a:rPr lang="en-US" dirty="0" smtClean="0">
                <a:solidFill>
                  <a:schemeClr val="accent1">
                    <a:lumMod val="75000"/>
                  </a:schemeClr>
                </a:solidFill>
                <a:latin typeface="Arial" pitchFamily="34" charset="0"/>
                <a:cs typeface="Arial" pitchFamily="34" charset="0"/>
              </a:rPr>
              <a:t>(a</a:t>
            </a:r>
            <a:r>
              <a:rPr lang="ro-RO" dirty="0" smtClean="0">
                <a:solidFill>
                  <a:schemeClr val="accent1">
                    <a:lumMod val="75000"/>
                  </a:schemeClr>
                </a:solidFill>
                <a:latin typeface="Arial" pitchFamily="34" charset="0"/>
                <a:cs typeface="Arial" pitchFamily="34" charset="0"/>
              </a:rPr>
              <a:t>semănător </a:t>
            </a:r>
            <a:r>
              <a:rPr lang="en-US" dirty="0" smtClean="0">
                <a:solidFill>
                  <a:schemeClr val="accent1">
                    <a:lumMod val="75000"/>
                  </a:schemeClr>
                </a:solidFill>
                <a:latin typeface="Arial" pitchFamily="34" charset="0"/>
                <a:cs typeface="Arial" pitchFamily="34" charset="0"/>
              </a:rPr>
              <a:t>	</a:t>
            </a:r>
            <a:r>
              <a:rPr lang="ro-RO" dirty="0" smtClean="0">
                <a:solidFill>
                  <a:schemeClr val="accent1">
                    <a:lumMod val="75000"/>
                  </a:schemeClr>
                </a:solidFill>
                <a:latin typeface="Arial" pitchFamily="34" charset="0"/>
                <a:cs typeface="Arial" pitchFamily="34" charset="0"/>
              </a:rPr>
              <a:t>universităților și institutelor de cercetare)</a:t>
            </a:r>
            <a:r>
              <a:rPr lang="en-US" dirty="0" smtClean="0">
                <a:solidFill>
                  <a:schemeClr val="accent1">
                    <a:lumMod val="75000"/>
                  </a:schemeClr>
                </a:solidFill>
                <a:latin typeface="Arial" pitchFamily="34" charset="0"/>
                <a:cs typeface="Arial" pitchFamily="34" charset="0"/>
              </a:rPr>
              <a:t>;</a:t>
            </a:r>
            <a:br>
              <a:rPr lang="en-US" dirty="0" smtClean="0">
                <a:solidFill>
                  <a:schemeClr val="accent1">
                    <a:lumMod val="75000"/>
                  </a:schemeClr>
                </a:solidFill>
                <a:latin typeface="Arial" pitchFamily="34" charset="0"/>
                <a:cs typeface="Arial" pitchFamily="34" charset="0"/>
              </a:rPr>
            </a:br>
            <a:r>
              <a:rPr lang="ro-RO" dirty="0" smtClean="0">
                <a:solidFill>
                  <a:schemeClr val="accent1">
                    <a:lumMod val="75000"/>
                  </a:schemeClr>
                </a:solidFill>
                <a:latin typeface="Arial" pitchFamily="34" charset="0"/>
                <a:cs typeface="Arial" pitchFamily="34" charset="0"/>
              </a:rPr>
              <a:t/>
            </a:r>
            <a:br>
              <a:rPr lang="ro-RO" dirty="0" smtClean="0">
                <a:solidFill>
                  <a:schemeClr val="accent1">
                    <a:lumMod val="75000"/>
                  </a:schemeClr>
                </a:solidFill>
                <a:latin typeface="Arial" pitchFamily="34" charset="0"/>
                <a:cs typeface="Arial" pitchFamily="34" charset="0"/>
              </a:rPr>
            </a:br>
            <a:r>
              <a:rPr lang="en-US" dirty="0" smtClean="0">
                <a:solidFill>
                  <a:schemeClr val="accent1">
                    <a:lumMod val="75000"/>
                  </a:schemeClr>
                </a:solidFill>
                <a:latin typeface="Arial" pitchFamily="34" charset="0"/>
                <a:cs typeface="Arial" pitchFamily="34" charset="0"/>
              </a:rPr>
              <a:t>	- </a:t>
            </a:r>
            <a:r>
              <a:rPr lang="ro-RO" dirty="0" smtClean="0">
                <a:solidFill>
                  <a:schemeClr val="accent1">
                    <a:lumMod val="75000"/>
                  </a:schemeClr>
                </a:solidFill>
                <a:latin typeface="Arial" pitchFamily="34" charset="0"/>
                <a:cs typeface="Arial" pitchFamily="34" charset="0"/>
              </a:rPr>
              <a:t>25% din cheltuielile indirecte</a:t>
            </a:r>
            <a:r>
              <a:rPr lang="en-US" dirty="0" smtClean="0">
                <a:solidFill>
                  <a:schemeClr val="accent1">
                    <a:lumMod val="75000"/>
                  </a:schemeClr>
                </a:solidFill>
                <a:latin typeface="Arial" pitchFamily="34" charset="0"/>
                <a:cs typeface="Arial" pitchFamily="34" charset="0"/>
              </a:rPr>
              <a:t>;</a:t>
            </a:r>
            <a:br>
              <a:rPr lang="en-US" dirty="0" smtClean="0">
                <a:solidFill>
                  <a:schemeClr val="accent1">
                    <a:lumMod val="75000"/>
                  </a:schemeClr>
                </a:solidFill>
                <a:latin typeface="Arial" pitchFamily="34" charset="0"/>
                <a:cs typeface="Arial" pitchFamily="34" charset="0"/>
              </a:rPr>
            </a:br>
            <a:r>
              <a:rPr lang="ro-RO" dirty="0" smtClean="0">
                <a:solidFill>
                  <a:schemeClr val="accent1">
                    <a:lumMod val="75000"/>
                  </a:schemeClr>
                </a:solidFill>
                <a:latin typeface="Arial" pitchFamily="34" charset="0"/>
                <a:cs typeface="Arial" pitchFamily="34" charset="0"/>
              </a:rPr>
              <a:t/>
            </a:r>
            <a:br>
              <a:rPr lang="ro-RO" dirty="0" smtClean="0">
                <a:solidFill>
                  <a:schemeClr val="accent1">
                    <a:lumMod val="75000"/>
                  </a:schemeClr>
                </a:solidFill>
                <a:latin typeface="Arial" pitchFamily="34" charset="0"/>
                <a:cs typeface="Arial" pitchFamily="34" charset="0"/>
              </a:rPr>
            </a:br>
            <a:r>
              <a:rPr lang="en-US" dirty="0" smtClean="0">
                <a:solidFill>
                  <a:schemeClr val="accent1">
                    <a:lumMod val="75000"/>
                  </a:schemeClr>
                </a:solidFill>
                <a:latin typeface="Arial" pitchFamily="34" charset="0"/>
                <a:cs typeface="Arial" pitchFamily="34" charset="0"/>
              </a:rPr>
              <a:t>	- maximum </a:t>
            </a:r>
            <a:r>
              <a:rPr lang="ro-RO" dirty="0" smtClean="0">
                <a:solidFill>
                  <a:schemeClr val="accent1">
                    <a:lumMod val="75000"/>
                  </a:schemeClr>
                </a:solidFill>
                <a:latin typeface="Arial" pitchFamily="34" charset="0"/>
                <a:cs typeface="Arial" pitchFamily="34" charset="0"/>
              </a:rPr>
              <a:t>70% din costurile directe în cazul activităților apropiate</a:t>
            </a:r>
            <a:r>
              <a:rPr lang="en-US" dirty="0" smtClean="0">
                <a:solidFill>
                  <a:schemeClr val="accent1">
                    <a:lumMod val="75000"/>
                  </a:schemeClr>
                </a:solidFill>
                <a:latin typeface="Arial" pitchFamily="34" charset="0"/>
                <a:cs typeface="Arial" pitchFamily="34" charset="0"/>
              </a:rPr>
              <a:t> </a:t>
            </a:r>
            <a:r>
              <a:rPr lang="ro-RO" dirty="0" smtClean="0">
                <a:solidFill>
                  <a:schemeClr val="accent1">
                    <a:lumMod val="75000"/>
                  </a:schemeClr>
                </a:solidFill>
                <a:latin typeface="Arial" pitchFamily="34" charset="0"/>
                <a:cs typeface="Arial" pitchFamily="34" charset="0"/>
              </a:rPr>
              <a:t>de</a:t>
            </a:r>
            <a:r>
              <a:rPr lang="en-US" dirty="0" smtClean="0">
                <a:solidFill>
                  <a:schemeClr val="accent1">
                    <a:lumMod val="75000"/>
                  </a:schemeClr>
                </a:solidFill>
                <a:latin typeface="Arial" pitchFamily="34" charset="0"/>
                <a:cs typeface="Arial" pitchFamily="34" charset="0"/>
              </a:rPr>
              <a:t> 	</a:t>
            </a:r>
            <a:r>
              <a:rPr lang="ro-RO" dirty="0" smtClean="0">
                <a:solidFill>
                  <a:schemeClr val="accent1">
                    <a:lumMod val="75000"/>
                  </a:schemeClr>
                </a:solidFill>
                <a:latin typeface="Arial" pitchFamily="34" charset="0"/>
                <a:cs typeface="Arial" pitchFamily="34" charset="0"/>
              </a:rPr>
              <a:t>comercializare pe piață (</a:t>
            </a:r>
            <a:r>
              <a:rPr lang="en-US" dirty="0" smtClean="0">
                <a:solidFill>
                  <a:schemeClr val="accent1">
                    <a:lumMod val="75000"/>
                  </a:schemeClr>
                </a:solidFill>
                <a:latin typeface="Arial" pitchFamily="34" charset="0"/>
                <a:cs typeface="Arial" pitchFamily="34" charset="0"/>
              </a:rPr>
              <a:t>‘</a:t>
            </a:r>
            <a:r>
              <a:rPr lang="ro-RO" i="1" dirty="0" smtClean="0">
                <a:solidFill>
                  <a:schemeClr val="accent1">
                    <a:lumMod val="75000"/>
                  </a:schemeClr>
                </a:solidFill>
                <a:latin typeface="Arial" pitchFamily="34" charset="0"/>
                <a:cs typeface="Arial" pitchFamily="34" charset="0"/>
              </a:rPr>
              <a:t>close-to-market</a:t>
            </a:r>
            <a:r>
              <a:rPr lang="en-US" dirty="0" smtClean="0">
                <a:solidFill>
                  <a:schemeClr val="accent1">
                    <a:lumMod val="75000"/>
                  </a:schemeClr>
                </a:solidFill>
                <a:latin typeface="Arial" pitchFamily="34" charset="0"/>
                <a:cs typeface="Arial" pitchFamily="34" charset="0"/>
              </a:rPr>
              <a:t>’</a:t>
            </a:r>
            <a:r>
              <a:rPr lang="ro-RO" dirty="0" smtClean="0">
                <a:solidFill>
                  <a:schemeClr val="accent1">
                    <a:lumMod val="75000"/>
                  </a:schemeClr>
                </a:solidFill>
                <a:latin typeface="Arial" pitchFamily="34" charset="0"/>
                <a:cs typeface="Arial" pitchFamily="34" charset="0"/>
              </a:rPr>
              <a:t>) sau a</a:t>
            </a:r>
            <a:r>
              <a:rPr lang="en-US" dirty="0" smtClean="0">
                <a:solidFill>
                  <a:schemeClr val="accent1">
                    <a:lumMod val="75000"/>
                  </a:schemeClr>
                </a:solidFill>
                <a:latin typeface="Arial" pitchFamily="34" charset="0"/>
                <a:cs typeface="Arial" pitchFamily="34" charset="0"/>
              </a:rPr>
              <a:t>l</a:t>
            </a:r>
            <a:r>
              <a:rPr lang="ro-RO" dirty="0" smtClean="0">
                <a:solidFill>
                  <a:schemeClr val="accent1">
                    <a:lumMod val="75000"/>
                  </a:schemeClr>
                </a:solidFill>
                <a:latin typeface="Arial" pitchFamily="34" charset="0"/>
                <a:cs typeface="Arial" pitchFamily="34" charset="0"/>
              </a:rPr>
              <a:t> celor </a:t>
            </a:r>
            <a:r>
              <a:rPr lang="en-US" dirty="0" smtClean="0">
                <a:solidFill>
                  <a:schemeClr val="accent1">
                    <a:lumMod val="75000"/>
                  </a:schemeClr>
                </a:solidFill>
                <a:latin typeface="Arial" pitchFamily="34" charset="0"/>
                <a:cs typeface="Arial" pitchFamily="34" charset="0"/>
              </a:rPr>
              <a:t>cu </a:t>
            </a:r>
            <a:r>
              <a:rPr lang="ro-RO" dirty="0" smtClean="0">
                <a:solidFill>
                  <a:schemeClr val="accent1">
                    <a:lumMod val="75000"/>
                  </a:schemeClr>
                </a:solidFill>
                <a:latin typeface="Arial" pitchFamily="34" charset="0"/>
                <a:cs typeface="Arial" pitchFamily="34" charset="0"/>
              </a:rPr>
              <a:t>co</a:t>
            </a:r>
            <a:r>
              <a:rPr lang="en-US" dirty="0" smtClean="0">
                <a:solidFill>
                  <a:schemeClr val="accent1">
                    <a:lumMod val="75000"/>
                  </a:schemeClr>
                </a:solidFill>
                <a:latin typeface="Arial" pitchFamily="34" charset="0"/>
                <a:cs typeface="Arial" pitchFamily="34" charset="0"/>
              </a:rPr>
              <a:t>-</a:t>
            </a:r>
            <a:r>
              <a:rPr lang="ro-RO" dirty="0" smtClean="0">
                <a:solidFill>
                  <a:schemeClr val="accent1">
                    <a:lumMod val="75000"/>
                  </a:schemeClr>
                </a:solidFill>
                <a:latin typeface="Arial" pitchFamily="34" charset="0"/>
                <a:cs typeface="Arial" pitchFamily="34" charset="0"/>
              </a:rPr>
              <a:t>finanța</a:t>
            </a:r>
            <a:r>
              <a:rPr lang="en-US" dirty="0" smtClean="0">
                <a:solidFill>
                  <a:schemeClr val="accent1">
                    <a:lumMod val="75000"/>
                  </a:schemeClr>
                </a:solidFill>
                <a:latin typeface="Arial" pitchFamily="34" charset="0"/>
                <a:cs typeface="Arial" pitchFamily="34" charset="0"/>
              </a:rPr>
              <a:t>re 	(</a:t>
            </a:r>
            <a:r>
              <a:rPr lang="ro-RO" i="1" dirty="0" smtClean="0">
                <a:solidFill>
                  <a:schemeClr val="accent1">
                    <a:lumMod val="75000"/>
                  </a:schemeClr>
                </a:solidFill>
                <a:latin typeface="Arial" pitchFamily="34" charset="0"/>
                <a:cs typeface="Arial" pitchFamily="34" charset="0"/>
              </a:rPr>
              <a:t>activități de inovare</a:t>
            </a:r>
            <a:r>
              <a:rPr lang="ro-RO" dirty="0" smtClean="0">
                <a:solidFill>
                  <a:schemeClr val="accent1">
                    <a:lumMod val="75000"/>
                  </a:schemeClr>
                </a:solidFill>
                <a:latin typeface="Arial" pitchFamily="34" charset="0"/>
                <a:cs typeface="Arial" pitchFamily="34" charset="0"/>
              </a:rPr>
              <a:t>). </a:t>
            </a:r>
          </a:p>
          <a:p>
            <a:pPr>
              <a:buNone/>
            </a:pPr>
            <a:r>
              <a:rPr lang="en-US" dirty="0" smtClean="0">
                <a:latin typeface="Arial" pitchFamily="34" charset="0"/>
                <a:cs typeface="Arial" pitchFamily="34" charset="0"/>
              </a:rPr>
              <a:t/>
            </a:r>
            <a:br>
              <a:rPr lang="en-US" dirty="0" smtClean="0">
                <a:latin typeface="Arial" pitchFamily="34" charset="0"/>
                <a:cs typeface="Arial" pitchFamily="34" charset="0"/>
              </a:rPr>
            </a:br>
            <a:r>
              <a:rPr lang="ro-RO" sz="1600" b="1" u="sng" dirty="0" smtClean="0">
                <a:solidFill>
                  <a:schemeClr val="accent6">
                    <a:lumMod val="75000"/>
                  </a:schemeClr>
                </a:solidFill>
                <a:latin typeface="Arial" pitchFamily="34" charset="0"/>
                <a:cs typeface="Arial" pitchFamily="34" charset="0"/>
              </a:rPr>
              <a:t>IMM-urile </a:t>
            </a:r>
            <a:r>
              <a:rPr lang="ro-RO" sz="1600" dirty="0" smtClean="0">
                <a:solidFill>
                  <a:schemeClr val="accent6">
                    <a:lumMod val="75000"/>
                  </a:schemeClr>
                </a:solidFill>
                <a:latin typeface="Arial" pitchFamily="34" charset="0"/>
                <a:cs typeface="Arial" pitchFamily="34" charset="0"/>
              </a:rPr>
              <a:t>vor beneficia </a:t>
            </a:r>
            <a:r>
              <a:rPr lang="en-US" sz="1600" dirty="0" smtClean="0">
                <a:solidFill>
                  <a:schemeClr val="accent6">
                    <a:lumMod val="75000"/>
                  </a:schemeClr>
                </a:solidFill>
                <a:latin typeface="Arial" pitchFamily="34" charset="0"/>
                <a:cs typeface="Arial" pitchFamily="34" charset="0"/>
              </a:rPr>
              <a:t>de o </a:t>
            </a:r>
            <a:r>
              <a:rPr lang="ro-RO" sz="1600" dirty="0" smtClean="0">
                <a:solidFill>
                  <a:schemeClr val="accent6">
                    <a:lumMod val="75000"/>
                  </a:schemeClr>
                </a:solidFill>
                <a:latin typeface="Arial" pitchFamily="34" charset="0"/>
                <a:cs typeface="Arial" pitchFamily="34" charset="0"/>
              </a:rPr>
              <a:t>cotă de </a:t>
            </a:r>
            <a:r>
              <a:rPr lang="ro-RO" sz="1600" b="1" u="sng" dirty="0" smtClean="0">
                <a:solidFill>
                  <a:schemeClr val="accent6">
                    <a:lumMod val="75000"/>
                  </a:schemeClr>
                </a:solidFill>
                <a:latin typeface="Arial" pitchFamily="34" charset="0"/>
                <a:cs typeface="Arial" pitchFamily="34" charset="0"/>
              </a:rPr>
              <a:t>cel puțin 20% din bugetul combinat al pilonilor II (Poziția de lider industrial) și III (Provocări societale</a:t>
            </a:r>
            <a:r>
              <a:rPr lang="en-US" sz="1600" b="1" dirty="0" smtClean="0">
                <a:solidFill>
                  <a:schemeClr val="accent6">
                    <a:lumMod val="75000"/>
                  </a:schemeClr>
                </a:solidFill>
                <a:latin typeface="Arial" pitchFamily="34" charset="0"/>
                <a:cs typeface="Arial" pitchFamily="34" charset="0"/>
              </a:rPr>
              <a:t>)</a:t>
            </a:r>
            <a:endParaRPr lang="ro-RO" sz="1600" b="1" dirty="0" smtClean="0">
              <a:solidFill>
                <a:schemeClr val="accent6">
                  <a:lumMod val="75000"/>
                </a:schemeClr>
              </a:solidFill>
              <a:latin typeface="Arial" pitchFamily="34" charset="0"/>
              <a:cs typeface="Arial" pitchFamily="34" charset="0"/>
            </a:endParaRPr>
          </a:p>
          <a:p>
            <a:pPr>
              <a:buNone/>
            </a:pPr>
            <a:r>
              <a:rPr lang="ro-RO" sz="1600" b="1" dirty="0" smtClean="0">
                <a:latin typeface="Arial" pitchFamily="34" charset="0"/>
                <a:cs typeface="Arial" pitchFamily="34" charset="0"/>
              </a:rPr>
              <a:t> </a:t>
            </a:r>
            <a:r>
              <a:rPr lang="ro-RO" sz="1600" dirty="0" smtClean="0">
                <a:latin typeface="Arial" pitchFamily="34" charset="0"/>
                <a:cs typeface="Arial" pitchFamily="34" charset="0"/>
              </a:rPr>
              <a:t>şi</a:t>
            </a:r>
            <a:r>
              <a:rPr lang="ro-RO" sz="1600" b="1" dirty="0" smtClean="0">
                <a:latin typeface="Arial" pitchFamily="34" charset="0"/>
                <a:cs typeface="Arial" pitchFamily="34" charset="0"/>
              </a:rPr>
              <a:t> </a:t>
            </a:r>
          </a:p>
          <a:p>
            <a:pPr>
              <a:buNone/>
            </a:pPr>
            <a:r>
              <a:rPr lang="ro-RO" sz="1600" b="1" u="sng" dirty="0" smtClean="0">
                <a:solidFill>
                  <a:schemeClr val="accent6">
                    <a:lumMod val="75000"/>
                  </a:schemeClr>
                </a:solidFill>
                <a:latin typeface="Arial" pitchFamily="34" charset="0"/>
                <a:cs typeface="Arial" pitchFamily="34" charset="0"/>
              </a:rPr>
              <a:t>cel puţin 5% din bugetul pilonilor II şi III </a:t>
            </a:r>
            <a:r>
              <a:rPr lang="ro-RO" sz="1600" dirty="0" smtClean="0">
                <a:solidFill>
                  <a:schemeClr val="accent6">
                    <a:lumMod val="75000"/>
                  </a:schemeClr>
                </a:solidFill>
                <a:latin typeface="Arial" pitchFamily="34" charset="0"/>
                <a:cs typeface="Arial" pitchFamily="34" charset="0"/>
              </a:rPr>
              <a:t>din W.P. H2020 pentru perioada 2014-2015 este alocat pentru </a:t>
            </a:r>
            <a:r>
              <a:rPr lang="ro-RO" sz="1600" b="1" u="sng" dirty="0" smtClean="0">
                <a:solidFill>
                  <a:schemeClr val="accent6">
                    <a:lumMod val="75000"/>
                  </a:schemeClr>
                </a:solidFill>
                <a:latin typeface="Arial" pitchFamily="34" charset="0"/>
                <a:cs typeface="Arial" pitchFamily="34" charset="0"/>
              </a:rPr>
              <a:t>Instrumentul IMM.</a:t>
            </a:r>
          </a:p>
          <a:p>
            <a:pPr>
              <a:buNone/>
            </a:pPr>
            <a:endParaRPr lang="en-GB" sz="1600" b="1" dirty="0">
              <a:solidFill>
                <a:schemeClr val="accent6">
                  <a:lumMod val="75000"/>
                </a:schemeClr>
              </a:solidFill>
              <a:latin typeface="Arial" pitchFamily="34" charset="0"/>
              <a:cs typeface="Arial" pitchFamily="34" charset="0"/>
            </a:endParaRPr>
          </a:p>
        </p:txBody>
      </p:sp>
      <p:sp>
        <p:nvSpPr>
          <p:cNvPr id="8" name="Rectangle 7"/>
          <p:cNvSpPr/>
          <p:nvPr/>
        </p:nvSpPr>
        <p:spPr>
          <a:xfrm>
            <a:off x="381000" y="1143000"/>
            <a:ext cx="8534400" cy="584775"/>
          </a:xfrm>
          <a:prstGeom prst="rect">
            <a:avLst/>
          </a:prstGeom>
        </p:spPr>
        <p:txBody>
          <a:bodyPr wrap="square">
            <a:spAutoFit/>
          </a:bodyPr>
          <a:lstStyle/>
          <a:p>
            <a:endParaRPr lang="en-US" sz="1600" b="1" dirty="0" smtClean="0">
              <a:latin typeface="Arial" pitchFamily="34" charset="0"/>
              <a:cs typeface="Arial" pitchFamily="34" charset="0"/>
            </a:endParaRPr>
          </a:p>
          <a:p>
            <a:endParaRPr lang="en-GB" sz="1600" dirty="0">
              <a:latin typeface="Arial" pitchFamily="34" charset="0"/>
              <a:cs typeface="Arial" pitchFamily="34" charset="0"/>
            </a:endParaRPr>
          </a:p>
        </p:txBody>
      </p:sp>
    </p:spTree>
    <p:extLst>
      <p:ext uri="{BB962C8B-B14F-4D97-AF65-F5344CB8AC3E}">
        <p14:creationId xmlns:p14="http://schemas.microsoft.com/office/powerpoint/2010/main" val="3990120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5943600"/>
            <a:ext cx="7923010" cy="762000"/>
          </a:xfrm>
        </p:spPr>
        <p:txBody>
          <a:bodyPr>
            <a:normAutofit/>
          </a:bodyPr>
          <a:lstStyle/>
          <a:p>
            <a:pPr algn="ctr"/>
            <a:endParaRPr lang="ro-RO" sz="1000" dirty="0" smtClean="0">
              <a:latin typeface="Arial" pitchFamily="34" charset="0"/>
              <a:cs typeface="Arial" pitchFamily="34" charset="0"/>
            </a:endParaRPr>
          </a:p>
          <a:p>
            <a:pPr lvl="0" algn="ctr">
              <a:buClr>
                <a:srgbClr val="F14124">
                  <a:lumMod val="75000"/>
                </a:srgbClr>
              </a:buClr>
            </a:pPr>
            <a:r>
              <a:rPr lang="ro-RO" sz="1100" i="1" dirty="0">
                <a:solidFill>
                  <a:srgbClr val="4E67C8">
                    <a:lumMod val="75000"/>
                  </a:srgbClr>
                </a:solidFill>
                <a:latin typeface="Arial" pitchFamily="34" charset="0"/>
                <a:cs typeface="Arial" pitchFamily="34" charset="0"/>
              </a:rPr>
              <a:t>Brașov, 27-28 mai 2014</a:t>
            </a:r>
            <a:endParaRPr lang="en-US" sz="1100" i="1" dirty="0">
              <a:solidFill>
                <a:srgbClr val="4E67C8">
                  <a:lumMod val="75000"/>
                </a:srgbClr>
              </a:solidFill>
              <a:latin typeface="Arial" pitchFamily="34" charset="0"/>
              <a:cs typeface="Arial" pitchFamily="34" charset="0"/>
            </a:endParaRPr>
          </a:p>
          <a:p>
            <a:pPr algn="ctr"/>
            <a:endParaRPr lang="en-US" sz="1000" dirty="0">
              <a:latin typeface="Arial" pitchFamily="34" charset="0"/>
              <a:cs typeface="Arial" pitchFamily="34" charset="0"/>
            </a:endParaRPr>
          </a:p>
        </p:txBody>
      </p:sp>
      <p:sp>
        <p:nvSpPr>
          <p:cNvPr id="2" name="Title 1"/>
          <p:cNvSpPr>
            <a:spLocks noGrp="1"/>
          </p:cNvSpPr>
          <p:nvPr>
            <p:ph type="ctrTitle"/>
          </p:nvPr>
        </p:nvSpPr>
        <p:spPr>
          <a:xfrm>
            <a:off x="457200" y="1143000"/>
            <a:ext cx="8305800" cy="4495800"/>
          </a:xfrm>
        </p:spPr>
        <p:txBody>
          <a:bodyPr/>
          <a:lstStyle/>
          <a:p>
            <a:pPr marL="0" indent="0" algn="ctr">
              <a:lnSpc>
                <a:spcPct val="150000"/>
              </a:lnSpc>
              <a:buNone/>
            </a:pPr>
            <a:r>
              <a:rPr lang="en-US" sz="1600" dirty="0" smtClean="0">
                <a:solidFill>
                  <a:schemeClr val="bg2">
                    <a:lumMod val="25000"/>
                  </a:schemeClr>
                </a:solidFill>
                <a:latin typeface="Arial" pitchFamily="34" charset="0"/>
                <a:cs typeface="Arial" pitchFamily="34" charset="0"/>
              </a:rPr>
              <a:t/>
            </a:r>
            <a:br>
              <a:rPr lang="en-US" sz="1600" dirty="0" smtClean="0">
                <a:solidFill>
                  <a:schemeClr val="bg2">
                    <a:lumMod val="25000"/>
                  </a:schemeClr>
                </a:solidFill>
                <a:latin typeface="Arial" pitchFamily="34" charset="0"/>
                <a:cs typeface="Arial" pitchFamily="34" charset="0"/>
              </a:rPr>
            </a:br>
            <a:r>
              <a:rPr lang="en-US" sz="1600" dirty="0" smtClean="0">
                <a:solidFill>
                  <a:schemeClr val="bg2">
                    <a:lumMod val="25000"/>
                  </a:schemeClr>
                </a:solidFill>
                <a:latin typeface="Arial" pitchFamily="34" charset="0"/>
                <a:cs typeface="Arial" pitchFamily="34" charset="0"/>
              </a:rPr>
              <a:t/>
            </a:r>
            <a:br>
              <a:rPr lang="en-US" sz="1600" dirty="0" smtClean="0">
                <a:solidFill>
                  <a:schemeClr val="bg2">
                    <a:lumMod val="25000"/>
                  </a:schemeClr>
                </a:solidFill>
                <a:latin typeface="Arial" pitchFamily="34" charset="0"/>
                <a:cs typeface="Arial" pitchFamily="34" charset="0"/>
              </a:rPr>
            </a:br>
            <a:r>
              <a:rPr lang="en-US" sz="1600" dirty="0" smtClean="0">
                <a:solidFill>
                  <a:schemeClr val="bg2">
                    <a:lumMod val="25000"/>
                  </a:schemeClr>
                </a:solidFill>
                <a:latin typeface="Arial" pitchFamily="34" charset="0"/>
                <a:cs typeface="Arial" pitchFamily="34" charset="0"/>
              </a:rPr>
              <a:t/>
            </a:r>
            <a:br>
              <a:rPr lang="en-US" sz="1600" dirty="0" smtClean="0">
                <a:solidFill>
                  <a:schemeClr val="bg2">
                    <a:lumMod val="25000"/>
                  </a:schemeClr>
                </a:solidFill>
                <a:latin typeface="Arial" pitchFamily="34" charset="0"/>
                <a:cs typeface="Arial" pitchFamily="34" charset="0"/>
              </a:rPr>
            </a:br>
            <a:r>
              <a:rPr lang="en-US" sz="1600" dirty="0" smtClean="0">
                <a:solidFill>
                  <a:schemeClr val="bg2">
                    <a:lumMod val="25000"/>
                  </a:schemeClr>
                </a:solidFill>
                <a:latin typeface="Arial" pitchFamily="34" charset="0"/>
                <a:cs typeface="Arial" pitchFamily="34" charset="0"/>
              </a:rPr>
              <a:t/>
            </a:r>
            <a:br>
              <a:rPr lang="en-US" sz="1600" dirty="0" smtClean="0">
                <a:solidFill>
                  <a:schemeClr val="bg2">
                    <a:lumMod val="25000"/>
                  </a:schemeClr>
                </a:solidFill>
                <a:latin typeface="Arial" pitchFamily="34" charset="0"/>
                <a:cs typeface="Arial" pitchFamily="34" charset="0"/>
              </a:rPr>
            </a:br>
            <a:r>
              <a:rPr lang="en-US" sz="1600" dirty="0" smtClean="0">
                <a:solidFill>
                  <a:schemeClr val="bg2">
                    <a:lumMod val="25000"/>
                  </a:schemeClr>
                </a:solidFill>
                <a:latin typeface="Arial" pitchFamily="34" charset="0"/>
                <a:cs typeface="Arial" pitchFamily="34" charset="0"/>
              </a:rPr>
              <a:t/>
            </a:r>
            <a:br>
              <a:rPr lang="en-US" sz="1600" dirty="0" smtClean="0">
                <a:solidFill>
                  <a:schemeClr val="bg2">
                    <a:lumMod val="25000"/>
                  </a:schemeClr>
                </a:solidFill>
                <a:latin typeface="Arial" pitchFamily="34" charset="0"/>
                <a:cs typeface="Arial" pitchFamily="34" charset="0"/>
              </a:rPr>
            </a:br>
            <a:r>
              <a:rPr lang="ro-RO" sz="2400" dirty="0" smtClean="0">
                <a:solidFill>
                  <a:schemeClr val="bg2">
                    <a:lumMod val="25000"/>
                  </a:schemeClr>
                </a:solidFill>
                <a:latin typeface="Arial" pitchFamily="34" charset="0"/>
                <a:cs typeface="Arial" pitchFamily="34" charset="0"/>
              </a:rPr>
              <a:t> </a:t>
            </a:r>
            <a:r>
              <a:rPr lang="ro-RO" sz="2400" dirty="0" smtClean="0">
                <a:solidFill>
                  <a:schemeClr val="accent1">
                    <a:lumMod val="75000"/>
                  </a:schemeClr>
                </a:solidFill>
                <a:latin typeface="Arial" pitchFamily="34" charset="0"/>
                <a:cs typeface="Arial" pitchFamily="34" charset="0"/>
              </a:rPr>
              <a:t>ACCESUL LA FINANȚAREA DE RISC </a:t>
            </a:r>
            <a:r>
              <a:rPr lang="en-US" sz="2400" dirty="0" smtClean="0">
                <a:solidFill>
                  <a:schemeClr val="accent1">
                    <a:lumMod val="75000"/>
                  </a:schemeClr>
                </a:solidFill>
                <a:latin typeface="Arial" pitchFamily="34" charset="0"/>
                <a:cs typeface="Arial" pitchFamily="34" charset="0"/>
              </a:rPr>
              <a:t/>
            </a:r>
            <a:br>
              <a:rPr lang="en-US" sz="2400" dirty="0" smtClean="0">
                <a:solidFill>
                  <a:schemeClr val="accent1">
                    <a:lumMod val="75000"/>
                  </a:schemeClr>
                </a:solidFill>
                <a:latin typeface="Arial" pitchFamily="34" charset="0"/>
                <a:cs typeface="Arial" pitchFamily="34" charset="0"/>
              </a:rPr>
            </a:br>
            <a:endParaRPr lang="en-GB" sz="2400" dirty="0">
              <a:solidFill>
                <a:schemeClr val="accent1">
                  <a:lumMod val="75000"/>
                </a:schemeClr>
              </a:solidFill>
              <a:latin typeface="Arial" pitchFamily="34" charset="0"/>
              <a:cs typeface="Arial" pitchFamily="34" charset="0"/>
            </a:endParaRPr>
          </a:p>
        </p:txBody>
      </p:sp>
      <p:pic>
        <p:nvPicPr>
          <p:cNvPr id="4" name="Picture 3" descr="drap_cmyk.jpg"/>
          <p:cNvPicPr>
            <a:picLocks noChangeAspect="1"/>
          </p:cNvPicPr>
          <p:nvPr/>
        </p:nvPicPr>
        <p:blipFill>
          <a:blip r:embed="rId2"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3" cstate="print"/>
          <a:stretch>
            <a:fillRect/>
          </a:stretch>
        </p:blipFill>
        <p:spPr>
          <a:xfrm>
            <a:off x="7086600" y="304800"/>
            <a:ext cx="1447800" cy="840116"/>
          </a:xfrm>
          <a:prstGeom prst="rect">
            <a:avLst/>
          </a:prstGeom>
        </p:spPr>
      </p:pic>
      <p:sp>
        <p:nvSpPr>
          <p:cNvPr id="6" name="Title 1"/>
          <p:cNvSpPr txBox="1">
            <a:spLocks/>
          </p:cNvSpPr>
          <p:nvPr/>
        </p:nvSpPr>
        <p:spPr>
          <a:xfrm>
            <a:off x="533400" y="1295400"/>
            <a:ext cx="8153400" cy="4648200"/>
          </a:xfrm>
          <a:prstGeom prst="rect">
            <a:avLst/>
          </a:prstGeom>
          <a:effectLst/>
        </p:spPr>
        <p:txBody>
          <a:bodyPr vert="horz" lIns="91440" tIns="45720" rIns="91440" bIns="45720" rtlCol="0" anchor="t" anchorCtr="0">
            <a:noAutofit/>
          </a:bodyPr>
          <a:lstStyle/>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GB" sz="1600" dirty="0">
              <a:solidFill>
                <a:schemeClr val="accent6">
                  <a:lumMod val="75000"/>
                </a:schemeClr>
              </a:solidFill>
              <a:latin typeface="Arial" pitchFamily="34" charset="0"/>
              <a:cs typeface="Arial" pitchFamily="34" charset="0"/>
            </a:endParaRPr>
          </a:p>
        </p:txBody>
      </p:sp>
      <p:sp>
        <p:nvSpPr>
          <p:cNvPr id="8" name="Rectangle 7"/>
          <p:cNvSpPr/>
          <p:nvPr/>
        </p:nvSpPr>
        <p:spPr>
          <a:xfrm>
            <a:off x="381000" y="1143000"/>
            <a:ext cx="8534400" cy="584775"/>
          </a:xfrm>
          <a:prstGeom prst="rect">
            <a:avLst/>
          </a:prstGeom>
        </p:spPr>
        <p:txBody>
          <a:bodyPr wrap="square">
            <a:spAutoFit/>
          </a:bodyPr>
          <a:lstStyle/>
          <a:p>
            <a:endParaRPr lang="en-US" sz="1600" b="1" dirty="0" smtClean="0">
              <a:latin typeface="Arial" pitchFamily="34" charset="0"/>
              <a:cs typeface="Arial" pitchFamily="34" charset="0"/>
            </a:endParaRPr>
          </a:p>
          <a:p>
            <a:endParaRPr lang="en-GB" sz="1600" dirty="0">
              <a:latin typeface="Arial" pitchFamily="34" charset="0"/>
              <a:cs typeface="Arial" pitchFamily="34" charset="0"/>
            </a:endParaRPr>
          </a:p>
        </p:txBody>
      </p:sp>
    </p:spTree>
    <p:extLst>
      <p:ext uri="{BB962C8B-B14F-4D97-AF65-F5344CB8AC3E}">
        <p14:creationId xmlns:p14="http://schemas.microsoft.com/office/powerpoint/2010/main" val="3990120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5943600"/>
            <a:ext cx="7923010" cy="762000"/>
          </a:xfrm>
        </p:spPr>
        <p:txBody>
          <a:bodyPr>
            <a:normAutofit/>
          </a:bodyPr>
          <a:lstStyle/>
          <a:p>
            <a:pPr algn="ctr"/>
            <a:endParaRPr lang="ro-RO" sz="1000" dirty="0" smtClean="0">
              <a:latin typeface="Arial" pitchFamily="34" charset="0"/>
              <a:cs typeface="Arial" pitchFamily="34" charset="0"/>
            </a:endParaRPr>
          </a:p>
          <a:p>
            <a:pPr lvl="0" algn="ctr">
              <a:buClr>
                <a:srgbClr val="F14124">
                  <a:lumMod val="75000"/>
                </a:srgbClr>
              </a:buClr>
            </a:pPr>
            <a:r>
              <a:rPr lang="ro-RO" sz="1100" i="1" dirty="0">
                <a:solidFill>
                  <a:srgbClr val="4E67C8">
                    <a:lumMod val="75000"/>
                  </a:srgbClr>
                </a:solidFill>
                <a:latin typeface="Arial" pitchFamily="34" charset="0"/>
                <a:cs typeface="Arial" pitchFamily="34" charset="0"/>
              </a:rPr>
              <a:t>Brașov, 27-28 mai 2014</a:t>
            </a:r>
            <a:endParaRPr lang="en-US" sz="1100" i="1" dirty="0">
              <a:solidFill>
                <a:srgbClr val="4E67C8">
                  <a:lumMod val="75000"/>
                </a:srgbClr>
              </a:solidFill>
              <a:latin typeface="Arial" pitchFamily="34" charset="0"/>
              <a:cs typeface="Arial" pitchFamily="34" charset="0"/>
            </a:endParaRPr>
          </a:p>
          <a:p>
            <a:pPr algn="ctr"/>
            <a:endParaRPr lang="en-US" sz="1000" dirty="0">
              <a:latin typeface="Arial" pitchFamily="34" charset="0"/>
              <a:cs typeface="Arial" pitchFamily="34" charset="0"/>
            </a:endParaRPr>
          </a:p>
        </p:txBody>
      </p:sp>
      <p:sp>
        <p:nvSpPr>
          <p:cNvPr id="2" name="Title 1"/>
          <p:cNvSpPr>
            <a:spLocks noGrp="1"/>
          </p:cNvSpPr>
          <p:nvPr>
            <p:ph type="ctrTitle"/>
          </p:nvPr>
        </p:nvSpPr>
        <p:spPr>
          <a:xfrm>
            <a:off x="609600" y="1143000"/>
            <a:ext cx="7924800" cy="4495800"/>
          </a:xfrm>
        </p:spPr>
        <p:txBody>
          <a:bodyPr/>
          <a:lstStyle/>
          <a:p>
            <a:pPr marL="0" indent="0">
              <a:buNone/>
            </a:pPr>
            <a:r>
              <a:rPr lang="ro-RO" sz="2400" dirty="0" smtClean="0">
                <a:solidFill>
                  <a:schemeClr val="bg2">
                    <a:lumMod val="25000"/>
                  </a:schemeClr>
                </a:solidFill>
                <a:latin typeface="Arial" pitchFamily="34" charset="0"/>
                <a:cs typeface="Arial" pitchFamily="34" charset="0"/>
              </a:rPr>
              <a:t> </a:t>
            </a:r>
            <a:r>
              <a:rPr lang="en-US" sz="2400" dirty="0" smtClean="0">
                <a:solidFill>
                  <a:schemeClr val="bg2">
                    <a:lumMod val="25000"/>
                  </a:schemeClr>
                </a:solidFill>
                <a:latin typeface="Arial" pitchFamily="34" charset="0"/>
                <a:cs typeface="Arial" pitchFamily="34" charset="0"/>
              </a:rPr>
              <a:t>                  </a:t>
            </a:r>
            <a:br>
              <a:rPr lang="en-US" sz="2400" dirty="0" smtClean="0">
                <a:solidFill>
                  <a:schemeClr val="bg2">
                    <a:lumMod val="25000"/>
                  </a:schemeClr>
                </a:solidFill>
                <a:latin typeface="Arial" pitchFamily="34" charset="0"/>
                <a:cs typeface="Arial" pitchFamily="34" charset="0"/>
              </a:rPr>
            </a:br>
            <a:r>
              <a:rPr lang="en-US" sz="2400" dirty="0" smtClean="0">
                <a:solidFill>
                  <a:schemeClr val="accent1">
                    <a:lumMod val="75000"/>
                  </a:schemeClr>
                </a:solidFill>
                <a:latin typeface="Arial" pitchFamily="34" charset="0"/>
                <a:cs typeface="Arial" pitchFamily="34" charset="0"/>
              </a:rPr>
              <a:t>                  </a:t>
            </a:r>
            <a:r>
              <a:rPr lang="ro-RO" sz="2400" dirty="0" smtClean="0">
                <a:solidFill>
                  <a:schemeClr val="accent1">
                    <a:lumMod val="75000"/>
                  </a:schemeClr>
                </a:solidFill>
                <a:latin typeface="Arial" pitchFamily="34" charset="0"/>
                <a:cs typeface="Arial" pitchFamily="34" charset="0"/>
              </a:rPr>
              <a:t>ACCESUL LA FINANȚAREA DE RISC</a:t>
            </a:r>
            <a:r>
              <a:rPr lang="en-US" sz="2000" dirty="0" smtClean="0">
                <a:solidFill>
                  <a:schemeClr val="bg2">
                    <a:lumMod val="25000"/>
                  </a:schemeClr>
                </a:solidFill>
                <a:latin typeface="Arial" pitchFamily="34" charset="0"/>
                <a:cs typeface="Arial" pitchFamily="34" charset="0"/>
              </a:rPr>
              <a:t/>
            </a:r>
            <a:br>
              <a:rPr lang="en-US" sz="2000" dirty="0" smtClean="0">
                <a:solidFill>
                  <a:schemeClr val="bg2">
                    <a:lumMod val="25000"/>
                  </a:schemeClr>
                </a:solidFill>
                <a:latin typeface="Arial" pitchFamily="34" charset="0"/>
                <a:cs typeface="Arial" pitchFamily="34" charset="0"/>
              </a:rPr>
            </a:br>
            <a:r>
              <a:rPr lang="en-US" sz="2000" dirty="0" smtClean="0">
                <a:solidFill>
                  <a:schemeClr val="bg2">
                    <a:lumMod val="25000"/>
                  </a:schemeClr>
                </a:solidFill>
                <a:latin typeface="Arial" pitchFamily="34" charset="0"/>
                <a:cs typeface="Arial" pitchFamily="34" charset="0"/>
              </a:rPr>
              <a:t/>
            </a:r>
            <a:br>
              <a:rPr lang="en-US" sz="2000" dirty="0" smtClean="0">
                <a:solidFill>
                  <a:schemeClr val="bg2">
                    <a:lumMod val="25000"/>
                  </a:schemeClr>
                </a:solidFill>
                <a:latin typeface="Arial" pitchFamily="34" charset="0"/>
                <a:cs typeface="Arial" pitchFamily="34" charset="0"/>
              </a:rPr>
            </a:br>
            <a:r>
              <a:rPr lang="en-US" sz="2000" dirty="0" smtClean="0">
                <a:solidFill>
                  <a:schemeClr val="bg2">
                    <a:lumMod val="25000"/>
                  </a:schemeClr>
                </a:solidFill>
                <a:latin typeface="Arial" pitchFamily="34" charset="0"/>
                <a:cs typeface="Arial" pitchFamily="34" charset="0"/>
              </a:rPr>
              <a:t/>
            </a:r>
            <a:br>
              <a:rPr lang="en-US" sz="2000" dirty="0" smtClean="0">
                <a:solidFill>
                  <a:schemeClr val="bg2">
                    <a:lumMod val="25000"/>
                  </a:schemeClr>
                </a:solidFill>
                <a:latin typeface="Arial" pitchFamily="34" charset="0"/>
                <a:cs typeface="Arial" pitchFamily="34" charset="0"/>
              </a:rPr>
            </a:br>
            <a:r>
              <a:rPr lang="ro-RO" sz="2000" b="0" u="sng" dirty="0" smtClean="0">
                <a:solidFill>
                  <a:schemeClr val="bg2">
                    <a:lumMod val="25000"/>
                  </a:schemeClr>
                </a:solidFill>
                <a:latin typeface="Arial" pitchFamily="34" charset="0"/>
                <a:cs typeface="Arial" pitchFamily="34" charset="0"/>
              </a:rPr>
              <a:t>P</a:t>
            </a:r>
            <a:r>
              <a:rPr lang="ro-RO" sz="2000" b="0" u="sng" dirty="0" smtClean="0">
                <a:solidFill>
                  <a:schemeClr val="accent1">
                    <a:lumMod val="75000"/>
                  </a:schemeClr>
                </a:solidFill>
                <a:latin typeface="Arial" pitchFamily="34" charset="0"/>
                <a:cs typeface="Arial" pitchFamily="34" charset="0"/>
              </a:rPr>
              <a:t>riorități pe termen scurt</a:t>
            </a:r>
            <a:r>
              <a:rPr lang="en-US" sz="2000" b="0" dirty="0" smtClean="0">
                <a:solidFill>
                  <a:schemeClr val="accent1">
                    <a:lumMod val="75000"/>
                  </a:schemeClr>
                </a:solidFill>
                <a:latin typeface="Arial" pitchFamily="34" charset="0"/>
                <a:cs typeface="Arial" pitchFamily="34" charset="0"/>
              </a:rPr>
              <a:t>: </a:t>
            </a:r>
            <a:r>
              <a:rPr lang="ro-RO" sz="2000" b="0" dirty="0" smtClean="0">
                <a:solidFill>
                  <a:schemeClr val="accent1">
                    <a:lumMod val="75000"/>
                  </a:schemeClr>
                </a:solidFill>
                <a:latin typeface="Arial" pitchFamily="34" charset="0"/>
                <a:cs typeface="Arial" pitchFamily="34" charset="0"/>
              </a:rPr>
              <a:t/>
            </a:r>
            <a:br>
              <a:rPr lang="ro-RO" sz="2000" b="0" dirty="0" smtClean="0">
                <a:solidFill>
                  <a:schemeClr val="accent1">
                    <a:lumMod val="75000"/>
                  </a:schemeClr>
                </a:solidFill>
                <a:latin typeface="Arial" pitchFamily="34" charset="0"/>
                <a:cs typeface="Arial" pitchFamily="34" charset="0"/>
              </a:rPr>
            </a:br>
            <a:r>
              <a:rPr lang="ro-RO" sz="2000" b="0" dirty="0">
                <a:solidFill>
                  <a:schemeClr val="accent1">
                    <a:lumMod val="75000"/>
                  </a:schemeClr>
                </a:solidFill>
                <a:latin typeface="Arial" pitchFamily="34" charset="0"/>
                <a:cs typeface="Arial" pitchFamily="34" charset="0"/>
              </a:rPr>
              <a:t/>
            </a:r>
            <a:br>
              <a:rPr lang="ro-RO" sz="2000" b="0" dirty="0">
                <a:solidFill>
                  <a:schemeClr val="accent1">
                    <a:lumMod val="75000"/>
                  </a:schemeClr>
                </a:solidFill>
                <a:latin typeface="Arial" pitchFamily="34" charset="0"/>
                <a:cs typeface="Arial" pitchFamily="34" charset="0"/>
              </a:rPr>
            </a:br>
            <a:r>
              <a:rPr lang="en-US" sz="1800" b="0" dirty="0" smtClean="0">
                <a:solidFill>
                  <a:schemeClr val="accent1">
                    <a:lumMod val="75000"/>
                  </a:schemeClr>
                </a:solidFill>
                <a:latin typeface="Arial" pitchFamily="34" charset="0"/>
                <a:cs typeface="Arial" pitchFamily="34" charset="0"/>
              </a:rPr>
              <a:t>- C</a:t>
            </a:r>
            <a:r>
              <a:rPr lang="ro-RO" sz="1800" b="0" dirty="0" smtClean="0">
                <a:solidFill>
                  <a:schemeClr val="accent1">
                    <a:lumMod val="75000"/>
                  </a:schemeClr>
                </a:solidFill>
                <a:latin typeface="Arial" pitchFamily="34" charset="0"/>
                <a:cs typeface="Arial" pitchFamily="34" charset="0"/>
              </a:rPr>
              <a:t>ontinuarea activităților care s-au dovedit eficiente în sprijinul acordat cercetării și inovării în perioada 2007-2013</a:t>
            </a:r>
            <a:r>
              <a:rPr lang="en-US" sz="1800" b="0" dirty="0" smtClean="0">
                <a:solidFill>
                  <a:schemeClr val="accent1">
                    <a:lumMod val="75000"/>
                  </a:schemeClr>
                </a:solidFill>
                <a:latin typeface="Arial" pitchFamily="34" charset="0"/>
                <a:cs typeface="Arial" pitchFamily="34" charset="0"/>
              </a:rPr>
              <a:t>;</a:t>
            </a:r>
            <a:br>
              <a:rPr lang="en-US" sz="1800" b="0" dirty="0" smtClean="0">
                <a:solidFill>
                  <a:schemeClr val="accent1">
                    <a:lumMod val="75000"/>
                  </a:schemeClr>
                </a:solidFill>
                <a:latin typeface="Arial" pitchFamily="34" charset="0"/>
                <a:cs typeface="Arial" pitchFamily="34" charset="0"/>
              </a:rPr>
            </a:br>
            <a:r>
              <a:rPr lang="en-US" sz="1800" b="0" dirty="0" smtClean="0">
                <a:solidFill>
                  <a:schemeClr val="accent1">
                    <a:lumMod val="75000"/>
                  </a:schemeClr>
                </a:solidFill>
                <a:latin typeface="Arial" pitchFamily="34" charset="0"/>
                <a:cs typeface="Arial" pitchFamily="34" charset="0"/>
              </a:rPr>
              <a:t/>
            </a:r>
            <a:br>
              <a:rPr lang="en-US" sz="1800" b="0" dirty="0" smtClean="0">
                <a:solidFill>
                  <a:schemeClr val="accent1">
                    <a:lumMod val="75000"/>
                  </a:schemeClr>
                </a:solidFill>
                <a:latin typeface="Arial" pitchFamily="34" charset="0"/>
                <a:cs typeface="Arial" pitchFamily="34" charset="0"/>
              </a:rPr>
            </a:br>
            <a:r>
              <a:rPr lang="en-US" sz="1800" b="0" dirty="0" smtClean="0">
                <a:solidFill>
                  <a:schemeClr val="accent1">
                    <a:lumMod val="75000"/>
                  </a:schemeClr>
                </a:solidFill>
                <a:latin typeface="Arial" pitchFamily="34" charset="0"/>
                <a:cs typeface="Arial" pitchFamily="34" charset="0"/>
              </a:rPr>
              <a:t/>
            </a:r>
            <a:br>
              <a:rPr lang="en-US" sz="1800" b="0" dirty="0" smtClean="0">
                <a:solidFill>
                  <a:schemeClr val="accent1">
                    <a:lumMod val="75000"/>
                  </a:schemeClr>
                </a:solidFill>
                <a:latin typeface="Arial" pitchFamily="34" charset="0"/>
                <a:cs typeface="Arial" pitchFamily="34" charset="0"/>
              </a:rPr>
            </a:br>
            <a:r>
              <a:rPr lang="en-US" sz="1800" b="0" dirty="0" smtClean="0">
                <a:solidFill>
                  <a:schemeClr val="accent1">
                    <a:lumMod val="75000"/>
                  </a:schemeClr>
                </a:solidFill>
                <a:latin typeface="Arial" pitchFamily="34" charset="0"/>
                <a:cs typeface="Arial" pitchFamily="34" charset="0"/>
              </a:rPr>
              <a:t>- </a:t>
            </a:r>
            <a:r>
              <a:rPr lang="ro-RO" sz="1800" b="0" dirty="0" smtClean="0">
                <a:solidFill>
                  <a:schemeClr val="accent1">
                    <a:lumMod val="75000"/>
                  </a:schemeClr>
                </a:solidFill>
                <a:latin typeface="Arial" pitchFamily="34" charset="0"/>
                <a:cs typeface="Arial" pitchFamily="34" charset="0"/>
              </a:rPr>
              <a:t>Orientarea accesului la finanțarea de risc către firmele mijlocii (</a:t>
            </a:r>
            <a:r>
              <a:rPr lang="en-US" sz="1800" b="0" dirty="0" smtClean="0">
                <a:solidFill>
                  <a:schemeClr val="accent1">
                    <a:lumMod val="75000"/>
                  </a:schemeClr>
                </a:solidFill>
                <a:latin typeface="Arial" pitchFamily="34" charset="0"/>
                <a:cs typeface="Arial" pitchFamily="34" charset="0"/>
              </a:rPr>
              <a:t>‘</a:t>
            </a:r>
            <a:r>
              <a:rPr lang="ro-RO" sz="1800" b="0" i="1" dirty="0" smtClean="0">
                <a:solidFill>
                  <a:schemeClr val="accent1">
                    <a:lumMod val="75000"/>
                  </a:schemeClr>
                </a:solidFill>
                <a:latin typeface="Arial" pitchFamily="34" charset="0"/>
                <a:cs typeface="Arial" pitchFamily="34" charset="0"/>
              </a:rPr>
              <a:t>midcaps</a:t>
            </a:r>
            <a:r>
              <a:rPr lang="en-US" sz="1800" b="0" dirty="0" smtClean="0">
                <a:solidFill>
                  <a:schemeClr val="accent1">
                    <a:lumMod val="75000"/>
                  </a:schemeClr>
                </a:solidFill>
                <a:latin typeface="Arial" pitchFamily="34" charset="0"/>
                <a:cs typeface="Arial" pitchFamily="34" charset="0"/>
              </a:rPr>
              <a:t>’).</a:t>
            </a:r>
            <a:br>
              <a:rPr lang="en-US" sz="1800" b="0" dirty="0" smtClean="0">
                <a:solidFill>
                  <a:schemeClr val="accent1">
                    <a:lumMod val="75000"/>
                  </a:schemeClr>
                </a:solidFill>
                <a:latin typeface="Arial" pitchFamily="34" charset="0"/>
                <a:cs typeface="Arial" pitchFamily="34" charset="0"/>
              </a:rPr>
            </a:br>
            <a:r>
              <a:rPr lang="en-US" sz="2000" dirty="0" smtClean="0">
                <a:solidFill>
                  <a:schemeClr val="accent1">
                    <a:lumMod val="75000"/>
                  </a:schemeClr>
                </a:solidFill>
                <a:latin typeface="Arial" pitchFamily="34" charset="0"/>
                <a:cs typeface="Arial" pitchFamily="34" charset="0"/>
              </a:rPr>
              <a:t/>
            </a:r>
            <a:br>
              <a:rPr lang="en-US" sz="2000" dirty="0" smtClean="0">
                <a:solidFill>
                  <a:schemeClr val="accent1">
                    <a:lumMod val="75000"/>
                  </a:schemeClr>
                </a:solidFill>
                <a:latin typeface="Arial" pitchFamily="34" charset="0"/>
                <a:cs typeface="Arial" pitchFamily="34" charset="0"/>
              </a:rPr>
            </a:br>
            <a:endParaRPr lang="en-GB" sz="2000" dirty="0">
              <a:solidFill>
                <a:schemeClr val="accent1">
                  <a:lumMod val="75000"/>
                </a:schemeClr>
              </a:solidFill>
              <a:latin typeface="Arial" pitchFamily="34" charset="0"/>
              <a:cs typeface="Arial" pitchFamily="34" charset="0"/>
            </a:endParaRPr>
          </a:p>
        </p:txBody>
      </p:sp>
      <p:pic>
        <p:nvPicPr>
          <p:cNvPr id="4" name="Picture 3" descr="drap_cmyk.jpg"/>
          <p:cNvPicPr>
            <a:picLocks noChangeAspect="1"/>
          </p:cNvPicPr>
          <p:nvPr/>
        </p:nvPicPr>
        <p:blipFill>
          <a:blip r:embed="rId2"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3" cstate="print"/>
          <a:stretch>
            <a:fillRect/>
          </a:stretch>
        </p:blipFill>
        <p:spPr>
          <a:xfrm>
            <a:off x="7086600" y="304800"/>
            <a:ext cx="1447800" cy="840116"/>
          </a:xfrm>
          <a:prstGeom prst="rect">
            <a:avLst/>
          </a:prstGeom>
        </p:spPr>
      </p:pic>
      <p:sp>
        <p:nvSpPr>
          <p:cNvPr id="6" name="Title 1"/>
          <p:cNvSpPr txBox="1">
            <a:spLocks/>
          </p:cNvSpPr>
          <p:nvPr/>
        </p:nvSpPr>
        <p:spPr>
          <a:xfrm>
            <a:off x="533400" y="1295400"/>
            <a:ext cx="8153400" cy="4648200"/>
          </a:xfrm>
          <a:prstGeom prst="rect">
            <a:avLst/>
          </a:prstGeom>
          <a:effectLst/>
        </p:spPr>
        <p:txBody>
          <a:bodyPr vert="horz" lIns="91440" tIns="45720" rIns="91440" bIns="45720" rtlCol="0" anchor="t" anchorCtr="0">
            <a:noAutofit/>
          </a:bodyPr>
          <a:lstStyle/>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GB" sz="1600" dirty="0">
              <a:solidFill>
                <a:schemeClr val="accent6">
                  <a:lumMod val="75000"/>
                </a:schemeClr>
              </a:solidFill>
              <a:latin typeface="Arial" pitchFamily="34" charset="0"/>
              <a:cs typeface="Arial" pitchFamily="34" charset="0"/>
            </a:endParaRPr>
          </a:p>
        </p:txBody>
      </p:sp>
      <p:sp>
        <p:nvSpPr>
          <p:cNvPr id="8" name="Rectangle 7"/>
          <p:cNvSpPr/>
          <p:nvPr/>
        </p:nvSpPr>
        <p:spPr>
          <a:xfrm>
            <a:off x="304800" y="1371600"/>
            <a:ext cx="8534400" cy="584775"/>
          </a:xfrm>
          <a:prstGeom prst="rect">
            <a:avLst/>
          </a:prstGeom>
        </p:spPr>
        <p:txBody>
          <a:bodyPr wrap="square">
            <a:spAutoFit/>
          </a:bodyPr>
          <a:lstStyle/>
          <a:p>
            <a:endParaRPr lang="en-US" sz="1600" b="1" dirty="0" smtClean="0">
              <a:latin typeface="Arial" pitchFamily="34" charset="0"/>
              <a:cs typeface="Arial" pitchFamily="34" charset="0"/>
            </a:endParaRPr>
          </a:p>
          <a:p>
            <a:endParaRPr lang="en-GB" sz="1600" dirty="0">
              <a:latin typeface="Arial" pitchFamily="34" charset="0"/>
              <a:cs typeface="Arial" pitchFamily="34" charset="0"/>
            </a:endParaRPr>
          </a:p>
        </p:txBody>
      </p:sp>
    </p:spTree>
    <p:extLst>
      <p:ext uri="{BB962C8B-B14F-4D97-AF65-F5344CB8AC3E}">
        <p14:creationId xmlns:p14="http://schemas.microsoft.com/office/powerpoint/2010/main" val="3990120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5943600"/>
            <a:ext cx="7923010" cy="762000"/>
          </a:xfrm>
        </p:spPr>
        <p:txBody>
          <a:bodyPr>
            <a:normAutofit/>
          </a:bodyPr>
          <a:lstStyle/>
          <a:p>
            <a:pPr lvl="0" algn="ctr">
              <a:buClr>
                <a:srgbClr val="F14124">
                  <a:lumMod val="75000"/>
                </a:srgbClr>
              </a:buClr>
            </a:pPr>
            <a:r>
              <a:rPr lang="ro-RO" sz="1100" i="1" dirty="0">
                <a:solidFill>
                  <a:srgbClr val="4E67C8">
                    <a:lumMod val="75000"/>
                  </a:srgbClr>
                </a:solidFill>
                <a:latin typeface="Arial" pitchFamily="34" charset="0"/>
                <a:cs typeface="Arial" pitchFamily="34" charset="0"/>
              </a:rPr>
              <a:t>Brașov, 27-28 mai 2014</a:t>
            </a:r>
            <a:endParaRPr lang="en-US" sz="1100" i="1" dirty="0">
              <a:solidFill>
                <a:srgbClr val="4E67C8">
                  <a:lumMod val="75000"/>
                </a:srgbClr>
              </a:solidFill>
              <a:latin typeface="Arial" pitchFamily="34" charset="0"/>
              <a:cs typeface="Arial" pitchFamily="34" charset="0"/>
            </a:endParaRPr>
          </a:p>
          <a:p>
            <a:pPr algn="ctr"/>
            <a:endParaRPr lang="en-US" sz="1000" dirty="0">
              <a:latin typeface="Arial" pitchFamily="34" charset="0"/>
              <a:cs typeface="Arial" pitchFamily="34" charset="0"/>
            </a:endParaRPr>
          </a:p>
        </p:txBody>
      </p:sp>
      <p:sp>
        <p:nvSpPr>
          <p:cNvPr id="2" name="Title 1"/>
          <p:cNvSpPr>
            <a:spLocks noGrp="1"/>
          </p:cNvSpPr>
          <p:nvPr>
            <p:ph type="ctrTitle"/>
          </p:nvPr>
        </p:nvSpPr>
        <p:spPr>
          <a:xfrm>
            <a:off x="609600" y="1143000"/>
            <a:ext cx="7924800" cy="4495800"/>
          </a:xfrm>
        </p:spPr>
        <p:txBody>
          <a:bodyPr/>
          <a:lstStyle/>
          <a:p>
            <a:pPr marL="0" indent="0">
              <a:buNone/>
            </a:pPr>
            <a:r>
              <a:rPr lang="ro-RO" sz="2400" dirty="0" smtClean="0">
                <a:solidFill>
                  <a:schemeClr val="bg2">
                    <a:lumMod val="25000"/>
                  </a:schemeClr>
                </a:solidFill>
                <a:latin typeface="Arial" pitchFamily="34" charset="0"/>
                <a:cs typeface="Arial" pitchFamily="34" charset="0"/>
              </a:rPr>
              <a:t> </a:t>
            </a:r>
            <a:r>
              <a:rPr lang="en-US" sz="2400" dirty="0" smtClean="0">
                <a:solidFill>
                  <a:schemeClr val="bg2">
                    <a:lumMod val="25000"/>
                  </a:schemeClr>
                </a:solidFill>
                <a:latin typeface="Arial" pitchFamily="34" charset="0"/>
                <a:cs typeface="Arial" pitchFamily="34" charset="0"/>
              </a:rPr>
              <a:t>                  </a:t>
            </a:r>
            <a:br>
              <a:rPr lang="en-US" sz="2400" dirty="0" smtClean="0">
                <a:solidFill>
                  <a:schemeClr val="bg2">
                    <a:lumMod val="25000"/>
                  </a:schemeClr>
                </a:solidFill>
                <a:latin typeface="Arial" pitchFamily="34" charset="0"/>
                <a:cs typeface="Arial" pitchFamily="34" charset="0"/>
              </a:rPr>
            </a:br>
            <a:r>
              <a:rPr lang="en-US" sz="2400" dirty="0" smtClean="0">
                <a:solidFill>
                  <a:schemeClr val="accent1">
                    <a:lumMod val="75000"/>
                  </a:schemeClr>
                </a:solidFill>
                <a:latin typeface="Arial" pitchFamily="34" charset="0"/>
                <a:cs typeface="Arial" pitchFamily="34" charset="0"/>
              </a:rPr>
              <a:t>                  </a:t>
            </a:r>
            <a:r>
              <a:rPr lang="ro-RO" sz="2400" dirty="0" smtClean="0">
                <a:solidFill>
                  <a:schemeClr val="accent1">
                    <a:lumMod val="75000"/>
                  </a:schemeClr>
                </a:solidFill>
                <a:latin typeface="Arial" pitchFamily="34" charset="0"/>
                <a:cs typeface="Arial" pitchFamily="34" charset="0"/>
              </a:rPr>
              <a:t>INSTRUMENTE DE FINANȚARE</a:t>
            </a:r>
            <a:r>
              <a:rPr lang="ro-RO" sz="2000" dirty="0" smtClean="0">
                <a:solidFill>
                  <a:schemeClr val="accent1">
                    <a:lumMod val="75000"/>
                  </a:schemeClr>
                </a:solidFill>
                <a:latin typeface="Arial" pitchFamily="34" charset="0"/>
                <a:cs typeface="Arial" pitchFamily="34" charset="0"/>
              </a:rPr>
              <a:t>  </a:t>
            </a:r>
            <a:r>
              <a:rPr lang="en-US" sz="2000" dirty="0" smtClean="0">
                <a:solidFill>
                  <a:schemeClr val="bg2">
                    <a:lumMod val="25000"/>
                  </a:schemeClr>
                </a:solidFill>
                <a:latin typeface="Arial" pitchFamily="34" charset="0"/>
                <a:cs typeface="Arial" pitchFamily="34" charset="0"/>
              </a:rPr>
              <a:t/>
            </a:r>
            <a:br>
              <a:rPr lang="en-US" sz="2000" dirty="0" smtClean="0">
                <a:solidFill>
                  <a:schemeClr val="bg2">
                    <a:lumMod val="25000"/>
                  </a:schemeClr>
                </a:solidFill>
                <a:latin typeface="Arial" pitchFamily="34" charset="0"/>
                <a:cs typeface="Arial" pitchFamily="34" charset="0"/>
              </a:rPr>
            </a:br>
            <a:r>
              <a:rPr lang="en-US" sz="2000" dirty="0" smtClean="0">
                <a:solidFill>
                  <a:schemeClr val="bg2">
                    <a:lumMod val="25000"/>
                  </a:schemeClr>
                </a:solidFill>
                <a:latin typeface="Arial" pitchFamily="34" charset="0"/>
                <a:cs typeface="Arial" pitchFamily="34" charset="0"/>
              </a:rPr>
              <a:t/>
            </a:r>
            <a:br>
              <a:rPr lang="en-US" sz="2000" dirty="0" smtClean="0">
                <a:solidFill>
                  <a:schemeClr val="bg2">
                    <a:lumMod val="25000"/>
                  </a:schemeClr>
                </a:solidFill>
                <a:latin typeface="Arial" pitchFamily="34" charset="0"/>
                <a:cs typeface="Arial" pitchFamily="34" charset="0"/>
              </a:rPr>
            </a:br>
            <a:r>
              <a:rPr lang="en-US" sz="2000" dirty="0" smtClean="0">
                <a:solidFill>
                  <a:schemeClr val="bg2">
                    <a:lumMod val="25000"/>
                  </a:schemeClr>
                </a:solidFill>
                <a:latin typeface="Arial" pitchFamily="34" charset="0"/>
                <a:cs typeface="Arial" pitchFamily="34" charset="0"/>
              </a:rPr>
              <a:t/>
            </a:r>
            <a:br>
              <a:rPr lang="en-US" sz="2000" dirty="0" smtClean="0">
                <a:solidFill>
                  <a:schemeClr val="bg2">
                    <a:lumMod val="25000"/>
                  </a:schemeClr>
                </a:solidFill>
                <a:latin typeface="Arial" pitchFamily="34" charset="0"/>
                <a:cs typeface="Arial" pitchFamily="34" charset="0"/>
              </a:rPr>
            </a:br>
            <a:r>
              <a:rPr lang="ro-RO" sz="1800" dirty="0" smtClean="0">
                <a:solidFill>
                  <a:schemeClr val="bg2">
                    <a:lumMod val="25000"/>
                  </a:schemeClr>
                </a:solidFill>
                <a:latin typeface="Arial" pitchFamily="34" charset="0"/>
                <a:cs typeface="Arial" pitchFamily="34" charset="0"/>
              </a:rPr>
              <a:t> </a:t>
            </a:r>
            <a:r>
              <a:rPr lang="ro-RO" sz="1800" b="0" dirty="0" smtClean="0">
                <a:solidFill>
                  <a:schemeClr val="accent1">
                    <a:lumMod val="75000"/>
                  </a:schemeClr>
                </a:solidFill>
                <a:latin typeface="Arial" pitchFamily="34" charset="0"/>
                <a:cs typeface="Arial" pitchFamily="34" charset="0"/>
              </a:rPr>
              <a:t>Se adresează deficienţelor de piaţă în accesarea finanţării de risc pt. CDI:</a:t>
            </a:r>
            <a:r>
              <a:rPr lang="en-US" sz="1800" b="0" dirty="0" smtClean="0">
                <a:solidFill>
                  <a:schemeClr val="accent1">
                    <a:lumMod val="75000"/>
                  </a:schemeClr>
                </a:solidFill>
                <a:latin typeface="Arial" pitchFamily="34" charset="0"/>
                <a:cs typeface="Arial" pitchFamily="34" charset="0"/>
              </a:rPr>
              <a:t/>
            </a:r>
            <a:br>
              <a:rPr lang="en-US" sz="1800" b="0" dirty="0" smtClean="0">
                <a:solidFill>
                  <a:schemeClr val="accent1">
                    <a:lumMod val="75000"/>
                  </a:schemeClr>
                </a:solidFill>
                <a:latin typeface="Arial" pitchFamily="34" charset="0"/>
                <a:cs typeface="Arial" pitchFamily="34" charset="0"/>
              </a:rPr>
            </a:br>
            <a:r>
              <a:rPr lang="en-US" sz="1800" b="0" dirty="0" smtClean="0">
                <a:solidFill>
                  <a:schemeClr val="accent1">
                    <a:lumMod val="75000"/>
                  </a:schemeClr>
                </a:solidFill>
                <a:latin typeface="Arial" pitchFamily="34" charset="0"/>
                <a:cs typeface="Arial" pitchFamily="34" charset="0"/>
              </a:rPr>
              <a:t/>
            </a:r>
            <a:br>
              <a:rPr lang="en-US" sz="1800" b="0" dirty="0" smtClean="0">
                <a:solidFill>
                  <a:schemeClr val="accent1">
                    <a:lumMod val="75000"/>
                  </a:schemeClr>
                </a:solidFill>
                <a:latin typeface="Arial" pitchFamily="34" charset="0"/>
                <a:cs typeface="Arial" pitchFamily="34" charset="0"/>
              </a:rPr>
            </a:br>
            <a:r>
              <a:rPr lang="ro-RO" sz="1800" b="0" dirty="0" smtClean="0">
                <a:solidFill>
                  <a:schemeClr val="accent1">
                    <a:lumMod val="75000"/>
                  </a:schemeClr>
                </a:solidFill>
                <a:latin typeface="Arial" pitchFamily="34" charset="0"/>
                <a:cs typeface="Arial" pitchFamily="34" charset="0"/>
              </a:rPr>
              <a:t>	1. Mecanismul de împrumut – </a:t>
            </a:r>
            <a:r>
              <a:rPr lang="ro-RO" sz="1800" dirty="0" smtClean="0">
                <a:solidFill>
                  <a:schemeClr val="accent2">
                    <a:lumMod val="75000"/>
                  </a:schemeClr>
                </a:solidFill>
                <a:latin typeface="Arial" pitchFamily="34" charset="0"/>
                <a:cs typeface="Arial" pitchFamily="34" charset="0"/>
              </a:rPr>
              <a:t>Debt Financing</a:t>
            </a:r>
            <a:r>
              <a:rPr lang="ro-RO" sz="1800" b="0" dirty="0" smtClean="0">
                <a:solidFill>
                  <a:schemeClr val="accent1">
                    <a:lumMod val="75000"/>
                  </a:schemeClr>
                </a:solidFill>
                <a:latin typeface="Arial" pitchFamily="34" charset="0"/>
                <a:cs typeface="Arial" pitchFamily="34" charset="0"/>
              </a:rPr>
              <a:t/>
            </a:r>
            <a:br>
              <a:rPr lang="ro-RO" sz="1800" b="0" dirty="0" smtClean="0">
                <a:solidFill>
                  <a:schemeClr val="accent1">
                    <a:lumMod val="75000"/>
                  </a:schemeClr>
                </a:solidFill>
                <a:latin typeface="Arial" pitchFamily="34" charset="0"/>
                <a:cs typeface="Arial" pitchFamily="34" charset="0"/>
              </a:rPr>
            </a:br>
            <a:r>
              <a:rPr lang="ro-RO" sz="1800" b="0" dirty="0" smtClean="0">
                <a:solidFill>
                  <a:schemeClr val="accent1">
                    <a:lumMod val="75000"/>
                  </a:schemeClr>
                </a:solidFill>
                <a:latin typeface="Arial" pitchFamily="34" charset="0"/>
                <a:cs typeface="Arial" pitchFamily="34" charset="0"/>
              </a:rPr>
              <a:t/>
            </a:r>
            <a:br>
              <a:rPr lang="ro-RO" sz="1800" b="0" dirty="0" smtClean="0">
                <a:solidFill>
                  <a:schemeClr val="accent1">
                    <a:lumMod val="75000"/>
                  </a:schemeClr>
                </a:solidFill>
                <a:latin typeface="Arial" pitchFamily="34" charset="0"/>
                <a:cs typeface="Arial" pitchFamily="34" charset="0"/>
              </a:rPr>
            </a:br>
            <a:r>
              <a:rPr lang="ro-RO" sz="1800" b="0" dirty="0" smtClean="0">
                <a:solidFill>
                  <a:schemeClr val="accent1">
                    <a:lumMod val="75000"/>
                  </a:schemeClr>
                </a:solidFill>
                <a:latin typeface="Arial" pitchFamily="34" charset="0"/>
                <a:cs typeface="Arial" pitchFamily="34" charset="0"/>
              </a:rPr>
              <a:t>	2. Mecanismul de capitaluri proprii – </a:t>
            </a:r>
            <a:r>
              <a:rPr lang="ro-RO" sz="1800" dirty="0" smtClean="0">
                <a:solidFill>
                  <a:schemeClr val="accent2">
                    <a:lumMod val="75000"/>
                  </a:schemeClr>
                </a:solidFill>
                <a:latin typeface="Arial" pitchFamily="34" charset="0"/>
                <a:cs typeface="Arial" pitchFamily="34" charset="0"/>
              </a:rPr>
              <a:t>Equity Financing</a:t>
            </a:r>
            <a:r>
              <a:rPr lang="en-US" sz="1800" dirty="0" smtClean="0">
                <a:solidFill>
                  <a:schemeClr val="accent1">
                    <a:lumMod val="75000"/>
                  </a:schemeClr>
                </a:solidFill>
                <a:latin typeface="Arial" pitchFamily="34" charset="0"/>
                <a:cs typeface="Arial" pitchFamily="34" charset="0"/>
              </a:rPr>
              <a:t/>
            </a:r>
            <a:br>
              <a:rPr lang="en-US" sz="1800" dirty="0" smtClean="0">
                <a:solidFill>
                  <a:schemeClr val="accent1">
                    <a:lumMod val="75000"/>
                  </a:schemeClr>
                </a:solidFill>
                <a:latin typeface="Arial" pitchFamily="34" charset="0"/>
                <a:cs typeface="Arial" pitchFamily="34" charset="0"/>
              </a:rPr>
            </a:br>
            <a:r>
              <a:rPr lang="en-US" sz="1800" b="0" dirty="0" smtClean="0">
                <a:solidFill>
                  <a:schemeClr val="accent1">
                    <a:lumMod val="75000"/>
                  </a:schemeClr>
                </a:solidFill>
                <a:latin typeface="Arial" pitchFamily="34" charset="0"/>
                <a:cs typeface="Arial" pitchFamily="34" charset="0"/>
              </a:rPr>
              <a:t/>
            </a:r>
            <a:br>
              <a:rPr lang="en-US" sz="1800" b="0" dirty="0" smtClean="0">
                <a:solidFill>
                  <a:schemeClr val="accent1">
                    <a:lumMod val="75000"/>
                  </a:schemeClr>
                </a:solidFill>
                <a:latin typeface="Arial" pitchFamily="34" charset="0"/>
                <a:cs typeface="Arial" pitchFamily="34" charset="0"/>
              </a:rPr>
            </a:br>
            <a:r>
              <a:rPr lang="en-US" sz="1800" b="0" dirty="0" smtClean="0">
                <a:solidFill>
                  <a:schemeClr val="accent1">
                    <a:lumMod val="75000"/>
                  </a:schemeClr>
                </a:solidFill>
                <a:latin typeface="Arial" pitchFamily="34" charset="0"/>
                <a:cs typeface="Arial" pitchFamily="34" charset="0"/>
              </a:rPr>
              <a:t/>
            </a:r>
            <a:br>
              <a:rPr lang="en-US" sz="1800" b="0" dirty="0" smtClean="0">
                <a:solidFill>
                  <a:schemeClr val="accent1">
                    <a:lumMod val="75000"/>
                  </a:schemeClr>
                </a:solidFill>
                <a:latin typeface="Arial" pitchFamily="34" charset="0"/>
                <a:cs typeface="Arial" pitchFamily="34" charset="0"/>
              </a:rPr>
            </a:br>
            <a:r>
              <a:rPr lang="en-US" sz="1800" b="0" dirty="0" smtClean="0">
                <a:solidFill>
                  <a:schemeClr val="accent1">
                    <a:lumMod val="75000"/>
                  </a:schemeClr>
                </a:solidFill>
                <a:latin typeface="Arial" pitchFamily="34" charset="0"/>
                <a:cs typeface="Arial" pitchFamily="34" charset="0"/>
              </a:rPr>
              <a:t/>
            </a:r>
            <a:br>
              <a:rPr lang="en-US" sz="1800" b="0" dirty="0" smtClean="0">
                <a:solidFill>
                  <a:schemeClr val="accent1">
                    <a:lumMod val="75000"/>
                  </a:schemeClr>
                </a:solidFill>
                <a:latin typeface="Arial" pitchFamily="34" charset="0"/>
                <a:cs typeface="Arial" pitchFamily="34" charset="0"/>
              </a:rPr>
            </a:br>
            <a:r>
              <a:rPr lang="en-US" sz="2000" dirty="0" smtClean="0">
                <a:solidFill>
                  <a:schemeClr val="accent1">
                    <a:lumMod val="75000"/>
                  </a:schemeClr>
                </a:solidFill>
                <a:latin typeface="Arial" pitchFamily="34" charset="0"/>
                <a:cs typeface="Arial" pitchFamily="34" charset="0"/>
              </a:rPr>
              <a:t/>
            </a:r>
            <a:br>
              <a:rPr lang="en-US" sz="2000" dirty="0" smtClean="0">
                <a:solidFill>
                  <a:schemeClr val="accent1">
                    <a:lumMod val="75000"/>
                  </a:schemeClr>
                </a:solidFill>
                <a:latin typeface="Arial" pitchFamily="34" charset="0"/>
                <a:cs typeface="Arial" pitchFamily="34" charset="0"/>
              </a:rPr>
            </a:br>
            <a:endParaRPr lang="en-GB" sz="2000" dirty="0">
              <a:solidFill>
                <a:schemeClr val="accent1">
                  <a:lumMod val="75000"/>
                </a:schemeClr>
              </a:solidFill>
              <a:latin typeface="Arial" pitchFamily="34" charset="0"/>
              <a:cs typeface="Arial" pitchFamily="34" charset="0"/>
            </a:endParaRPr>
          </a:p>
        </p:txBody>
      </p:sp>
      <p:pic>
        <p:nvPicPr>
          <p:cNvPr id="4" name="Picture 3" descr="drap_cmyk.jpg"/>
          <p:cNvPicPr>
            <a:picLocks noChangeAspect="1"/>
          </p:cNvPicPr>
          <p:nvPr/>
        </p:nvPicPr>
        <p:blipFill>
          <a:blip r:embed="rId2"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3" cstate="print"/>
          <a:stretch>
            <a:fillRect/>
          </a:stretch>
        </p:blipFill>
        <p:spPr>
          <a:xfrm>
            <a:off x="7086600" y="304800"/>
            <a:ext cx="1447800" cy="840116"/>
          </a:xfrm>
          <a:prstGeom prst="rect">
            <a:avLst/>
          </a:prstGeom>
        </p:spPr>
      </p:pic>
      <p:sp>
        <p:nvSpPr>
          <p:cNvPr id="6" name="Title 1"/>
          <p:cNvSpPr txBox="1">
            <a:spLocks/>
          </p:cNvSpPr>
          <p:nvPr/>
        </p:nvSpPr>
        <p:spPr>
          <a:xfrm>
            <a:off x="533400" y="1295400"/>
            <a:ext cx="8153400" cy="4648200"/>
          </a:xfrm>
          <a:prstGeom prst="rect">
            <a:avLst/>
          </a:prstGeom>
          <a:effectLst/>
        </p:spPr>
        <p:txBody>
          <a:bodyPr vert="horz" lIns="91440" tIns="45720" rIns="91440" bIns="45720" rtlCol="0" anchor="t" anchorCtr="0">
            <a:noAutofit/>
          </a:bodyPr>
          <a:lstStyle/>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GB" sz="1600" dirty="0">
              <a:solidFill>
                <a:schemeClr val="accent6">
                  <a:lumMod val="75000"/>
                </a:schemeClr>
              </a:solidFill>
              <a:latin typeface="Arial" pitchFamily="34" charset="0"/>
              <a:cs typeface="Arial" pitchFamily="34" charset="0"/>
            </a:endParaRPr>
          </a:p>
        </p:txBody>
      </p:sp>
      <p:sp>
        <p:nvSpPr>
          <p:cNvPr id="8" name="Rectangle 7"/>
          <p:cNvSpPr/>
          <p:nvPr/>
        </p:nvSpPr>
        <p:spPr>
          <a:xfrm>
            <a:off x="304800" y="1371600"/>
            <a:ext cx="8534400" cy="584775"/>
          </a:xfrm>
          <a:prstGeom prst="rect">
            <a:avLst/>
          </a:prstGeom>
        </p:spPr>
        <p:txBody>
          <a:bodyPr wrap="square">
            <a:spAutoFit/>
          </a:bodyPr>
          <a:lstStyle/>
          <a:p>
            <a:endParaRPr lang="en-US" sz="1600" b="1" dirty="0" smtClean="0">
              <a:latin typeface="Arial" pitchFamily="34" charset="0"/>
              <a:cs typeface="Arial" pitchFamily="34" charset="0"/>
            </a:endParaRPr>
          </a:p>
          <a:p>
            <a:endParaRPr lang="en-GB" sz="1600" dirty="0">
              <a:latin typeface="Arial" pitchFamily="34" charset="0"/>
              <a:cs typeface="Arial" pitchFamily="34" charset="0"/>
            </a:endParaRPr>
          </a:p>
        </p:txBody>
      </p:sp>
    </p:spTree>
    <p:extLst>
      <p:ext uri="{BB962C8B-B14F-4D97-AF65-F5344CB8AC3E}">
        <p14:creationId xmlns:p14="http://schemas.microsoft.com/office/powerpoint/2010/main" val="3990120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5943600"/>
            <a:ext cx="7923010" cy="762000"/>
          </a:xfrm>
        </p:spPr>
        <p:txBody>
          <a:bodyPr>
            <a:normAutofit/>
          </a:bodyPr>
          <a:lstStyle/>
          <a:p>
            <a:pPr algn="ctr"/>
            <a:endParaRPr lang="ro-RO" sz="1000" dirty="0" smtClean="0">
              <a:latin typeface="Arial" pitchFamily="34" charset="0"/>
              <a:cs typeface="Arial" pitchFamily="34" charset="0"/>
            </a:endParaRPr>
          </a:p>
          <a:p>
            <a:pPr lvl="0" algn="ctr">
              <a:buClr>
                <a:srgbClr val="F14124">
                  <a:lumMod val="75000"/>
                </a:srgbClr>
              </a:buClr>
            </a:pPr>
            <a:r>
              <a:rPr lang="ro-RO" sz="1100" i="1" dirty="0">
                <a:solidFill>
                  <a:srgbClr val="4E67C8">
                    <a:lumMod val="75000"/>
                  </a:srgbClr>
                </a:solidFill>
                <a:latin typeface="Arial" pitchFamily="34" charset="0"/>
                <a:cs typeface="Arial" pitchFamily="34" charset="0"/>
              </a:rPr>
              <a:t>Brașov, 27-28 mai 2014</a:t>
            </a:r>
            <a:endParaRPr lang="en-US" sz="1100" i="1" dirty="0">
              <a:solidFill>
                <a:srgbClr val="4E67C8">
                  <a:lumMod val="75000"/>
                </a:srgbClr>
              </a:solidFill>
              <a:latin typeface="Arial" pitchFamily="34" charset="0"/>
              <a:cs typeface="Arial" pitchFamily="34" charset="0"/>
            </a:endParaRPr>
          </a:p>
          <a:p>
            <a:pPr algn="ctr"/>
            <a:endParaRPr lang="en-US" sz="1000" dirty="0">
              <a:latin typeface="Arial" pitchFamily="34" charset="0"/>
              <a:cs typeface="Arial" pitchFamily="34" charset="0"/>
            </a:endParaRPr>
          </a:p>
        </p:txBody>
      </p:sp>
      <p:sp>
        <p:nvSpPr>
          <p:cNvPr id="2" name="Title 1"/>
          <p:cNvSpPr>
            <a:spLocks noGrp="1"/>
          </p:cNvSpPr>
          <p:nvPr>
            <p:ph type="ctrTitle"/>
          </p:nvPr>
        </p:nvSpPr>
        <p:spPr>
          <a:xfrm>
            <a:off x="609600" y="1143000"/>
            <a:ext cx="7924800" cy="4495800"/>
          </a:xfrm>
        </p:spPr>
        <p:txBody>
          <a:bodyPr/>
          <a:lstStyle/>
          <a:p>
            <a:pPr marL="0" indent="0" algn="ctr">
              <a:buNone/>
            </a:pPr>
            <a:r>
              <a:rPr lang="ro-RO" sz="2400" dirty="0" smtClean="0">
                <a:solidFill>
                  <a:schemeClr val="bg2">
                    <a:lumMod val="25000"/>
                  </a:schemeClr>
                </a:solidFill>
                <a:latin typeface="Arial" pitchFamily="34" charset="0"/>
                <a:cs typeface="Arial" pitchFamily="34" charset="0"/>
              </a:rPr>
              <a:t/>
            </a:r>
            <a:br>
              <a:rPr lang="ro-RO" sz="2400" dirty="0" smtClean="0">
                <a:solidFill>
                  <a:schemeClr val="bg2">
                    <a:lumMod val="25000"/>
                  </a:schemeClr>
                </a:solidFill>
                <a:latin typeface="Arial" pitchFamily="34" charset="0"/>
                <a:cs typeface="Arial" pitchFamily="34" charset="0"/>
              </a:rPr>
            </a:br>
            <a:r>
              <a:rPr lang="ro-RO" sz="2400" dirty="0" smtClean="0">
                <a:solidFill>
                  <a:schemeClr val="bg2">
                    <a:lumMod val="25000"/>
                  </a:schemeClr>
                </a:solidFill>
                <a:latin typeface="Arial" pitchFamily="34" charset="0"/>
                <a:cs typeface="Arial" pitchFamily="34" charset="0"/>
              </a:rPr>
              <a:t/>
            </a:r>
            <a:br>
              <a:rPr lang="ro-RO" sz="2400" dirty="0" smtClean="0">
                <a:solidFill>
                  <a:schemeClr val="bg2">
                    <a:lumMod val="25000"/>
                  </a:schemeClr>
                </a:solidFill>
                <a:latin typeface="Arial" pitchFamily="34" charset="0"/>
                <a:cs typeface="Arial" pitchFamily="34" charset="0"/>
              </a:rPr>
            </a:br>
            <a:r>
              <a:rPr lang="ro-RO" sz="2400" dirty="0" smtClean="0">
                <a:solidFill>
                  <a:schemeClr val="bg2">
                    <a:lumMod val="25000"/>
                  </a:schemeClr>
                </a:solidFill>
                <a:latin typeface="Arial" pitchFamily="34" charset="0"/>
                <a:cs typeface="Arial" pitchFamily="34" charset="0"/>
              </a:rPr>
              <a:t> </a:t>
            </a:r>
            <a:r>
              <a:rPr lang="en-US" sz="2400" dirty="0" smtClean="0">
                <a:solidFill>
                  <a:schemeClr val="bg2">
                    <a:lumMod val="25000"/>
                  </a:schemeClr>
                </a:solidFill>
                <a:latin typeface="Arial" pitchFamily="34" charset="0"/>
                <a:cs typeface="Arial" pitchFamily="34" charset="0"/>
              </a:rPr>
              <a:t>                  </a:t>
            </a:r>
            <a:br>
              <a:rPr lang="en-US" sz="2400" dirty="0" smtClean="0">
                <a:solidFill>
                  <a:schemeClr val="bg2">
                    <a:lumMod val="25000"/>
                  </a:schemeClr>
                </a:solidFill>
                <a:latin typeface="Arial" pitchFamily="34" charset="0"/>
                <a:cs typeface="Arial" pitchFamily="34" charset="0"/>
              </a:rPr>
            </a:br>
            <a:r>
              <a:rPr lang="en-US" sz="2400" dirty="0" smtClean="0">
                <a:solidFill>
                  <a:schemeClr val="accent1">
                    <a:lumMod val="75000"/>
                  </a:schemeClr>
                </a:solidFill>
                <a:latin typeface="Arial" pitchFamily="34" charset="0"/>
                <a:cs typeface="Arial" pitchFamily="34" charset="0"/>
              </a:rPr>
              <a:t> </a:t>
            </a:r>
            <a:r>
              <a:rPr lang="ro-RO" sz="2400" dirty="0" smtClean="0">
                <a:solidFill>
                  <a:schemeClr val="accent1">
                    <a:lumMod val="75000"/>
                  </a:schemeClr>
                </a:solidFill>
                <a:latin typeface="Arial" pitchFamily="34" charset="0"/>
                <a:cs typeface="Arial" pitchFamily="34" charset="0"/>
              </a:rPr>
              <a:t>Mecanismul de imprumut </a:t>
            </a:r>
            <a:r>
              <a:rPr lang="en-US" sz="2400" dirty="0" smtClean="0">
                <a:solidFill>
                  <a:schemeClr val="bg2">
                    <a:lumMod val="25000"/>
                  </a:schemeClr>
                </a:solidFill>
                <a:latin typeface="Arial" pitchFamily="34" charset="0"/>
                <a:cs typeface="Arial" pitchFamily="34" charset="0"/>
              </a:rPr>
              <a:t/>
            </a:r>
            <a:br>
              <a:rPr lang="en-US" sz="2400" dirty="0" smtClean="0">
                <a:solidFill>
                  <a:schemeClr val="bg2">
                    <a:lumMod val="25000"/>
                  </a:schemeClr>
                </a:solidFill>
                <a:latin typeface="Arial" pitchFamily="34" charset="0"/>
                <a:cs typeface="Arial" pitchFamily="34" charset="0"/>
              </a:rPr>
            </a:br>
            <a:r>
              <a:rPr lang="en-US" sz="2400" dirty="0" smtClean="0">
                <a:solidFill>
                  <a:schemeClr val="bg2">
                    <a:lumMod val="25000"/>
                  </a:schemeClr>
                </a:solidFill>
                <a:latin typeface="Arial" pitchFamily="34" charset="0"/>
                <a:cs typeface="Arial" pitchFamily="34" charset="0"/>
              </a:rPr>
              <a:t/>
            </a:r>
            <a:br>
              <a:rPr lang="en-US" sz="2400" dirty="0" smtClean="0">
                <a:solidFill>
                  <a:schemeClr val="bg2">
                    <a:lumMod val="25000"/>
                  </a:schemeClr>
                </a:solidFill>
                <a:latin typeface="Arial" pitchFamily="34" charset="0"/>
                <a:cs typeface="Arial" pitchFamily="34" charset="0"/>
              </a:rPr>
            </a:br>
            <a:r>
              <a:rPr lang="ro-RO" sz="2400" dirty="0" smtClean="0">
                <a:solidFill>
                  <a:schemeClr val="bg2">
                    <a:lumMod val="25000"/>
                  </a:schemeClr>
                </a:solidFill>
                <a:latin typeface="Arial" pitchFamily="34" charset="0"/>
                <a:cs typeface="Arial" pitchFamily="34" charset="0"/>
              </a:rPr>
              <a:t> </a:t>
            </a:r>
            <a:r>
              <a:rPr lang="ro-RO" sz="2400" dirty="0" smtClean="0">
                <a:solidFill>
                  <a:schemeClr val="accent2">
                    <a:lumMod val="75000"/>
                  </a:schemeClr>
                </a:solidFill>
                <a:latin typeface="Arial" pitchFamily="34" charset="0"/>
                <a:cs typeface="Arial" pitchFamily="34" charset="0"/>
              </a:rPr>
              <a:t>Debt Financing</a:t>
            </a:r>
            <a:r>
              <a:rPr lang="en-US" sz="1800" b="0" dirty="0" smtClean="0">
                <a:solidFill>
                  <a:schemeClr val="accent1">
                    <a:lumMod val="75000"/>
                  </a:schemeClr>
                </a:solidFill>
                <a:latin typeface="Arial" pitchFamily="34" charset="0"/>
                <a:cs typeface="Arial" pitchFamily="34" charset="0"/>
              </a:rPr>
              <a:t/>
            </a:r>
            <a:br>
              <a:rPr lang="en-US" sz="1800" b="0" dirty="0" smtClean="0">
                <a:solidFill>
                  <a:schemeClr val="accent1">
                    <a:lumMod val="75000"/>
                  </a:schemeClr>
                </a:solidFill>
                <a:latin typeface="Arial" pitchFamily="34" charset="0"/>
                <a:cs typeface="Arial" pitchFamily="34" charset="0"/>
              </a:rPr>
            </a:br>
            <a:r>
              <a:rPr lang="en-US" sz="1800" b="0" dirty="0" smtClean="0">
                <a:solidFill>
                  <a:schemeClr val="accent1">
                    <a:lumMod val="75000"/>
                  </a:schemeClr>
                </a:solidFill>
                <a:latin typeface="Arial" pitchFamily="34" charset="0"/>
                <a:cs typeface="Arial" pitchFamily="34" charset="0"/>
              </a:rPr>
              <a:t/>
            </a:r>
            <a:br>
              <a:rPr lang="en-US" sz="1800" b="0" dirty="0" smtClean="0">
                <a:solidFill>
                  <a:schemeClr val="accent1">
                    <a:lumMod val="75000"/>
                  </a:schemeClr>
                </a:solidFill>
                <a:latin typeface="Arial" pitchFamily="34" charset="0"/>
                <a:cs typeface="Arial" pitchFamily="34" charset="0"/>
              </a:rPr>
            </a:br>
            <a:r>
              <a:rPr lang="ro-RO" sz="1800" b="0" dirty="0" smtClean="0">
                <a:solidFill>
                  <a:schemeClr val="accent1">
                    <a:lumMod val="75000"/>
                  </a:schemeClr>
                </a:solidFill>
                <a:latin typeface="Arial" pitchFamily="34" charset="0"/>
                <a:cs typeface="Arial" pitchFamily="34" charset="0"/>
              </a:rPr>
              <a:t>	</a:t>
            </a:r>
            <a:r>
              <a:rPr lang="en-US" sz="1800" dirty="0" smtClean="0">
                <a:solidFill>
                  <a:schemeClr val="accent1">
                    <a:lumMod val="75000"/>
                  </a:schemeClr>
                </a:solidFill>
                <a:latin typeface="Arial" pitchFamily="34" charset="0"/>
                <a:cs typeface="Arial" pitchFamily="34" charset="0"/>
              </a:rPr>
              <a:t/>
            </a:r>
            <a:br>
              <a:rPr lang="en-US" sz="1800" dirty="0" smtClean="0">
                <a:solidFill>
                  <a:schemeClr val="accent1">
                    <a:lumMod val="75000"/>
                  </a:schemeClr>
                </a:solidFill>
                <a:latin typeface="Arial" pitchFamily="34" charset="0"/>
                <a:cs typeface="Arial" pitchFamily="34" charset="0"/>
              </a:rPr>
            </a:br>
            <a:r>
              <a:rPr lang="en-US" sz="1800" b="0" dirty="0" smtClean="0">
                <a:solidFill>
                  <a:schemeClr val="accent1">
                    <a:lumMod val="75000"/>
                  </a:schemeClr>
                </a:solidFill>
                <a:latin typeface="Arial" pitchFamily="34" charset="0"/>
                <a:cs typeface="Arial" pitchFamily="34" charset="0"/>
              </a:rPr>
              <a:t/>
            </a:r>
            <a:br>
              <a:rPr lang="en-US" sz="1800" b="0" dirty="0" smtClean="0">
                <a:solidFill>
                  <a:schemeClr val="accent1">
                    <a:lumMod val="75000"/>
                  </a:schemeClr>
                </a:solidFill>
                <a:latin typeface="Arial" pitchFamily="34" charset="0"/>
                <a:cs typeface="Arial" pitchFamily="34" charset="0"/>
              </a:rPr>
            </a:br>
            <a:r>
              <a:rPr lang="en-US" sz="1800" b="0" dirty="0" smtClean="0">
                <a:solidFill>
                  <a:schemeClr val="accent1">
                    <a:lumMod val="75000"/>
                  </a:schemeClr>
                </a:solidFill>
                <a:latin typeface="Arial" pitchFamily="34" charset="0"/>
                <a:cs typeface="Arial" pitchFamily="34" charset="0"/>
              </a:rPr>
              <a:t/>
            </a:r>
            <a:br>
              <a:rPr lang="en-US" sz="1800" b="0" dirty="0" smtClean="0">
                <a:solidFill>
                  <a:schemeClr val="accent1">
                    <a:lumMod val="75000"/>
                  </a:schemeClr>
                </a:solidFill>
                <a:latin typeface="Arial" pitchFamily="34" charset="0"/>
                <a:cs typeface="Arial" pitchFamily="34" charset="0"/>
              </a:rPr>
            </a:br>
            <a:r>
              <a:rPr lang="en-US" sz="1800" b="0" dirty="0" smtClean="0">
                <a:solidFill>
                  <a:schemeClr val="accent1">
                    <a:lumMod val="75000"/>
                  </a:schemeClr>
                </a:solidFill>
                <a:latin typeface="Arial" pitchFamily="34" charset="0"/>
                <a:cs typeface="Arial" pitchFamily="34" charset="0"/>
              </a:rPr>
              <a:t/>
            </a:r>
            <a:br>
              <a:rPr lang="en-US" sz="1800" b="0" dirty="0" smtClean="0">
                <a:solidFill>
                  <a:schemeClr val="accent1">
                    <a:lumMod val="75000"/>
                  </a:schemeClr>
                </a:solidFill>
                <a:latin typeface="Arial" pitchFamily="34" charset="0"/>
                <a:cs typeface="Arial" pitchFamily="34" charset="0"/>
              </a:rPr>
            </a:br>
            <a:r>
              <a:rPr lang="en-US" sz="2000" dirty="0" smtClean="0">
                <a:solidFill>
                  <a:schemeClr val="accent1">
                    <a:lumMod val="75000"/>
                  </a:schemeClr>
                </a:solidFill>
                <a:latin typeface="Arial" pitchFamily="34" charset="0"/>
                <a:cs typeface="Arial" pitchFamily="34" charset="0"/>
              </a:rPr>
              <a:t/>
            </a:r>
            <a:br>
              <a:rPr lang="en-US" sz="2000" dirty="0" smtClean="0">
                <a:solidFill>
                  <a:schemeClr val="accent1">
                    <a:lumMod val="75000"/>
                  </a:schemeClr>
                </a:solidFill>
                <a:latin typeface="Arial" pitchFamily="34" charset="0"/>
                <a:cs typeface="Arial" pitchFamily="34" charset="0"/>
              </a:rPr>
            </a:br>
            <a:endParaRPr lang="en-GB" sz="2000" dirty="0">
              <a:solidFill>
                <a:schemeClr val="accent1">
                  <a:lumMod val="75000"/>
                </a:schemeClr>
              </a:solidFill>
              <a:latin typeface="Arial" pitchFamily="34" charset="0"/>
              <a:cs typeface="Arial" pitchFamily="34" charset="0"/>
            </a:endParaRPr>
          </a:p>
        </p:txBody>
      </p:sp>
      <p:pic>
        <p:nvPicPr>
          <p:cNvPr id="4" name="Picture 3" descr="drap_cmyk.jpg"/>
          <p:cNvPicPr>
            <a:picLocks noChangeAspect="1"/>
          </p:cNvPicPr>
          <p:nvPr/>
        </p:nvPicPr>
        <p:blipFill>
          <a:blip r:embed="rId2"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3" cstate="print"/>
          <a:stretch>
            <a:fillRect/>
          </a:stretch>
        </p:blipFill>
        <p:spPr>
          <a:xfrm>
            <a:off x="7086600" y="304800"/>
            <a:ext cx="1447800" cy="840116"/>
          </a:xfrm>
          <a:prstGeom prst="rect">
            <a:avLst/>
          </a:prstGeom>
        </p:spPr>
      </p:pic>
      <p:sp>
        <p:nvSpPr>
          <p:cNvPr id="6" name="Title 1"/>
          <p:cNvSpPr txBox="1">
            <a:spLocks/>
          </p:cNvSpPr>
          <p:nvPr/>
        </p:nvSpPr>
        <p:spPr>
          <a:xfrm>
            <a:off x="533400" y="1295400"/>
            <a:ext cx="8153400" cy="4648200"/>
          </a:xfrm>
          <a:prstGeom prst="rect">
            <a:avLst/>
          </a:prstGeom>
          <a:effectLst/>
        </p:spPr>
        <p:txBody>
          <a:bodyPr vert="horz" lIns="91440" tIns="45720" rIns="91440" bIns="45720" rtlCol="0" anchor="t" anchorCtr="0">
            <a:noAutofit/>
          </a:bodyPr>
          <a:lstStyle/>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GB" sz="1600" dirty="0">
              <a:solidFill>
                <a:schemeClr val="accent6">
                  <a:lumMod val="75000"/>
                </a:schemeClr>
              </a:solidFill>
              <a:latin typeface="Arial" pitchFamily="34" charset="0"/>
              <a:cs typeface="Arial" pitchFamily="34" charset="0"/>
            </a:endParaRPr>
          </a:p>
        </p:txBody>
      </p:sp>
      <p:sp>
        <p:nvSpPr>
          <p:cNvPr id="8" name="Rectangle 7"/>
          <p:cNvSpPr/>
          <p:nvPr/>
        </p:nvSpPr>
        <p:spPr>
          <a:xfrm>
            <a:off x="304800" y="1371600"/>
            <a:ext cx="8534400" cy="584775"/>
          </a:xfrm>
          <a:prstGeom prst="rect">
            <a:avLst/>
          </a:prstGeom>
        </p:spPr>
        <p:txBody>
          <a:bodyPr wrap="square">
            <a:spAutoFit/>
          </a:bodyPr>
          <a:lstStyle/>
          <a:p>
            <a:endParaRPr lang="en-US" sz="1600" b="1" dirty="0" smtClean="0">
              <a:latin typeface="Arial" pitchFamily="34" charset="0"/>
              <a:cs typeface="Arial" pitchFamily="34" charset="0"/>
            </a:endParaRPr>
          </a:p>
          <a:p>
            <a:endParaRPr lang="en-GB" sz="1600" dirty="0">
              <a:latin typeface="Arial" pitchFamily="34" charset="0"/>
              <a:cs typeface="Arial" pitchFamily="34" charset="0"/>
            </a:endParaRPr>
          </a:p>
        </p:txBody>
      </p:sp>
    </p:spTree>
    <p:extLst>
      <p:ext uri="{BB962C8B-B14F-4D97-AF65-F5344CB8AC3E}">
        <p14:creationId xmlns:p14="http://schemas.microsoft.com/office/powerpoint/2010/main" val="399012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6096000"/>
            <a:ext cx="7923010" cy="609600"/>
          </a:xfrm>
        </p:spPr>
        <p:txBody>
          <a:bodyPr>
            <a:normAutofit/>
          </a:bodyPr>
          <a:lstStyle/>
          <a:p>
            <a:pPr algn="ctr">
              <a:lnSpc>
                <a:spcPct val="120000"/>
              </a:lnSpc>
              <a:spcBef>
                <a:spcPts val="0"/>
              </a:spcBef>
              <a:spcAft>
                <a:spcPts val="0"/>
              </a:spcAft>
            </a:pPr>
            <a:endParaRPr lang="ro-RO" sz="1000" i="1" dirty="0" smtClean="0">
              <a:solidFill>
                <a:schemeClr val="accent1">
                  <a:lumMod val="75000"/>
                </a:schemeClr>
              </a:solidFill>
              <a:latin typeface="Arial" pitchFamily="34" charset="0"/>
              <a:cs typeface="Arial" pitchFamily="34" charset="0"/>
            </a:endParaRPr>
          </a:p>
          <a:p>
            <a:pPr lvl="0" algn="ctr">
              <a:buClr>
                <a:srgbClr val="F14124">
                  <a:lumMod val="75000"/>
                </a:srgbClr>
              </a:buClr>
            </a:pPr>
            <a:r>
              <a:rPr lang="ro-RO" sz="1100" i="1" dirty="0">
                <a:solidFill>
                  <a:srgbClr val="4E67C8">
                    <a:lumMod val="75000"/>
                  </a:srgbClr>
                </a:solidFill>
                <a:latin typeface="Arial" pitchFamily="34" charset="0"/>
                <a:cs typeface="Arial" pitchFamily="34" charset="0"/>
              </a:rPr>
              <a:t>Brașov, 27-28 mai 2014</a:t>
            </a:r>
            <a:endParaRPr lang="en-US" sz="1100" i="1" dirty="0">
              <a:solidFill>
                <a:srgbClr val="4E67C8">
                  <a:lumMod val="75000"/>
                </a:srgbClr>
              </a:solidFill>
              <a:latin typeface="Arial" pitchFamily="34" charset="0"/>
              <a:cs typeface="Arial" pitchFamily="34" charset="0"/>
            </a:endParaRPr>
          </a:p>
        </p:txBody>
      </p:sp>
      <p:sp>
        <p:nvSpPr>
          <p:cNvPr id="2" name="Title 1"/>
          <p:cNvSpPr>
            <a:spLocks noGrp="1"/>
          </p:cNvSpPr>
          <p:nvPr>
            <p:ph type="ctrTitle"/>
          </p:nvPr>
        </p:nvSpPr>
        <p:spPr>
          <a:xfrm>
            <a:off x="304800" y="1066800"/>
            <a:ext cx="8534400" cy="4953000"/>
          </a:xfrm>
        </p:spPr>
        <p:txBody>
          <a:bodyPr/>
          <a:lstStyle/>
          <a:p>
            <a:pPr marL="0" lvl="0" indent="0" fontAlgn="base">
              <a:spcAft>
                <a:spcPct val="0"/>
              </a:spcAft>
              <a:buNone/>
            </a:pPr>
            <a:r>
              <a:rPr lang="fr-BE" sz="2400" dirty="0" smtClean="0">
                <a:solidFill>
                  <a:schemeClr val="bg2">
                    <a:lumMod val="25000"/>
                  </a:schemeClr>
                </a:solidFill>
                <a:latin typeface="Arial" panose="020B0604020202020204" pitchFamily="34" charset="0"/>
                <a:cs typeface="Arial" panose="020B0604020202020204" pitchFamily="34" charset="0"/>
              </a:rPr>
              <a:t/>
            </a:r>
            <a:br>
              <a:rPr lang="fr-BE" sz="2400" dirty="0" smtClean="0">
                <a:solidFill>
                  <a:schemeClr val="bg2">
                    <a:lumMod val="25000"/>
                  </a:schemeClr>
                </a:solidFill>
                <a:latin typeface="Arial" panose="020B0604020202020204" pitchFamily="34" charset="0"/>
                <a:cs typeface="Arial" panose="020B0604020202020204" pitchFamily="34" charset="0"/>
              </a:rPr>
            </a:br>
            <a:r>
              <a:rPr lang="fr-BE" sz="2400" dirty="0" smtClean="0">
                <a:solidFill>
                  <a:schemeClr val="bg2">
                    <a:lumMod val="25000"/>
                  </a:schemeClr>
                </a:solidFill>
                <a:latin typeface="Arial" panose="020B0604020202020204" pitchFamily="34" charset="0"/>
                <a:cs typeface="Arial" panose="020B0604020202020204" pitchFamily="34" charset="0"/>
              </a:rPr>
              <a:t>    </a:t>
            </a:r>
            <a:r>
              <a:rPr lang="fr-BE" sz="2400" b="0" dirty="0" err="1" smtClean="0">
                <a:solidFill>
                  <a:schemeClr val="bg2">
                    <a:lumMod val="25000"/>
                  </a:schemeClr>
                </a:solidFill>
                <a:latin typeface="Arial" panose="020B0604020202020204" pitchFamily="34" charset="0"/>
                <a:cs typeface="Arial" panose="020B0604020202020204" pitchFamily="34" charset="0"/>
              </a:rPr>
              <a:t>Elementele</a:t>
            </a:r>
            <a:r>
              <a:rPr lang="fr-BE" sz="2400" b="0" dirty="0" smtClean="0">
                <a:solidFill>
                  <a:schemeClr val="bg2">
                    <a:lumMod val="25000"/>
                  </a:schemeClr>
                </a:solidFill>
                <a:latin typeface="Arial" panose="020B0604020202020204" pitchFamily="34" charset="0"/>
                <a:cs typeface="Arial" panose="020B0604020202020204" pitchFamily="34" charset="0"/>
              </a:rPr>
              <a:t> de </a:t>
            </a:r>
            <a:r>
              <a:rPr lang="fr-BE" sz="2400" u="sng" dirty="0" smtClean="0">
                <a:solidFill>
                  <a:schemeClr val="bg2">
                    <a:lumMod val="25000"/>
                  </a:schemeClr>
                </a:solidFill>
                <a:latin typeface="Arial" panose="020B0604020202020204" pitchFamily="34" charset="0"/>
                <a:cs typeface="Arial" panose="020B0604020202020204" pitchFamily="34" charset="0"/>
              </a:rPr>
              <a:t>NOUTATE</a:t>
            </a:r>
            <a:r>
              <a:rPr lang="fr-BE" sz="2400" dirty="0" smtClean="0">
                <a:solidFill>
                  <a:schemeClr val="bg2">
                    <a:lumMod val="25000"/>
                  </a:schemeClr>
                </a:solidFill>
                <a:latin typeface="Arial" panose="020B0604020202020204" pitchFamily="34" charset="0"/>
                <a:cs typeface="Arial" panose="020B0604020202020204" pitchFamily="34" charset="0"/>
              </a:rPr>
              <a:t> </a:t>
            </a:r>
            <a:r>
              <a:rPr lang="fr-BE" sz="2400" b="0" dirty="0" smtClean="0">
                <a:solidFill>
                  <a:schemeClr val="bg2">
                    <a:lumMod val="25000"/>
                  </a:schemeClr>
                </a:solidFill>
                <a:latin typeface="Arial" panose="020B0604020202020204" pitchFamily="34" charset="0"/>
                <a:cs typeface="Arial" panose="020B0604020202020204" pitchFamily="34" charset="0"/>
              </a:rPr>
              <a:t>in </a:t>
            </a:r>
            <a:r>
              <a:rPr lang="fr-BE" sz="2400" b="0" dirty="0" err="1" smtClean="0">
                <a:solidFill>
                  <a:schemeClr val="bg2">
                    <a:lumMod val="25000"/>
                  </a:schemeClr>
                </a:solidFill>
                <a:latin typeface="Arial" panose="020B0604020202020204" pitchFamily="34" charset="0"/>
                <a:cs typeface="Arial" panose="020B0604020202020204" pitchFamily="34" charset="0"/>
              </a:rPr>
              <a:t>Programul</a:t>
            </a:r>
            <a:r>
              <a:rPr lang="fr-BE" sz="2400" b="0" dirty="0" smtClean="0">
                <a:solidFill>
                  <a:schemeClr val="bg2">
                    <a:lumMod val="25000"/>
                  </a:schemeClr>
                </a:solidFill>
                <a:latin typeface="Arial" panose="020B0604020202020204" pitchFamily="34" charset="0"/>
                <a:cs typeface="Arial" panose="020B0604020202020204" pitchFamily="34" charset="0"/>
              </a:rPr>
              <a:t> </a:t>
            </a:r>
            <a:r>
              <a:rPr lang="fr-BE" sz="2400" u="sng" dirty="0" smtClean="0">
                <a:solidFill>
                  <a:schemeClr val="bg2">
                    <a:lumMod val="25000"/>
                  </a:schemeClr>
                </a:solidFill>
                <a:latin typeface="Arial" panose="020B0604020202020204" pitchFamily="34" charset="0"/>
                <a:cs typeface="Arial" panose="020B0604020202020204" pitchFamily="34" charset="0"/>
              </a:rPr>
              <a:t>ORIZONT 2020</a:t>
            </a:r>
            <a:r>
              <a:rPr lang="fr-BE" sz="2400" dirty="0" smtClean="0">
                <a:solidFill>
                  <a:schemeClr val="bg2">
                    <a:lumMod val="25000"/>
                  </a:schemeClr>
                </a:solidFill>
                <a:latin typeface="Arial" panose="020B0604020202020204" pitchFamily="34" charset="0"/>
                <a:cs typeface="Arial" panose="020B0604020202020204" pitchFamily="34" charset="0"/>
              </a:rPr>
              <a:t/>
            </a:r>
            <a:br>
              <a:rPr lang="fr-BE" sz="2400" dirty="0" smtClean="0">
                <a:solidFill>
                  <a:schemeClr val="bg2">
                    <a:lumMod val="25000"/>
                  </a:schemeClr>
                </a:solidFill>
                <a:latin typeface="Arial" panose="020B0604020202020204" pitchFamily="34" charset="0"/>
                <a:cs typeface="Arial" panose="020B0604020202020204" pitchFamily="34" charset="0"/>
              </a:rPr>
            </a:br>
            <a:r>
              <a:rPr lang="fr-BE" sz="2400" dirty="0" smtClean="0">
                <a:solidFill>
                  <a:schemeClr val="bg2">
                    <a:lumMod val="25000"/>
                  </a:schemeClr>
                </a:solidFill>
                <a:latin typeface="Arial" panose="020B0604020202020204" pitchFamily="34" charset="0"/>
                <a:cs typeface="Arial" panose="020B0604020202020204" pitchFamily="34" charset="0"/>
              </a:rPr>
              <a:t> </a:t>
            </a:r>
            <a:br>
              <a:rPr lang="fr-BE" sz="2400" dirty="0" smtClean="0">
                <a:solidFill>
                  <a:schemeClr val="bg2">
                    <a:lumMod val="25000"/>
                  </a:schemeClr>
                </a:solidFill>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Este un </a:t>
            </a:r>
            <a:r>
              <a:rPr lang="en-US" sz="1800" dirty="0" err="1" smtClean="0">
                <a:latin typeface="Arial" panose="020B0604020202020204" pitchFamily="34" charset="0"/>
                <a:cs typeface="Arial" panose="020B0604020202020204" pitchFamily="34" charset="0"/>
              </a:rPr>
              <a:t>singur</a:t>
            </a:r>
            <a:r>
              <a:rPr lang="en-US" sz="1800" dirty="0" smtClean="0">
                <a:latin typeface="Arial" panose="020B0604020202020204" pitchFamily="34" charset="0"/>
                <a:cs typeface="Arial" panose="020B0604020202020204" pitchFamily="34" charset="0"/>
              </a:rPr>
              <a:t> program</a:t>
            </a:r>
            <a:r>
              <a:rPr lang="en-US" sz="1600" dirty="0" smtClean="0">
                <a:latin typeface="Arial" panose="020B0604020202020204" pitchFamily="34" charset="0"/>
                <a:cs typeface="Arial" panose="020B0604020202020204" pitchFamily="34" charset="0"/>
              </a:rPr>
              <a:t>, </a:t>
            </a:r>
            <a:r>
              <a:rPr lang="en-US" sz="1600" b="0" dirty="0" smtClean="0">
                <a:latin typeface="Arial" panose="020B0604020202020204" pitchFamily="34" charset="0"/>
                <a:cs typeface="Arial" panose="020B0604020202020204" pitchFamily="34" charset="0"/>
              </a:rPr>
              <a:t>care </a:t>
            </a:r>
            <a:r>
              <a:rPr lang="en-US" sz="1600" b="0" dirty="0" err="1" smtClean="0">
                <a:latin typeface="Arial" panose="020B0604020202020204" pitchFamily="34" charset="0"/>
                <a:cs typeface="Arial" panose="020B0604020202020204" pitchFamily="34" charset="0"/>
              </a:rPr>
              <a:t>inglobeaza</a:t>
            </a:r>
            <a:r>
              <a:rPr lang="en-US" sz="1600" b="0" dirty="0" smtClean="0">
                <a:latin typeface="Arial" panose="020B0604020202020204" pitchFamily="34" charset="0"/>
                <a:cs typeface="Arial" panose="020B0604020202020204" pitchFamily="34" charset="0"/>
              </a:rPr>
              <a:t> </a:t>
            </a:r>
            <a:r>
              <a:rPr lang="en-US" sz="1600" b="0" dirty="0" err="1" smtClean="0">
                <a:latin typeface="Arial" panose="020B0604020202020204" pitchFamily="34" charset="0"/>
                <a:cs typeface="Arial" panose="020B0604020202020204" pitchFamily="34" charset="0"/>
              </a:rPr>
              <a:t>trei</a:t>
            </a:r>
            <a:r>
              <a:rPr lang="en-US" sz="1600" b="0" dirty="0" smtClean="0">
                <a:latin typeface="Arial" panose="020B0604020202020204" pitchFamily="34" charset="0"/>
                <a:cs typeface="Arial" panose="020B0604020202020204" pitchFamily="34" charset="0"/>
              </a:rPr>
              <a:t> </a:t>
            </a:r>
            <a:r>
              <a:rPr lang="en-US" sz="1600" b="0" dirty="0" err="1" smtClean="0">
                <a:latin typeface="Arial" panose="020B0604020202020204" pitchFamily="34" charset="0"/>
                <a:cs typeface="Arial" panose="020B0604020202020204" pitchFamily="34" charset="0"/>
              </a:rPr>
              <a:t>programe</a:t>
            </a:r>
            <a:r>
              <a:rPr lang="en-US" sz="1600" b="0" dirty="0" smtClean="0">
                <a:latin typeface="Arial" panose="020B0604020202020204" pitchFamily="34" charset="0"/>
                <a:cs typeface="Arial" panose="020B0604020202020204" pitchFamily="34" charset="0"/>
              </a:rPr>
              <a:t>/initiative separate </a:t>
            </a:r>
            <a:br>
              <a:rPr lang="en-US" sz="1600" b="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a:t>
            </a:r>
            <a:r>
              <a:rPr lang="en-US" sz="1600" b="0" i="1" dirty="0" smtClean="0">
                <a:solidFill>
                  <a:schemeClr val="accent1">
                    <a:lumMod val="75000"/>
                  </a:schemeClr>
                </a:solidFill>
                <a:latin typeface="Arial" panose="020B0604020202020204" pitchFamily="34" charset="0"/>
                <a:cs typeface="Arial" panose="020B0604020202020204" pitchFamily="34" charset="0"/>
              </a:rPr>
              <a:t>al</a:t>
            </a:r>
            <a:r>
              <a:rPr lang="en-US" sz="1600" i="1" dirty="0" smtClean="0">
                <a:solidFill>
                  <a:schemeClr val="accent1">
                    <a:lumMod val="75000"/>
                  </a:schemeClr>
                </a:solidFill>
                <a:latin typeface="Arial" panose="020B0604020202020204" pitchFamily="34" charset="0"/>
                <a:cs typeface="Arial" panose="020B0604020202020204" pitchFamily="34" charset="0"/>
              </a:rPr>
              <a:t> 7-</a:t>
            </a:r>
            <a:r>
              <a:rPr lang="en-US" sz="1000" i="1" dirty="0" smtClean="0">
                <a:solidFill>
                  <a:schemeClr val="accent1">
                    <a:lumMod val="75000"/>
                  </a:schemeClr>
                </a:solidFill>
                <a:latin typeface="Arial" panose="020B0604020202020204" pitchFamily="34" charset="0"/>
                <a:cs typeface="Arial" panose="020B0604020202020204" pitchFamily="34" charset="0"/>
              </a:rPr>
              <a:t>lea</a:t>
            </a:r>
            <a:r>
              <a:rPr lang="en-US" sz="1600" i="1" dirty="0" smtClean="0">
                <a:solidFill>
                  <a:schemeClr val="accent1">
                    <a:lumMod val="75000"/>
                  </a:schemeClr>
                </a:solidFill>
                <a:latin typeface="Arial" panose="020B0604020202020204" pitchFamily="34" charset="0"/>
                <a:cs typeface="Arial" panose="020B0604020202020204" pitchFamily="34" charset="0"/>
              </a:rPr>
              <a:t> Program </a:t>
            </a:r>
            <a:r>
              <a:rPr lang="en-US" sz="1600" i="1" dirty="0" err="1" smtClean="0">
                <a:solidFill>
                  <a:schemeClr val="accent1">
                    <a:lumMod val="75000"/>
                  </a:schemeClr>
                </a:solidFill>
                <a:latin typeface="Arial" panose="020B0604020202020204" pitchFamily="34" charset="0"/>
                <a:cs typeface="Arial" panose="020B0604020202020204" pitchFamily="34" charset="0"/>
              </a:rPr>
              <a:t>Cadru</a:t>
            </a:r>
            <a:r>
              <a:rPr lang="en-US" sz="1600" i="1" dirty="0" smtClean="0">
                <a:solidFill>
                  <a:schemeClr val="accent1">
                    <a:lumMod val="75000"/>
                  </a:schemeClr>
                </a:solidFill>
                <a:latin typeface="Arial" panose="020B0604020202020204" pitchFamily="34" charset="0"/>
                <a:cs typeface="Arial" panose="020B0604020202020204" pitchFamily="34" charset="0"/>
              </a:rPr>
              <a:t> de </a:t>
            </a:r>
            <a:r>
              <a:rPr lang="en-US" sz="1600" i="1" dirty="0" err="1" smtClean="0">
                <a:solidFill>
                  <a:schemeClr val="accent1">
                    <a:lumMod val="75000"/>
                  </a:schemeClr>
                </a:solidFill>
                <a:latin typeface="Arial" panose="020B0604020202020204" pitchFamily="34" charset="0"/>
                <a:cs typeface="Arial" panose="020B0604020202020204" pitchFamily="34" charset="0"/>
              </a:rPr>
              <a:t>Cercetare</a:t>
            </a:r>
            <a:r>
              <a:rPr lang="en-US" sz="1600" i="1" dirty="0" smtClean="0">
                <a:solidFill>
                  <a:schemeClr val="accent1">
                    <a:lumMod val="75000"/>
                  </a:schemeClr>
                </a:solidFill>
                <a:latin typeface="Arial" panose="020B0604020202020204" pitchFamily="34" charset="0"/>
                <a:cs typeface="Arial" panose="020B0604020202020204" pitchFamily="34" charset="0"/>
              </a:rPr>
              <a:t> - PC7</a:t>
            </a:r>
            <a:r>
              <a:rPr lang="en-US" sz="1600" i="1" dirty="0" smtClean="0">
                <a:latin typeface="Arial" panose="020B0604020202020204" pitchFamily="34" charset="0"/>
                <a:cs typeface="Arial" panose="020B0604020202020204" pitchFamily="34" charset="0"/>
              </a:rPr>
              <a:t>, </a:t>
            </a:r>
            <a:r>
              <a:rPr lang="en-US" sz="1600" i="1" u="sng" dirty="0" err="1" smtClean="0">
                <a:solidFill>
                  <a:srgbClr val="FF0000"/>
                </a:solidFill>
                <a:latin typeface="Arial" panose="020B0604020202020204" pitchFamily="34" charset="0"/>
                <a:cs typeface="Arial" panose="020B0604020202020204" pitchFamily="34" charset="0"/>
              </a:rPr>
              <a:t>problematica</a:t>
            </a:r>
            <a:r>
              <a:rPr lang="en-US" sz="1600" i="1" u="sng" dirty="0" smtClean="0">
                <a:solidFill>
                  <a:srgbClr val="FF0000"/>
                </a:solidFill>
                <a:latin typeface="Arial" panose="020B0604020202020204" pitchFamily="34" charset="0"/>
                <a:cs typeface="Arial" panose="020B0604020202020204" pitchFamily="34" charset="0"/>
              </a:rPr>
              <a:t> de </a:t>
            </a:r>
            <a:r>
              <a:rPr lang="en-US" sz="1600" i="1" u="sng" dirty="0" err="1" smtClean="0">
                <a:solidFill>
                  <a:srgbClr val="FF0000"/>
                </a:solidFill>
                <a:latin typeface="Arial" panose="020B0604020202020204" pitchFamily="34" charset="0"/>
                <a:cs typeface="Arial" panose="020B0604020202020204" pitchFamily="34" charset="0"/>
              </a:rPr>
              <a:t>inovare</a:t>
            </a:r>
            <a:r>
              <a:rPr lang="en-US" sz="1600" i="1" u="sng" dirty="0" smtClean="0">
                <a:solidFill>
                  <a:srgbClr val="FF0000"/>
                </a:solidFill>
                <a:latin typeface="Arial" panose="020B0604020202020204" pitchFamily="34" charset="0"/>
                <a:cs typeface="Arial" panose="020B0604020202020204" pitchFamily="34" charset="0"/>
              </a:rPr>
              <a:t> </a:t>
            </a:r>
            <a:r>
              <a:rPr lang="en-US" sz="1600" i="1" dirty="0" smtClean="0">
                <a:solidFill>
                  <a:srgbClr val="FF0000"/>
                </a:solidFill>
                <a:latin typeface="Arial" panose="020B0604020202020204" pitchFamily="34" charset="0"/>
                <a:cs typeface="Arial" panose="020B0604020202020204" pitchFamily="34" charset="0"/>
              </a:rPr>
              <a:t>din </a:t>
            </a:r>
            <a:r>
              <a:rPr lang="en-US" sz="1600" i="1" dirty="0" err="1" smtClean="0">
                <a:solidFill>
                  <a:schemeClr val="accent3">
                    <a:lumMod val="50000"/>
                  </a:schemeClr>
                </a:solidFill>
                <a:latin typeface="Arial" panose="020B0604020202020204" pitchFamily="34" charset="0"/>
                <a:cs typeface="Arial" panose="020B0604020202020204" pitchFamily="34" charset="0"/>
              </a:rPr>
              <a:t>Programul</a:t>
            </a:r>
            <a:r>
              <a:rPr lang="en-US" sz="1600" i="1" dirty="0" smtClean="0">
                <a:solidFill>
                  <a:schemeClr val="accent3">
                    <a:lumMod val="50000"/>
                  </a:schemeClr>
                </a:solidFill>
                <a:latin typeface="Arial" panose="020B0604020202020204" pitchFamily="34" charset="0"/>
                <a:cs typeface="Arial" panose="020B0604020202020204" pitchFamily="34" charset="0"/>
              </a:rPr>
              <a:t> </a:t>
            </a:r>
            <a:r>
              <a:rPr lang="en-US" sz="1600" i="1" dirty="0" err="1" smtClean="0">
                <a:solidFill>
                  <a:schemeClr val="accent3">
                    <a:lumMod val="50000"/>
                  </a:schemeClr>
                </a:solidFill>
                <a:latin typeface="Arial" panose="020B0604020202020204" pitchFamily="34" charset="0"/>
                <a:cs typeface="Arial" panose="020B0604020202020204" pitchFamily="34" charset="0"/>
              </a:rPr>
              <a:t>Cadru</a:t>
            </a:r>
            <a:r>
              <a:rPr lang="en-US" sz="1600" i="1" dirty="0" smtClean="0">
                <a:solidFill>
                  <a:schemeClr val="accent3">
                    <a:lumMod val="50000"/>
                  </a:schemeClr>
                </a:solidFill>
                <a:latin typeface="Arial" panose="020B0604020202020204" pitchFamily="34" charset="0"/>
                <a:cs typeface="Arial" panose="020B0604020202020204" pitchFamily="34" charset="0"/>
              </a:rPr>
              <a:t> de </a:t>
            </a:r>
            <a:r>
              <a:rPr lang="en-US" sz="1600" i="1" dirty="0" err="1" smtClean="0">
                <a:solidFill>
                  <a:schemeClr val="accent3">
                    <a:lumMod val="50000"/>
                  </a:schemeClr>
                </a:solidFill>
                <a:latin typeface="Arial" panose="020B0604020202020204" pitchFamily="34" charset="0"/>
                <a:cs typeface="Arial" panose="020B0604020202020204" pitchFamily="34" charset="0"/>
              </a:rPr>
              <a:t>Competitivitate</a:t>
            </a:r>
            <a:r>
              <a:rPr lang="en-US" sz="1600" i="1" dirty="0" smtClean="0">
                <a:solidFill>
                  <a:schemeClr val="accent3">
                    <a:lumMod val="50000"/>
                  </a:schemeClr>
                </a:solidFill>
                <a:latin typeface="Arial" panose="020B0604020202020204" pitchFamily="34" charset="0"/>
                <a:cs typeface="Arial" panose="020B0604020202020204" pitchFamily="34" charset="0"/>
              </a:rPr>
              <a:t> </a:t>
            </a:r>
            <a:r>
              <a:rPr lang="en-US" sz="1600" i="1" dirty="0" err="1" smtClean="0">
                <a:solidFill>
                  <a:schemeClr val="accent3">
                    <a:lumMod val="50000"/>
                  </a:schemeClr>
                </a:solidFill>
                <a:latin typeface="Arial" panose="020B0604020202020204" pitchFamily="34" charset="0"/>
                <a:cs typeface="Arial" panose="020B0604020202020204" pitchFamily="34" charset="0"/>
              </a:rPr>
              <a:t>si</a:t>
            </a:r>
            <a:r>
              <a:rPr lang="en-US" sz="1600" i="1" dirty="0" smtClean="0">
                <a:solidFill>
                  <a:schemeClr val="accent3">
                    <a:lumMod val="50000"/>
                  </a:schemeClr>
                </a:solidFill>
                <a:latin typeface="Arial" panose="020B0604020202020204" pitchFamily="34" charset="0"/>
                <a:cs typeface="Arial" panose="020B0604020202020204" pitchFamily="34" charset="0"/>
              </a:rPr>
              <a:t> </a:t>
            </a:r>
            <a:r>
              <a:rPr lang="en-US" sz="1600" i="1" dirty="0" err="1" smtClean="0">
                <a:solidFill>
                  <a:schemeClr val="accent3">
                    <a:lumMod val="50000"/>
                  </a:schemeClr>
                </a:solidFill>
                <a:latin typeface="Arial" panose="020B0604020202020204" pitchFamily="34" charset="0"/>
                <a:cs typeface="Arial" panose="020B0604020202020204" pitchFamily="34" charset="0"/>
              </a:rPr>
              <a:t>Inovare</a:t>
            </a:r>
            <a:r>
              <a:rPr lang="en-US" sz="1600" i="1" dirty="0" smtClean="0">
                <a:solidFill>
                  <a:schemeClr val="accent3">
                    <a:lumMod val="50000"/>
                  </a:schemeClr>
                </a:solidFill>
                <a:latin typeface="Arial" panose="020B0604020202020204" pitchFamily="34" charset="0"/>
                <a:cs typeface="Arial" panose="020B0604020202020204" pitchFamily="34" charset="0"/>
              </a:rPr>
              <a:t> – </a:t>
            </a:r>
            <a:r>
              <a:rPr lang="en-US" sz="1600" i="1" dirty="0" smtClean="0">
                <a:solidFill>
                  <a:srgbClr val="FF0000"/>
                </a:solidFill>
                <a:latin typeface="Arial" panose="020B0604020202020204" pitchFamily="34" charset="0"/>
                <a:cs typeface="Arial" panose="020B0604020202020204" pitchFamily="34" charset="0"/>
              </a:rPr>
              <a:t>CIP </a:t>
            </a:r>
            <a:r>
              <a:rPr lang="en-US" sz="1600" i="1" dirty="0" err="1" smtClean="0">
                <a:latin typeface="Arial" panose="020B0604020202020204" pitchFamily="34" charset="0"/>
                <a:cs typeface="Arial" panose="020B0604020202020204" pitchFamily="34" charset="0"/>
              </a:rPr>
              <a:t>si</a:t>
            </a:r>
            <a:r>
              <a:rPr lang="en-US" sz="1600" i="1" dirty="0" smtClean="0">
                <a:latin typeface="Arial" panose="020B0604020202020204" pitchFamily="34" charset="0"/>
                <a:cs typeface="Arial" panose="020B0604020202020204" pitchFamily="34" charset="0"/>
              </a:rPr>
              <a:t> </a:t>
            </a:r>
            <a:r>
              <a:rPr lang="en-US" sz="1600" i="1" u="sng" dirty="0" err="1" smtClean="0">
                <a:solidFill>
                  <a:schemeClr val="accent1">
                    <a:lumMod val="75000"/>
                  </a:schemeClr>
                </a:solidFill>
                <a:latin typeface="Arial" panose="020B0604020202020204" pitchFamily="34" charset="0"/>
                <a:cs typeface="Arial" panose="020B0604020202020204" pitchFamily="34" charset="0"/>
              </a:rPr>
              <a:t>contributia</a:t>
            </a:r>
            <a:r>
              <a:rPr lang="en-US" sz="1600" i="1" u="sng" dirty="0" smtClean="0">
                <a:solidFill>
                  <a:schemeClr val="accent1">
                    <a:lumMod val="75000"/>
                  </a:schemeClr>
                </a:solidFill>
                <a:latin typeface="Arial" panose="020B0604020202020204" pitchFamily="34" charset="0"/>
                <a:cs typeface="Arial" panose="020B0604020202020204" pitchFamily="34" charset="0"/>
              </a:rPr>
              <a:t> UE </a:t>
            </a:r>
            <a:r>
              <a:rPr lang="en-US" sz="1600" i="1" dirty="0" smtClean="0">
                <a:solidFill>
                  <a:schemeClr val="accent1">
                    <a:lumMod val="75000"/>
                  </a:schemeClr>
                </a:solidFill>
                <a:latin typeface="Arial" panose="020B0604020202020204" pitchFamily="34" charset="0"/>
                <a:cs typeface="Arial" panose="020B0604020202020204" pitchFamily="34" charset="0"/>
              </a:rPr>
              <a:t>la </a:t>
            </a:r>
            <a:r>
              <a:rPr lang="en-US" sz="1600" i="1" dirty="0" err="1" smtClean="0">
                <a:solidFill>
                  <a:schemeClr val="accent1">
                    <a:lumMod val="75000"/>
                  </a:schemeClr>
                </a:solidFill>
                <a:latin typeface="Arial" panose="020B0604020202020204" pitchFamily="34" charset="0"/>
                <a:cs typeface="Arial" panose="020B0604020202020204" pitchFamily="34" charset="0"/>
              </a:rPr>
              <a:t>Institutul</a:t>
            </a:r>
            <a:r>
              <a:rPr lang="en-US" sz="1600" i="1" dirty="0" smtClean="0">
                <a:solidFill>
                  <a:schemeClr val="accent1">
                    <a:lumMod val="75000"/>
                  </a:schemeClr>
                </a:solidFill>
                <a:latin typeface="Arial" panose="020B0604020202020204" pitchFamily="34" charset="0"/>
                <a:cs typeface="Arial" panose="020B0604020202020204" pitchFamily="34" charset="0"/>
              </a:rPr>
              <a:t> European </a:t>
            </a:r>
            <a:r>
              <a:rPr lang="en-US" sz="1600" i="1" dirty="0" err="1" smtClean="0">
                <a:solidFill>
                  <a:schemeClr val="accent1">
                    <a:lumMod val="75000"/>
                  </a:schemeClr>
                </a:solidFill>
                <a:latin typeface="Arial" panose="020B0604020202020204" pitchFamily="34" charset="0"/>
                <a:cs typeface="Arial" panose="020B0604020202020204" pitchFamily="34" charset="0"/>
              </a:rPr>
              <a:t>pentru</a:t>
            </a:r>
            <a:r>
              <a:rPr lang="en-US" sz="1600" i="1" dirty="0" smtClean="0">
                <a:solidFill>
                  <a:schemeClr val="accent1">
                    <a:lumMod val="75000"/>
                  </a:schemeClr>
                </a:solidFill>
                <a:latin typeface="Arial" panose="020B0604020202020204" pitchFamily="34" charset="0"/>
                <a:cs typeface="Arial" panose="020B0604020202020204" pitchFamily="34" charset="0"/>
              </a:rPr>
              <a:t> </a:t>
            </a:r>
            <a:r>
              <a:rPr lang="en-US" sz="1600" i="1" dirty="0" err="1" smtClean="0">
                <a:solidFill>
                  <a:schemeClr val="accent1">
                    <a:lumMod val="75000"/>
                  </a:schemeClr>
                </a:solidFill>
                <a:latin typeface="Arial" panose="020B0604020202020204" pitchFamily="34" charset="0"/>
                <a:cs typeface="Arial" panose="020B0604020202020204" pitchFamily="34" charset="0"/>
              </a:rPr>
              <a:t>Inovare</a:t>
            </a:r>
            <a:r>
              <a:rPr lang="en-US" sz="1600" i="1" dirty="0" smtClean="0">
                <a:solidFill>
                  <a:schemeClr val="accent1">
                    <a:lumMod val="75000"/>
                  </a:schemeClr>
                </a:solidFill>
                <a:latin typeface="Arial" panose="020B0604020202020204" pitchFamily="34" charset="0"/>
                <a:cs typeface="Arial" panose="020B0604020202020204" pitchFamily="34" charset="0"/>
              </a:rPr>
              <a:t> </a:t>
            </a:r>
            <a:r>
              <a:rPr lang="en-US" sz="1600" i="1" dirty="0" err="1" smtClean="0">
                <a:solidFill>
                  <a:schemeClr val="accent1">
                    <a:lumMod val="75000"/>
                  </a:schemeClr>
                </a:solidFill>
                <a:latin typeface="Arial" panose="020B0604020202020204" pitchFamily="34" charset="0"/>
                <a:cs typeface="Arial" panose="020B0604020202020204" pitchFamily="34" charset="0"/>
              </a:rPr>
              <a:t>si</a:t>
            </a:r>
            <a:r>
              <a:rPr lang="en-US" sz="1600" i="1" dirty="0" smtClean="0">
                <a:solidFill>
                  <a:schemeClr val="accent1">
                    <a:lumMod val="75000"/>
                  </a:schemeClr>
                </a:solidFill>
                <a:latin typeface="Arial" panose="020B0604020202020204" pitchFamily="34" charset="0"/>
                <a:cs typeface="Arial" panose="020B0604020202020204" pitchFamily="34" charset="0"/>
              </a:rPr>
              <a:t> </a:t>
            </a:r>
            <a:r>
              <a:rPr lang="en-US" sz="1600" i="1" dirty="0" err="1" smtClean="0">
                <a:solidFill>
                  <a:schemeClr val="accent1">
                    <a:lumMod val="75000"/>
                  </a:schemeClr>
                </a:solidFill>
                <a:latin typeface="Arial" panose="020B0604020202020204" pitchFamily="34" charset="0"/>
                <a:cs typeface="Arial" panose="020B0604020202020204" pitchFamily="34" charset="0"/>
              </a:rPr>
              <a:t>Tehnologie</a:t>
            </a:r>
            <a:r>
              <a:rPr lang="en-US" sz="1600" i="1" dirty="0" smtClean="0">
                <a:solidFill>
                  <a:schemeClr val="accent1">
                    <a:lumMod val="75000"/>
                  </a:schemeClr>
                </a:solidFill>
                <a:latin typeface="Arial" panose="020B0604020202020204" pitchFamily="34" charset="0"/>
                <a:cs typeface="Arial" panose="020B0604020202020204" pitchFamily="34" charset="0"/>
              </a:rPr>
              <a:t> – EIT)</a:t>
            </a:r>
            <a:r>
              <a:rPr lang="en-US" sz="1600" b="0" dirty="0" smtClean="0">
                <a:latin typeface="Arial" panose="020B0604020202020204" pitchFamily="34" charset="0"/>
                <a:cs typeface="Arial" panose="020B0604020202020204" pitchFamily="34" charset="0"/>
              </a:rPr>
              <a:t/>
            </a:r>
            <a:br>
              <a:rPr lang="en-US" sz="1600" b="0" dirty="0" smtClean="0">
                <a:latin typeface="Arial" panose="020B0604020202020204" pitchFamily="34" charset="0"/>
                <a:cs typeface="Arial" panose="020B0604020202020204" pitchFamily="34" charset="0"/>
              </a:rPr>
            </a:br>
            <a:r>
              <a:rPr lang="en-US" sz="1600" b="0" dirty="0" smtClean="0">
                <a:latin typeface="Arial" panose="020B0604020202020204" pitchFamily="34" charset="0"/>
                <a:cs typeface="Arial" panose="020B0604020202020204" pitchFamily="34" charset="0"/>
              </a:rPr>
              <a:t/>
            </a:r>
            <a:br>
              <a:rPr lang="en-US" sz="1600" b="0" dirty="0" smtClean="0">
                <a:latin typeface="Arial" panose="020B0604020202020204" pitchFamily="34" charset="0"/>
                <a:cs typeface="Arial" panose="020B0604020202020204" pitchFamily="34" charset="0"/>
              </a:rPr>
            </a:br>
            <a:r>
              <a:rPr lang="en-US" sz="1600" b="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Cupleaza</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cercetarea</a:t>
            </a:r>
            <a:r>
              <a:rPr lang="en-US" sz="1800" dirty="0" smtClean="0">
                <a:latin typeface="Arial" panose="020B0604020202020204" pitchFamily="34" charset="0"/>
                <a:cs typeface="Arial" panose="020B0604020202020204" pitchFamily="34" charset="0"/>
              </a:rPr>
              <a:t> cu </a:t>
            </a:r>
            <a:r>
              <a:rPr lang="en-US" sz="1800" dirty="0" err="1" smtClean="0">
                <a:latin typeface="Arial" panose="020B0604020202020204" pitchFamily="34" charset="0"/>
                <a:cs typeface="Arial" panose="020B0604020202020204" pitchFamily="34" charset="0"/>
              </a:rPr>
              <a:t>inovarea</a:t>
            </a:r>
            <a:r>
              <a:rPr lang="en-US" sz="1800" dirty="0" smtClean="0">
                <a:latin typeface="Arial" panose="020B0604020202020204" pitchFamily="34" charset="0"/>
                <a:cs typeface="Arial" panose="020B0604020202020204" pitchFamily="34" charset="0"/>
              </a:rPr>
              <a:t>  </a:t>
            </a:r>
            <a:r>
              <a:rPr lang="en-US" sz="1600" b="0" dirty="0" smtClean="0">
                <a:latin typeface="Arial" panose="020B0604020202020204" pitchFamily="34" charset="0"/>
                <a:cs typeface="Arial" panose="020B0604020202020204" pitchFamily="34" charset="0"/>
              </a:rPr>
              <a:t>- de la </a:t>
            </a:r>
            <a:r>
              <a:rPr lang="en-US" sz="1600" b="0" dirty="0" err="1" smtClean="0">
                <a:latin typeface="Arial" panose="020B0604020202020204" pitchFamily="34" charset="0"/>
                <a:cs typeface="Arial" panose="020B0604020202020204" pitchFamily="34" charset="0"/>
              </a:rPr>
              <a:t>cercetare</a:t>
            </a:r>
            <a:r>
              <a:rPr lang="en-US" sz="1600" b="0" dirty="0" smtClean="0">
                <a:latin typeface="Arial" panose="020B0604020202020204" pitchFamily="34" charset="0"/>
                <a:cs typeface="Arial" panose="020B0604020202020204" pitchFamily="34" charset="0"/>
              </a:rPr>
              <a:t> la </a:t>
            </a:r>
            <a:r>
              <a:rPr lang="en-US" sz="1600" b="0" dirty="0" err="1" smtClean="0">
                <a:latin typeface="Arial" panose="020B0604020202020204" pitchFamily="34" charset="0"/>
                <a:cs typeface="Arial" panose="020B0604020202020204" pitchFamily="34" charset="0"/>
              </a:rPr>
              <a:t>produse</a:t>
            </a:r>
            <a:r>
              <a:rPr lang="en-US" sz="1600" b="0" dirty="0" smtClean="0">
                <a:latin typeface="Arial" panose="020B0604020202020204" pitchFamily="34" charset="0"/>
                <a:cs typeface="Arial" panose="020B0604020202020204" pitchFamily="34" charset="0"/>
              </a:rPr>
              <a:t> </a:t>
            </a:r>
            <a:r>
              <a:rPr lang="en-US" sz="1600" b="0" dirty="0" err="1" smtClean="0">
                <a:latin typeface="Arial" panose="020B0604020202020204" pitchFamily="34" charset="0"/>
                <a:cs typeface="Arial" panose="020B0604020202020204" pitchFamily="34" charset="0"/>
              </a:rPr>
              <a:t>pe</a:t>
            </a:r>
            <a:r>
              <a:rPr lang="en-US" sz="1600" b="0" dirty="0" smtClean="0">
                <a:latin typeface="Arial" panose="020B0604020202020204" pitchFamily="34" charset="0"/>
                <a:cs typeface="Arial" panose="020B0604020202020204" pitchFamily="34" charset="0"/>
              </a:rPr>
              <a:t> </a:t>
            </a:r>
            <a:r>
              <a:rPr lang="en-US" sz="1600" b="0" dirty="0" err="1" smtClean="0">
                <a:latin typeface="Arial" panose="020B0604020202020204" pitchFamily="34" charset="0"/>
                <a:cs typeface="Arial" panose="020B0604020202020204" pitchFamily="34" charset="0"/>
              </a:rPr>
              <a:t>piata</a:t>
            </a:r>
            <a:r>
              <a:rPr lang="en-US" sz="1600" b="0" dirty="0" smtClean="0">
                <a:latin typeface="Arial" panose="020B0604020202020204" pitchFamily="34" charset="0"/>
                <a:cs typeface="Arial" panose="020B0604020202020204" pitchFamily="34" charset="0"/>
              </a:rPr>
              <a:t>, </a:t>
            </a:r>
            <a:r>
              <a:rPr lang="en-US" sz="1600" b="0" dirty="0" err="1" smtClean="0">
                <a:latin typeface="Arial" panose="020B0604020202020204" pitchFamily="34" charset="0"/>
                <a:cs typeface="Arial" panose="020B0604020202020204" pitchFamily="34" charset="0"/>
              </a:rPr>
              <a:t>prin</a:t>
            </a:r>
            <a:r>
              <a:rPr lang="en-US" sz="1600" b="0" dirty="0" smtClean="0">
                <a:latin typeface="Arial" panose="020B0604020202020204" pitchFamily="34" charset="0"/>
                <a:cs typeface="Arial" panose="020B0604020202020204" pitchFamily="34" charset="0"/>
              </a:rPr>
              <a:t> </a:t>
            </a:r>
            <a:r>
              <a:rPr lang="en-US" sz="1600" b="0" dirty="0" err="1" smtClean="0">
                <a:latin typeface="Arial" panose="020B0604020202020204" pitchFamily="34" charset="0"/>
                <a:cs typeface="Arial" panose="020B0604020202020204" pitchFamily="34" charset="0"/>
              </a:rPr>
              <a:t>toate</a:t>
            </a:r>
            <a:r>
              <a:rPr lang="en-US" sz="1600" b="0" dirty="0" smtClean="0">
                <a:latin typeface="Arial" panose="020B0604020202020204" pitchFamily="34" charset="0"/>
                <a:cs typeface="Arial" panose="020B0604020202020204" pitchFamily="34" charset="0"/>
              </a:rPr>
              <a:t> </a:t>
            </a:r>
            <a:r>
              <a:rPr lang="en-US" sz="1600" b="0" dirty="0" err="1" smtClean="0">
                <a:latin typeface="Arial" panose="020B0604020202020204" pitchFamily="34" charset="0"/>
                <a:cs typeface="Arial" panose="020B0604020202020204" pitchFamily="34" charset="0"/>
              </a:rPr>
              <a:t>formele</a:t>
            </a:r>
            <a:r>
              <a:rPr lang="en-US" sz="1600" b="0" dirty="0" smtClean="0">
                <a:latin typeface="Arial" panose="020B0604020202020204" pitchFamily="34" charset="0"/>
                <a:cs typeface="Arial" panose="020B0604020202020204" pitchFamily="34" charset="0"/>
              </a:rPr>
              <a:t> de </a:t>
            </a:r>
            <a:r>
              <a:rPr lang="en-US" sz="1600" b="0" dirty="0" err="1" smtClean="0">
                <a:latin typeface="Arial" panose="020B0604020202020204" pitchFamily="34" charset="0"/>
                <a:cs typeface="Arial" panose="020B0604020202020204" pitchFamily="34" charset="0"/>
              </a:rPr>
              <a:t>inovare</a:t>
            </a:r>
            <a:r>
              <a:rPr lang="en-US" sz="1600" b="0" dirty="0" smtClean="0">
                <a:latin typeface="Arial" panose="020B0604020202020204" pitchFamily="34" charset="0"/>
                <a:cs typeface="Arial" panose="020B0604020202020204" pitchFamily="34" charset="0"/>
              </a:rPr>
              <a:t> </a:t>
            </a:r>
            <a:br>
              <a:rPr lang="en-US" sz="1600" b="0" dirty="0" smtClean="0">
                <a:latin typeface="Arial" panose="020B0604020202020204" pitchFamily="34" charset="0"/>
                <a:cs typeface="Arial" panose="020B0604020202020204" pitchFamily="34" charset="0"/>
              </a:rPr>
            </a:br>
            <a:r>
              <a:rPr lang="en-US" sz="1600" b="0" dirty="0" smtClean="0">
                <a:latin typeface="Arial" panose="020B0604020202020204" pitchFamily="34" charset="0"/>
                <a:cs typeface="Arial" panose="020B0604020202020204" pitchFamily="34" charset="0"/>
              </a:rPr>
              <a:t/>
            </a:r>
            <a:br>
              <a:rPr lang="en-US" sz="1600" b="0" dirty="0" smtClean="0">
                <a:latin typeface="Arial" panose="020B0604020202020204" pitchFamily="34" charset="0"/>
                <a:cs typeface="Arial" panose="020B0604020202020204" pitchFamily="34" charset="0"/>
              </a:rPr>
            </a:br>
            <a:r>
              <a:rPr lang="en-US" sz="1600" b="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Focalizat</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pe</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schimbarile</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societale</a:t>
            </a:r>
            <a:r>
              <a:rPr lang="en-US" sz="18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t>
            </a:r>
            <a:r>
              <a:rPr lang="en-US" sz="1600" b="0" dirty="0" err="1" smtClean="0">
                <a:latin typeface="Arial" panose="020B0604020202020204" pitchFamily="34" charset="0"/>
                <a:cs typeface="Arial" panose="020B0604020202020204" pitchFamily="34" charset="0"/>
              </a:rPr>
              <a:t>specifice</a:t>
            </a:r>
            <a:r>
              <a:rPr lang="en-US" sz="1600" b="0" dirty="0" smtClean="0">
                <a:latin typeface="Arial" panose="020B0604020202020204" pitchFamily="34" charset="0"/>
                <a:cs typeface="Arial" panose="020B0604020202020204" pitchFamily="34" charset="0"/>
              </a:rPr>
              <a:t> </a:t>
            </a:r>
            <a:r>
              <a:rPr lang="en-US" sz="1600" b="0" dirty="0" err="1" smtClean="0">
                <a:latin typeface="Arial" panose="020B0604020202020204" pitchFamily="34" charset="0"/>
                <a:cs typeface="Arial" panose="020B0604020202020204" pitchFamily="34" charset="0"/>
              </a:rPr>
              <a:t>societatii</a:t>
            </a:r>
            <a:r>
              <a:rPr lang="en-US" sz="1600" b="0" dirty="0" smtClean="0">
                <a:latin typeface="Arial" panose="020B0604020202020204" pitchFamily="34" charset="0"/>
                <a:cs typeface="Arial" panose="020B0604020202020204" pitchFamily="34" charset="0"/>
              </a:rPr>
              <a:t> </a:t>
            </a:r>
            <a:r>
              <a:rPr lang="en-US" sz="1600" b="0" dirty="0" err="1" smtClean="0">
                <a:latin typeface="Arial" panose="020B0604020202020204" pitchFamily="34" charset="0"/>
                <a:cs typeface="Arial" panose="020B0604020202020204" pitchFamily="34" charset="0"/>
              </a:rPr>
              <a:t>actuale</a:t>
            </a:r>
            <a:r>
              <a:rPr lang="en-US" sz="1600" b="0" dirty="0" smtClean="0">
                <a:latin typeface="Arial" panose="020B0604020202020204" pitchFamily="34" charset="0"/>
                <a:cs typeface="Arial" panose="020B0604020202020204" pitchFamily="34" charset="0"/>
              </a:rPr>
              <a:t> a UE, cum </a:t>
            </a:r>
            <a:r>
              <a:rPr lang="en-US" sz="1600" b="0" dirty="0" err="1" smtClean="0">
                <a:latin typeface="Arial" panose="020B0604020202020204" pitchFamily="34" charset="0"/>
                <a:cs typeface="Arial" panose="020B0604020202020204" pitchFamily="34" charset="0"/>
              </a:rPr>
              <a:t>ar</a:t>
            </a:r>
            <a:r>
              <a:rPr lang="en-US" sz="1600" b="0" dirty="0" smtClean="0">
                <a:latin typeface="Arial" panose="020B0604020202020204" pitchFamily="34" charset="0"/>
                <a:cs typeface="Arial" panose="020B0604020202020204" pitchFamily="34" charset="0"/>
              </a:rPr>
              <a:t> </a:t>
            </a:r>
            <a:r>
              <a:rPr lang="en-US" sz="1600" b="0" dirty="0" err="1" smtClean="0">
                <a:latin typeface="Arial" panose="020B0604020202020204" pitchFamily="34" charset="0"/>
                <a:cs typeface="Arial" panose="020B0604020202020204" pitchFamily="34" charset="0"/>
              </a:rPr>
              <a:t>fi</a:t>
            </a:r>
            <a:r>
              <a:rPr lang="en-US" sz="1600" b="0" dirty="0" smtClean="0">
                <a:latin typeface="Arial" panose="020B0604020202020204" pitchFamily="34" charset="0"/>
                <a:cs typeface="Arial" panose="020B0604020202020204" pitchFamily="34" charset="0"/>
              </a:rPr>
              <a:t> : </a:t>
            </a:r>
            <a:r>
              <a:rPr lang="en-US" sz="1600" b="0" dirty="0" err="1" smtClean="0">
                <a:latin typeface="Arial" panose="020B0604020202020204" pitchFamily="34" charset="0"/>
                <a:cs typeface="Arial" panose="020B0604020202020204" pitchFamily="34" charset="0"/>
              </a:rPr>
              <a:t>sanatate</a:t>
            </a:r>
            <a:r>
              <a:rPr lang="en-US" sz="1600" b="0" dirty="0" smtClean="0">
                <a:latin typeface="Arial" panose="020B0604020202020204" pitchFamily="34" charset="0"/>
                <a:cs typeface="Arial" panose="020B0604020202020204" pitchFamily="34" charset="0"/>
              </a:rPr>
              <a:t>, </a:t>
            </a:r>
            <a:r>
              <a:rPr lang="en-US" sz="1600" b="0" dirty="0" err="1" smtClean="0">
                <a:latin typeface="Arial" panose="020B0604020202020204" pitchFamily="34" charset="0"/>
                <a:cs typeface="Arial" panose="020B0604020202020204" pitchFamily="34" charset="0"/>
              </a:rPr>
              <a:t>energie</a:t>
            </a:r>
            <a:r>
              <a:rPr lang="en-US" sz="1600" b="0" dirty="0" smtClean="0">
                <a:latin typeface="Arial" panose="020B0604020202020204" pitchFamily="34" charset="0"/>
                <a:cs typeface="Arial" panose="020B0604020202020204" pitchFamily="34" charset="0"/>
              </a:rPr>
              <a:t> </a:t>
            </a:r>
            <a:r>
              <a:rPr lang="en-US" sz="1600" b="0" dirty="0" err="1" smtClean="0">
                <a:latin typeface="Arial" panose="020B0604020202020204" pitchFamily="34" charset="0"/>
                <a:cs typeface="Arial" panose="020B0604020202020204" pitchFamily="34" charset="0"/>
              </a:rPr>
              <a:t>curata</a:t>
            </a:r>
            <a:r>
              <a:rPr lang="en-US" sz="1600" b="0" dirty="0" smtClean="0">
                <a:latin typeface="Arial" panose="020B0604020202020204" pitchFamily="34" charset="0"/>
                <a:cs typeface="Arial" panose="020B0604020202020204" pitchFamily="34" charset="0"/>
              </a:rPr>
              <a:t> </a:t>
            </a:r>
            <a:r>
              <a:rPr lang="en-US" sz="1600" b="0" dirty="0" err="1" smtClean="0">
                <a:latin typeface="Arial" panose="020B0604020202020204" pitchFamily="34" charset="0"/>
                <a:cs typeface="Arial" panose="020B0604020202020204" pitchFamily="34" charset="0"/>
              </a:rPr>
              <a:t>si</a:t>
            </a:r>
            <a:r>
              <a:rPr lang="en-US" sz="1600" b="0" dirty="0" smtClean="0">
                <a:latin typeface="Arial" panose="020B0604020202020204" pitchFamily="34" charset="0"/>
                <a:cs typeface="Arial" panose="020B0604020202020204" pitchFamily="34" charset="0"/>
              </a:rPr>
              <a:t> </a:t>
            </a:r>
            <a:r>
              <a:rPr lang="en-US" sz="1600" b="0" dirty="0" err="1" smtClean="0">
                <a:latin typeface="Arial" panose="020B0604020202020204" pitchFamily="34" charset="0"/>
                <a:cs typeface="Arial" panose="020B0604020202020204" pitchFamily="34" charset="0"/>
              </a:rPr>
              <a:t>transporturi</a:t>
            </a:r>
            <a:r>
              <a:rPr lang="en-US" sz="1600" b="0" dirty="0" smtClean="0">
                <a:latin typeface="Arial" panose="020B0604020202020204" pitchFamily="34" charset="0"/>
                <a:cs typeface="Arial" panose="020B0604020202020204" pitchFamily="34" charset="0"/>
              </a:rPr>
              <a:t/>
            </a:r>
            <a:br>
              <a:rPr lang="en-US" sz="1600" b="0" dirty="0" smtClean="0">
                <a:latin typeface="Arial" panose="020B0604020202020204" pitchFamily="34" charset="0"/>
                <a:cs typeface="Arial" panose="020B0604020202020204" pitchFamily="34" charset="0"/>
              </a:rPr>
            </a:br>
            <a:r>
              <a:rPr lang="en-US" sz="1600" b="0" dirty="0" smtClean="0">
                <a:latin typeface="Arial" panose="020B0604020202020204" pitchFamily="34" charset="0"/>
                <a:cs typeface="Arial" panose="020B0604020202020204" pitchFamily="34" charset="0"/>
              </a:rPr>
              <a:t/>
            </a:r>
            <a:br>
              <a:rPr lang="en-US" sz="1600" b="0" dirty="0" smtClean="0">
                <a:latin typeface="Arial" panose="020B0604020202020204" pitchFamily="34" charset="0"/>
                <a:cs typeface="Arial" panose="020B0604020202020204" pitchFamily="34" charset="0"/>
              </a:rPr>
            </a:br>
            <a:r>
              <a:rPr lang="en-US" sz="1600" b="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Acces</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simplificat</a:t>
            </a:r>
            <a:r>
              <a:rPr lang="en-US" sz="1800" dirty="0" smtClean="0">
                <a:latin typeface="Arial" panose="020B0604020202020204" pitchFamily="34" charset="0"/>
                <a:cs typeface="Arial" panose="020B0604020202020204" pitchFamily="34" charset="0"/>
              </a:rPr>
              <a:t> </a:t>
            </a:r>
            <a:r>
              <a:rPr lang="en-US" sz="1600" b="0" dirty="0" err="1" smtClean="0">
                <a:latin typeface="Arial" panose="020B0604020202020204" pitchFamily="34" charset="0"/>
                <a:cs typeface="Arial" panose="020B0604020202020204" pitchFamily="34" charset="0"/>
              </a:rPr>
              <a:t>pentru</a:t>
            </a:r>
            <a:r>
              <a:rPr lang="en-US" sz="1600" b="0" dirty="0" smtClean="0">
                <a:latin typeface="Arial" panose="020B0604020202020204" pitchFamily="34" charset="0"/>
                <a:cs typeface="Arial" panose="020B0604020202020204" pitchFamily="34" charset="0"/>
              </a:rPr>
              <a:t> </a:t>
            </a:r>
            <a:r>
              <a:rPr lang="en-US" sz="1600" b="0" dirty="0" err="1" smtClean="0">
                <a:latin typeface="Arial" panose="020B0604020202020204" pitchFamily="34" charset="0"/>
                <a:cs typeface="Arial" panose="020B0604020202020204" pitchFamily="34" charset="0"/>
              </a:rPr>
              <a:t>toti</a:t>
            </a:r>
            <a:r>
              <a:rPr lang="en-US" sz="1600" b="0" dirty="0" smtClean="0">
                <a:latin typeface="Arial" panose="020B0604020202020204" pitchFamily="34" charset="0"/>
                <a:cs typeface="Arial" panose="020B0604020202020204" pitchFamily="34" charset="0"/>
              </a:rPr>
              <a:t> </a:t>
            </a:r>
            <a:r>
              <a:rPr lang="en-US" sz="1600" b="0" dirty="0" err="1" smtClean="0">
                <a:latin typeface="Arial" panose="020B0604020202020204" pitchFamily="34" charset="0"/>
                <a:cs typeface="Arial" panose="020B0604020202020204" pitchFamily="34" charset="0"/>
              </a:rPr>
              <a:t>participantii</a:t>
            </a:r>
            <a:r>
              <a:rPr lang="en-US" sz="1600" b="0" dirty="0" smtClean="0">
                <a:latin typeface="Arial" panose="020B0604020202020204" pitchFamily="34" charset="0"/>
                <a:cs typeface="Arial" panose="020B0604020202020204" pitchFamily="34" charset="0"/>
              </a:rPr>
              <a:t> – </a:t>
            </a:r>
            <a:r>
              <a:rPr lang="en-US" sz="1600" b="0" dirty="0" err="1" smtClean="0">
                <a:latin typeface="Arial" panose="020B0604020202020204" pitchFamily="34" charset="0"/>
                <a:cs typeface="Arial" panose="020B0604020202020204" pitchFamily="34" charset="0"/>
              </a:rPr>
              <a:t>companii</a:t>
            </a:r>
            <a:r>
              <a:rPr lang="en-US" sz="1600" b="0" dirty="0" smtClean="0">
                <a:latin typeface="Arial" panose="020B0604020202020204" pitchFamily="34" charset="0"/>
                <a:cs typeface="Arial" panose="020B0604020202020204" pitchFamily="34" charset="0"/>
              </a:rPr>
              <a:t>, </a:t>
            </a:r>
            <a:r>
              <a:rPr lang="en-US" sz="1600" b="0" dirty="0" err="1" smtClean="0">
                <a:latin typeface="Arial" panose="020B0604020202020204" pitchFamily="34" charset="0"/>
                <a:cs typeface="Arial" panose="020B0604020202020204" pitchFamily="34" charset="0"/>
              </a:rPr>
              <a:t>universitati</a:t>
            </a:r>
            <a:r>
              <a:rPr lang="en-US" sz="1600" b="0" dirty="0" smtClean="0">
                <a:latin typeface="Arial" panose="020B0604020202020204" pitchFamily="34" charset="0"/>
                <a:cs typeface="Arial" panose="020B0604020202020204" pitchFamily="34" charset="0"/>
              </a:rPr>
              <a:t>, institute din </a:t>
            </a:r>
            <a:r>
              <a:rPr lang="en-US" sz="1600" b="0" dirty="0" err="1" smtClean="0">
                <a:latin typeface="Arial" panose="020B0604020202020204" pitchFamily="34" charset="0"/>
                <a:cs typeface="Arial" panose="020B0604020202020204" pitchFamily="34" charset="0"/>
              </a:rPr>
              <a:t>tarile</a:t>
            </a:r>
            <a:r>
              <a:rPr lang="en-US" sz="1600" b="0" dirty="0" smtClean="0">
                <a:latin typeface="Arial" panose="020B0604020202020204" pitchFamily="34" charset="0"/>
                <a:cs typeface="Arial" panose="020B0604020202020204" pitchFamily="34" charset="0"/>
              </a:rPr>
              <a:t> UE </a:t>
            </a:r>
            <a:r>
              <a:rPr lang="en-US" sz="1600" b="0" dirty="0" err="1" smtClean="0">
                <a:latin typeface="Arial" panose="020B0604020202020204" pitchFamily="34" charset="0"/>
                <a:cs typeface="Arial" panose="020B0604020202020204" pitchFamily="34" charset="0"/>
              </a:rPr>
              <a:t>si</a:t>
            </a:r>
            <a:r>
              <a:rPr lang="en-US" sz="1600" b="0" dirty="0" smtClean="0">
                <a:latin typeface="Arial" panose="020B0604020202020204" pitchFamily="34" charset="0"/>
                <a:cs typeface="Arial" panose="020B0604020202020204" pitchFamily="34" charset="0"/>
              </a:rPr>
              <a:t>  din </a:t>
            </a:r>
            <a:r>
              <a:rPr lang="en-US" sz="1600" b="0" dirty="0" err="1" smtClean="0">
                <a:latin typeface="Arial" panose="020B0604020202020204" pitchFamily="34" charset="0"/>
                <a:cs typeface="Arial" panose="020B0604020202020204" pitchFamily="34" charset="0"/>
              </a:rPr>
              <a:t>afara</a:t>
            </a:r>
            <a:r>
              <a:rPr lang="en-US" sz="1600" b="0" dirty="0" smtClean="0">
                <a:latin typeface="Arial" panose="020B0604020202020204" pitchFamily="34" charset="0"/>
                <a:cs typeface="Arial" panose="020B0604020202020204" pitchFamily="34" charset="0"/>
              </a:rPr>
              <a:t> </a:t>
            </a:r>
            <a:r>
              <a:rPr lang="en-US" sz="1600" b="0" dirty="0" err="1" smtClean="0">
                <a:latin typeface="Arial" panose="020B0604020202020204" pitchFamily="34" charset="0"/>
                <a:cs typeface="Arial" panose="020B0604020202020204" pitchFamily="34" charset="0"/>
              </a:rPr>
              <a:t>acesteia</a:t>
            </a:r>
            <a:r>
              <a:rPr lang="en-GB" sz="2400" dirty="0" smtClean="0">
                <a:solidFill>
                  <a:schemeClr val="bg2">
                    <a:lumMod val="25000"/>
                  </a:schemeClr>
                </a:solidFill>
                <a:latin typeface="Arial" panose="020B0604020202020204" pitchFamily="34" charset="0"/>
                <a:cs typeface="Arial" panose="020B0604020202020204" pitchFamily="34" charset="0"/>
              </a:rPr>
              <a:t/>
            </a:r>
            <a:br>
              <a:rPr lang="en-GB" sz="2400" dirty="0" smtClean="0">
                <a:solidFill>
                  <a:schemeClr val="bg2">
                    <a:lumMod val="25000"/>
                  </a:schemeClr>
                </a:solidFill>
                <a:latin typeface="Arial" panose="020B0604020202020204" pitchFamily="34" charset="0"/>
                <a:cs typeface="Arial" panose="020B0604020202020204" pitchFamily="34" charset="0"/>
              </a:rPr>
            </a:br>
            <a:r>
              <a:rPr lang="en-US" sz="1400" dirty="0" smtClean="0">
                <a:solidFill>
                  <a:schemeClr val="bg1">
                    <a:lumMod val="50000"/>
                  </a:schemeClr>
                </a:solidFill>
                <a:latin typeface="Arial" panose="020B0604020202020204" pitchFamily="34" charset="0"/>
                <a:cs typeface="Arial" panose="020B0604020202020204" pitchFamily="34" charset="0"/>
              </a:rPr>
              <a:t> </a:t>
            </a:r>
            <a:r>
              <a:rPr lang="en-US" sz="1200" dirty="0" smtClean="0">
                <a:gradFill>
                  <a:gsLst>
                    <a:gs pos="0">
                      <a:prstClr val="black"/>
                    </a:gs>
                    <a:gs pos="40000">
                      <a:prstClr val="black">
                        <a:lumMod val="75000"/>
                        <a:lumOff val="25000"/>
                      </a:prstClr>
                    </a:gs>
                    <a:gs pos="100000">
                      <a:srgbClr val="212745">
                        <a:alpha val="65000"/>
                      </a:srgbClr>
                    </a:gs>
                  </a:gsLst>
                  <a:lin ang="5400000" scaled="0"/>
                </a:gradFill>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a:t>
            </a:r>
            <a:r>
              <a:rPr lang="en-US" sz="1400" dirty="0" smtClean="0">
                <a:solidFill>
                  <a:schemeClr val="bg2">
                    <a:lumMod val="25000"/>
                  </a:schemeClr>
                </a:solidFill>
                <a:latin typeface="Arial" panose="020B0604020202020204" pitchFamily="34" charset="0"/>
                <a:cs typeface="Arial" panose="020B0604020202020204" pitchFamily="34" charset="0"/>
              </a:rPr>
              <a:t/>
            </a:r>
            <a:br>
              <a:rPr lang="en-US" sz="1400" dirty="0" smtClean="0">
                <a:solidFill>
                  <a:schemeClr val="bg2">
                    <a:lumMod val="25000"/>
                  </a:schemeClr>
                </a:solidFill>
                <a:latin typeface="Arial" panose="020B0604020202020204" pitchFamily="34" charset="0"/>
                <a:cs typeface="Arial" panose="020B0604020202020204" pitchFamily="34" charset="0"/>
              </a:rPr>
            </a:br>
            <a:r>
              <a:rPr lang="en-US" sz="1400" dirty="0" smtClean="0">
                <a:solidFill>
                  <a:schemeClr val="bg2">
                    <a:lumMod val="25000"/>
                  </a:schemeClr>
                </a:solidFill>
                <a:latin typeface="Arial" panose="020B0604020202020204" pitchFamily="34" charset="0"/>
                <a:cs typeface="Arial" panose="020B0604020202020204" pitchFamily="34" charset="0"/>
              </a:rPr>
              <a:t> </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en-GB" sz="1400" dirty="0">
              <a:latin typeface="Arial" pitchFamily="34" charset="0"/>
              <a:cs typeface="Arial" pitchFamily="34" charset="0"/>
            </a:endParaRPr>
          </a:p>
        </p:txBody>
      </p:sp>
      <p:pic>
        <p:nvPicPr>
          <p:cNvPr id="4" name="Picture 3" descr="drap_cmyk.jpg"/>
          <p:cNvPicPr>
            <a:picLocks noChangeAspect="1"/>
          </p:cNvPicPr>
          <p:nvPr/>
        </p:nvPicPr>
        <p:blipFill>
          <a:blip r:embed="rId2"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3" cstate="print"/>
          <a:stretch>
            <a:fillRect/>
          </a:stretch>
        </p:blipFill>
        <p:spPr>
          <a:xfrm>
            <a:off x="7086600" y="304800"/>
            <a:ext cx="1447800" cy="840116"/>
          </a:xfrm>
          <a:prstGeom prst="rect">
            <a:avLst/>
          </a:prstGeom>
        </p:spPr>
      </p:pic>
      <p:sp>
        <p:nvSpPr>
          <p:cNvPr id="6" name="Title 1"/>
          <p:cNvSpPr txBox="1">
            <a:spLocks/>
          </p:cNvSpPr>
          <p:nvPr/>
        </p:nvSpPr>
        <p:spPr>
          <a:xfrm>
            <a:off x="533400" y="1143000"/>
            <a:ext cx="8077200" cy="4953000"/>
          </a:xfrm>
          <a:prstGeom prst="rect">
            <a:avLst/>
          </a:prstGeom>
          <a:effectLst/>
        </p:spPr>
        <p:txBody>
          <a:bodyPr vert="horz" lIns="91440" tIns="45720" rIns="91440" bIns="45720" rtlCol="0" anchor="t" anchorCtr="0">
            <a:noAutofit/>
          </a:bodyPr>
          <a:lstStyle/>
          <a:p>
            <a:pPr marL="342900" marR="0" lvl="0" indent="-342900" algn="l" defTabSz="914400" rtl="0" eaLnBrk="1" fontAlgn="base" latinLnBrk="0" hangingPunct="1">
              <a:lnSpc>
                <a:spcPct val="80000"/>
              </a:lnSpc>
              <a:spcBef>
                <a:spcPct val="20000"/>
              </a:spcBef>
              <a:spcAft>
                <a:spcPct val="0"/>
              </a:spcAft>
              <a:buClr>
                <a:schemeClr val="accent6">
                  <a:lumMod val="75000"/>
                </a:schemeClr>
              </a:buClr>
              <a:buSzPct val="128000"/>
              <a:buFont typeface="Georgia" pitchFamily="18" charset="0"/>
              <a:buNone/>
              <a:tabLst/>
              <a:defRPr/>
            </a:pPr>
            <a:r>
              <a:rPr kumimoji="0" lang="en-US" sz="2800" b="1" i="0" u="none" strike="noStrike" kern="1200" cap="none" spc="0" normalizeH="0" baseline="0" noProof="0" dirty="0" smtClean="0">
                <a:ln>
                  <a:noFill/>
                </a:ln>
                <a:solidFill>
                  <a:schemeClr val="bg2">
                    <a:lumMod val="25000"/>
                  </a:schemeClr>
                </a:solidFill>
                <a:effectLst/>
                <a:uLnTx/>
                <a:uFillTx/>
                <a:latin typeface="Arial" panose="020B0604020202020204" pitchFamily="34" charset="0"/>
                <a:ea typeface="+mj-ea"/>
                <a:cs typeface="Arial" panose="020B0604020202020204" pitchFamily="34" charset="0"/>
              </a:rPr>
              <a:t>  </a:t>
            </a:r>
            <a:endParaRPr kumimoji="0" lang="en-US" sz="28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j-ea"/>
              <a:cs typeface="Arial" panose="020B0604020202020204" pitchFamily="34" charset="0"/>
            </a:endParaRPr>
          </a:p>
        </p:txBody>
      </p:sp>
      <p:sp>
        <p:nvSpPr>
          <p:cNvPr id="7" name="5-Point Star 6"/>
          <p:cNvSpPr/>
          <p:nvPr/>
        </p:nvSpPr>
        <p:spPr>
          <a:xfrm>
            <a:off x="838200" y="2286000"/>
            <a:ext cx="266700" cy="1905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838200" y="3505200"/>
            <a:ext cx="266700" cy="1905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838200" y="4267200"/>
            <a:ext cx="266700" cy="1905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838200" y="4953000"/>
            <a:ext cx="266700" cy="1905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0120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6019799"/>
            <a:ext cx="8458200" cy="828675"/>
          </a:xfrm>
        </p:spPr>
        <p:txBody>
          <a:bodyPr>
            <a:normAutofit/>
          </a:bodyPr>
          <a:lstStyle/>
          <a:p>
            <a:pPr algn="ctr"/>
            <a:r>
              <a:rPr lang="ro-RO" sz="1000" dirty="0" smtClean="0">
                <a:latin typeface="Arial" pitchFamily="34" charset="0"/>
                <a:cs typeface="Arial" pitchFamily="34" charset="0"/>
              </a:rPr>
              <a:t>		</a:t>
            </a:r>
          </a:p>
          <a:p>
            <a:pPr algn="ctr"/>
            <a:endParaRPr lang="en-US" sz="1000" i="1" dirty="0" smtClean="0">
              <a:solidFill>
                <a:schemeClr val="accent1">
                  <a:lumMod val="75000"/>
                </a:schemeClr>
              </a:solidFill>
              <a:latin typeface="Arial" pitchFamily="34" charset="0"/>
              <a:cs typeface="Arial" pitchFamily="34" charset="0"/>
            </a:endParaRPr>
          </a:p>
          <a:p>
            <a:pPr algn="ctr"/>
            <a:endParaRPr lang="en-US" sz="1000" dirty="0">
              <a:latin typeface="Arial" pitchFamily="34" charset="0"/>
              <a:cs typeface="Arial" pitchFamily="34" charset="0"/>
            </a:endParaRPr>
          </a:p>
        </p:txBody>
      </p:sp>
      <p:sp>
        <p:nvSpPr>
          <p:cNvPr id="2" name="Title 1"/>
          <p:cNvSpPr>
            <a:spLocks noGrp="1"/>
          </p:cNvSpPr>
          <p:nvPr>
            <p:ph type="ctrTitle"/>
          </p:nvPr>
        </p:nvSpPr>
        <p:spPr>
          <a:xfrm>
            <a:off x="609600" y="1143000"/>
            <a:ext cx="7924800" cy="4495800"/>
          </a:xfrm>
        </p:spPr>
        <p:txBody>
          <a:bodyPr/>
          <a:lstStyle/>
          <a:p>
            <a:pPr marL="0" lvl="0" indent="0">
              <a:spcBef>
                <a:spcPct val="20000"/>
              </a:spcBef>
              <a:spcAft>
                <a:spcPts val="300"/>
              </a:spcAft>
            </a:pPr>
            <a:r>
              <a:rPr lang="ro-RO" sz="2400" dirty="0" smtClean="0">
                <a:solidFill>
                  <a:schemeClr val="accent1">
                    <a:lumMod val="75000"/>
                  </a:schemeClr>
                </a:solidFill>
                <a:latin typeface="Arial" pitchFamily="34" charset="0"/>
                <a:cs typeface="Arial" pitchFamily="34" charset="0"/>
              </a:rPr>
              <a:t>   </a:t>
            </a:r>
            <a:br>
              <a:rPr lang="ro-RO" sz="2400" dirty="0" smtClean="0">
                <a:solidFill>
                  <a:schemeClr val="accent1">
                    <a:lumMod val="75000"/>
                  </a:schemeClr>
                </a:solidFill>
                <a:latin typeface="Arial" pitchFamily="34" charset="0"/>
                <a:cs typeface="Arial" pitchFamily="34" charset="0"/>
              </a:rPr>
            </a:br>
            <a:r>
              <a:rPr lang="ro-RO" sz="2400" dirty="0" smtClean="0">
                <a:solidFill>
                  <a:schemeClr val="accent1">
                    <a:lumMod val="75000"/>
                  </a:schemeClr>
                </a:solidFill>
                <a:latin typeface="Arial" pitchFamily="34" charset="0"/>
                <a:cs typeface="Arial" pitchFamily="34" charset="0"/>
              </a:rPr>
              <a:t>  Obiective strategice ale Mecanismului de împrumut </a:t>
            </a:r>
            <a:br>
              <a:rPr lang="ro-RO" sz="2400" dirty="0" smtClean="0">
                <a:solidFill>
                  <a:schemeClr val="accent1">
                    <a:lumMod val="75000"/>
                  </a:schemeClr>
                </a:solidFill>
                <a:latin typeface="Arial" pitchFamily="34" charset="0"/>
                <a:cs typeface="Arial" pitchFamily="34" charset="0"/>
              </a:rPr>
            </a:br>
            <a:r>
              <a:rPr lang="ro-RO" sz="2400" dirty="0" smtClean="0">
                <a:solidFill>
                  <a:schemeClr val="accent1">
                    <a:lumMod val="75000"/>
                  </a:schemeClr>
                </a:solidFill>
                <a:latin typeface="Arial" pitchFamily="34" charset="0"/>
                <a:cs typeface="Arial" pitchFamily="34" charset="0"/>
              </a:rPr>
              <a:t/>
            </a:r>
            <a:br>
              <a:rPr lang="ro-RO" sz="2400" dirty="0" smtClean="0">
                <a:solidFill>
                  <a:schemeClr val="accent1">
                    <a:lumMod val="75000"/>
                  </a:schemeClr>
                </a:solidFill>
                <a:latin typeface="Arial" pitchFamily="34" charset="0"/>
                <a:cs typeface="Arial" pitchFamily="34" charset="0"/>
              </a:rPr>
            </a:br>
            <a:r>
              <a:rPr lang="en-US" sz="2400" dirty="0" smtClean="0">
                <a:latin typeface="Arial" panose="020B0604020202020204" pitchFamily="34" charset="0"/>
                <a:cs typeface="Arial" panose="020B0604020202020204" pitchFamily="34" charset="0"/>
              </a:rPr>
              <a:t> </a:t>
            </a:r>
            <a:r>
              <a:rPr lang="ro-RO" sz="2400" dirty="0" smtClean="0">
                <a:latin typeface="Arial" panose="020B0604020202020204" pitchFamily="34" charset="0"/>
                <a:cs typeface="Arial" panose="020B0604020202020204" pitchFamily="34" charset="0"/>
              </a:rPr>
              <a:t>	</a:t>
            </a:r>
            <a:r>
              <a:rPr lang="en-US" sz="2000" b="0" dirty="0" err="1" smtClean="0">
                <a:latin typeface="Arial" panose="020B0604020202020204" pitchFamily="34" charset="0"/>
                <a:cs typeface="Arial" panose="020B0604020202020204" pitchFamily="34" charset="0"/>
              </a:rPr>
              <a:t>Ajut</a:t>
            </a:r>
            <a:r>
              <a:rPr lang="ro-RO" sz="2000" b="0" dirty="0" smtClean="0">
                <a:latin typeface="Arial" panose="020B0604020202020204" pitchFamily="34" charset="0"/>
                <a:cs typeface="Arial" panose="020B0604020202020204" pitchFamily="34" charset="0"/>
              </a:rPr>
              <a:t>ă</a:t>
            </a:r>
            <a:r>
              <a:rPr lang="en-US" sz="2000" b="0" dirty="0" smtClean="0">
                <a:latin typeface="Arial" panose="020B0604020202020204" pitchFamily="34" charset="0"/>
                <a:cs typeface="Arial" panose="020B0604020202020204" pitchFamily="34" charset="0"/>
              </a:rPr>
              <a:t> la </a:t>
            </a:r>
            <a:r>
              <a:rPr lang="ro-RO" sz="2000" b="0" dirty="0" smtClean="0">
                <a:latin typeface="Arial" panose="020B0604020202020204" pitchFamily="34" charset="0"/>
                <a:cs typeface="Arial" panose="020B0604020202020204" pitchFamily="34" charset="0"/>
              </a:rPr>
              <a:t>î</a:t>
            </a:r>
            <a:r>
              <a:rPr lang="en-US" sz="2000" b="0" dirty="0" err="1" smtClean="0">
                <a:latin typeface="Arial" panose="020B0604020202020204" pitchFamily="34" charset="0"/>
                <a:cs typeface="Arial" panose="020B0604020202020204" pitchFamily="34" charset="0"/>
              </a:rPr>
              <a:t>mbun</a:t>
            </a:r>
            <a:r>
              <a:rPr lang="ro-RO" sz="2000" b="0" dirty="0" smtClean="0">
                <a:latin typeface="Arial" panose="020B0604020202020204" pitchFamily="34" charset="0"/>
                <a:cs typeface="Arial" panose="020B0604020202020204" pitchFamily="34" charset="0"/>
              </a:rPr>
              <a:t>ă</a:t>
            </a:r>
            <a:r>
              <a:rPr lang="en-US" sz="2000" b="0" dirty="0" smtClean="0">
                <a:latin typeface="Arial" panose="020B0604020202020204" pitchFamily="34" charset="0"/>
                <a:cs typeface="Arial" panose="020B0604020202020204" pitchFamily="34" charset="0"/>
              </a:rPr>
              <a:t>t</a:t>
            </a:r>
            <a:r>
              <a:rPr lang="ro-RO" sz="2000" b="0" dirty="0" smtClean="0">
                <a:latin typeface="Arial" panose="020B0604020202020204" pitchFamily="34" charset="0"/>
                <a:cs typeface="Arial" panose="020B0604020202020204" pitchFamily="34" charset="0"/>
              </a:rPr>
              <a:t>ăț</a:t>
            </a:r>
            <a:r>
              <a:rPr lang="en-US" sz="2000" b="0" dirty="0" err="1" smtClean="0">
                <a:latin typeface="Arial" panose="020B0604020202020204" pitchFamily="34" charset="0"/>
                <a:cs typeface="Arial" panose="020B0604020202020204" pitchFamily="34" charset="0"/>
              </a:rPr>
              <a:t>irea</a:t>
            </a:r>
            <a:r>
              <a:rPr lang="en-US" sz="2000" b="0" dirty="0" smtClean="0">
                <a:latin typeface="Arial" panose="020B0604020202020204" pitchFamily="34" charset="0"/>
                <a:cs typeface="Arial" panose="020B0604020202020204" pitchFamily="34" charset="0"/>
              </a:rPr>
              <a:t> </a:t>
            </a:r>
            <a:r>
              <a:rPr lang="en-US" sz="2000" b="0" dirty="0" err="1" smtClean="0">
                <a:latin typeface="Arial" panose="020B0604020202020204" pitchFamily="34" charset="0"/>
                <a:cs typeface="Arial" panose="020B0604020202020204" pitchFamily="34" charset="0"/>
              </a:rPr>
              <a:t>accesului</a:t>
            </a:r>
            <a:r>
              <a:rPr lang="en-US" sz="2000" b="0" dirty="0" smtClean="0">
                <a:latin typeface="Arial" panose="020B0604020202020204" pitchFamily="34" charset="0"/>
                <a:cs typeface="Arial" panose="020B0604020202020204" pitchFamily="34" charset="0"/>
              </a:rPr>
              <a:t> la </a:t>
            </a:r>
            <a:r>
              <a:rPr lang="ro-RO" sz="2000" b="0" dirty="0" smtClean="0">
                <a:latin typeface="Arial" panose="020B0604020202020204" pitchFamily="34" charset="0"/>
                <a:cs typeface="Arial" panose="020B0604020202020204" pitchFamily="34" charset="0"/>
              </a:rPr>
              <a:t>î</a:t>
            </a:r>
            <a:r>
              <a:rPr lang="en-US" sz="2000" b="0" dirty="0" err="1" smtClean="0">
                <a:latin typeface="Arial" panose="020B0604020202020204" pitchFamily="34" charset="0"/>
                <a:cs typeface="Arial" panose="020B0604020202020204" pitchFamily="34" charset="0"/>
              </a:rPr>
              <a:t>mprumuturi</a:t>
            </a:r>
            <a:r>
              <a:rPr lang="en-US" sz="2000" b="0" dirty="0" smtClean="0">
                <a:latin typeface="Arial" panose="020B0604020202020204" pitchFamily="34" charset="0"/>
                <a:cs typeface="Arial" panose="020B0604020202020204" pitchFamily="34" charset="0"/>
              </a:rPr>
              <a:t>, </a:t>
            </a:r>
            <a:r>
              <a:rPr lang="en-US" sz="2000" b="0" dirty="0" err="1" smtClean="0">
                <a:latin typeface="Arial" panose="020B0604020202020204" pitchFamily="34" charset="0"/>
                <a:cs typeface="Arial" panose="020B0604020202020204" pitchFamily="34" charset="0"/>
              </a:rPr>
              <a:t>garan</a:t>
            </a:r>
            <a:r>
              <a:rPr lang="ro-RO" sz="2000" b="0" dirty="0" smtClean="0">
                <a:latin typeface="Arial" panose="020B0604020202020204" pitchFamily="34" charset="0"/>
                <a:cs typeface="Arial" panose="020B0604020202020204" pitchFamily="34" charset="0"/>
              </a:rPr>
              <a:t>ț</a:t>
            </a:r>
            <a:r>
              <a:rPr lang="en-US" sz="2000" b="0" dirty="0" smtClean="0">
                <a:latin typeface="Arial" panose="020B0604020202020204" pitchFamily="34" charset="0"/>
                <a:cs typeface="Arial" panose="020B0604020202020204" pitchFamily="34" charset="0"/>
              </a:rPr>
              <a:t>ii, contra-</a:t>
            </a:r>
            <a:r>
              <a:rPr lang="en-US" sz="2000" b="0" dirty="0" err="1" smtClean="0">
                <a:latin typeface="Arial" panose="020B0604020202020204" pitchFamily="34" charset="0"/>
                <a:cs typeface="Arial" panose="020B0604020202020204" pitchFamily="34" charset="0"/>
              </a:rPr>
              <a:t>garan</a:t>
            </a:r>
            <a:r>
              <a:rPr lang="ro-RO" sz="2000" b="0" dirty="0" smtClean="0">
                <a:latin typeface="Arial" panose="020B0604020202020204" pitchFamily="34" charset="0"/>
                <a:cs typeface="Arial" panose="020B0604020202020204" pitchFamily="34" charset="0"/>
              </a:rPr>
              <a:t>ț</a:t>
            </a:r>
            <a:r>
              <a:rPr lang="en-US" sz="2000" b="0" dirty="0" smtClean="0">
                <a:latin typeface="Arial" panose="020B0604020202020204" pitchFamily="34" charset="0"/>
                <a:cs typeface="Arial" panose="020B0604020202020204" pitchFamily="34" charset="0"/>
              </a:rPr>
              <a:t>ii </a:t>
            </a:r>
            <a:r>
              <a:rPr lang="ro-RO" sz="2000" b="0" dirty="0" smtClean="0">
                <a:latin typeface="Arial" panose="020B0604020202020204" pitchFamily="34" charset="0"/>
                <a:cs typeface="Arial" panose="020B0604020202020204" pitchFamily="34" charset="0"/>
              </a:rPr>
              <a:t>ș</a:t>
            </a:r>
            <a:r>
              <a:rPr lang="en-US" sz="2000" b="0" dirty="0" err="1" smtClean="0">
                <a:latin typeface="Arial" panose="020B0604020202020204" pitchFamily="34" charset="0"/>
                <a:cs typeface="Arial" panose="020B0604020202020204" pitchFamily="34" charset="0"/>
              </a:rPr>
              <a:t>i</a:t>
            </a:r>
            <a:r>
              <a:rPr lang="en-US" sz="2000" b="0" dirty="0" smtClean="0">
                <a:latin typeface="Arial" panose="020B0604020202020204" pitchFamily="34" charset="0"/>
                <a:cs typeface="Arial" panose="020B0604020202020204" pitchFamily="34" charset="0"/>
              </a:rPr>
              <a:t> </a:t>
            </a:r>
            <a:r>
              <a:rPr lang="en-US" sz="2000" b="0" dirty="0" err="1" smtClean="0">
                <a:latin typeface="Arial" panose="020B0604020202020204" pitchFamily="34" charset="0"/>
                <a:cs typeface="Arial" panose="020B0604020202020204" pitchFamily="34" charset="0"/>
              </a:rPr>
              <a:t>alte</a:t>
            </a:r>
            <a:r>
              <a:rPr lang="en-US" sz="2000" b="0" dirty="0" smtClean="0">
                <a:latin typeface="Arial" panose="020B0604020202020204" pitchFamily="34" charset="0"/>
                <a:cs typeface="Arial" panose="020B0604020202020204" pitchFamily="34" charset="0"/>
              </a:rPr>
              <a:t> </a:t>
            </a:r>
            <a:r>
              <a:rPr lang="en-US" sz="2000" b="0" dirty="0" err="1" smtClean="0">
                <a:latin typeface="Arial" panose="020B0604020202020204" pitchFamily="34" charset="0"/>
                <a:cs typeface="Arial" panose="020B0604020202020204" pitchFamily="34" charset="0"/>
              </a:rPr>
              <a:t>forme</a:t>
            </a:r>
            <a:r>
              <a:rPr lang="en-US" sz="2000" b="0" dirty="0" smtClean="0">
                <a:latin typeface="Arial" panose="020B0604020202020204" pitchFamily="34" charset="0"/>
                <a:cs typeface="Arial" panose="020B0604020202020204" pitchFamily="34" charset="0"/>
              </a:rPr>
              <a:t> de </a:t>
            </a:r>
            <a:r>
              <a:rPr lang="en-US" sz="2000" b="0" dirty="0" err="1" smtClean="0">
                <a:latin typeface="Arial" panose="020B0604020202020204" pitchFamily="34" charset="0"/>
                <a:cs typeface="Arial" panose="020B0604020202020204" pitchFamily="34" charset="0"/>
              </a:rPr>
              <a:t>finan</a:t>
            </a:r>
            <a:r>
              <a:rPr lang="ro-RO" sz="2000" b="0" dirty="0" smtClean="0">
                <a:latin typeface="Arial" panose="020B0604020202020204" pitchFamily="34" charset="0"/>
                <a:cs typeface="Arial" panose="020B0604020202020204" pitchFamily="34" charset="0"/>
              </a:rPr>
              <a:t>ț</a:t>
            </a:r>
            <a:r>
              <a:rPr lang="en-US" sz="2000" b="0" dirty="0" smtClean="0">
                <a:latin typeface="Arial" panose="020B0604020202020204" pitchFamily="34" charset="0"/>
                <a:cs typeface="Arial" panose="020B0604020202020204" pitchFamily="34" charset="0"/>
              </a:rPr>
              <a:t>are a </a:t>
            </a:r>
            <a:r>
              <a:rPr lang="en-US" sz="2000" b="0" dirty="0" err="1" smtClean="0">
                <a:latin typeface="Arial" panose="020B0604020202020204" pitchFamily="34" charset="0"/>
                <a:cs typeface="Arial" panose="020B0604020202020204" pitchFamily="34" charset="0"/>
              </a:rPr>
              <a:t>datoriilor</a:t>
            </a:r>
            <a:r>
              <a:rPr lang="ro-RO" sz="2000" b="0" dirty="0" smtClean="0">
                <a:latin typeface="Arial" panose="020B0604020202020204" pitchFamily="34" charset="0"/>
                <a:cs typeface="Arial" panose="020B0604020202020204" pitchFamily="34" charset="0"/>
              </a:rPr>
              <a:t>;</a:t>
            </a:r>
            <a:br>
              <a:rPr lang="ro-RO" sz="2000" b="0" dirty="0" smtClean="0">
                <a:latin typeface="Arial" panose="020B0604020202020204" pitchFamily="34" charset="0"/>
                <a:cs typeface="Arial" panose="020B0604020202020204" pitchFamily="34" charset="0"/>
              </a:rPr>
            </a:br>
            <a:r>
              <a:rPr lang="ro-RO" sz="2000" b="0" dirty="0" smtClean="0">
                <a:latin typeface="Arial" panose="020B0604020202020204" pitchFamily="34" charset="0"/>
                <a:cs typeface="Arial" panose="020B0604020202020204" pitchFamily="34" charset="0"/>
              </a:rPr>
              <a:t/>
            </a:r>
            <a:br>
              <a:rPr lang="ro-RO" sz="2000" b="0" dirty="0" smtClean="0">
                <a:latin typeface="Arial" panose="020B0604020202020204" pitchFamily="34" charset="0"/>
                <a:cs typeface="Arial" panose="020B0604020202020204" pitchFamily="34" charset="0"/>
              </a:rPr>
            </a:br>
            <a:r>
              <a:rPr lang="ro-RO" sz="2000" b="0" dirty="0" smtClean="0">
                <a:latin typeface="Arial" panose="020B0604020202020204" pitchFamily="34" charset="0"/>
                <a:cs typeface="Arial" panose="020B0604020202020204" pitchFamily="34" charset="0"/>
              </a:rPr>
              <a:t>	</a:t>
            </a:r>
            <a:r>
              <a:rPr lang="en-US" sz="2000" b="0" dirty="0" smtClean="0">
                <a:latin typeface="Arial" panose="020B0604020202020204" pitchFamily="34" charset="0"/>
                <a:cs typeface="Arial" panose="020B0604020202020204" pitchFamily="34" charset="0"/>
              </a:rPr>
              <a:t> </a:t>
            </a:r>
            <a:r>
              <a:rPr lang="en-US" sz="2000" b="0" dirty="0" err="1" smtClean="0">
                <a:latin typeface="Arial" panose="020B0604020202020204" pitchFamily="34" charset="0"/>
                <a:cs typeface="Arial" panose="020B0604020202020204" pitchFamily="34" charset="0"/>
              </a:rPr>
              <a:t>Dezvolt</a:t>
            </a:r>
            <a:r>
              <a:rPr lang="ro-RO" sz="2000" b="0" dirty="0" smtClean="0">
                <a:latin typeface="Arial" panose="020B0604020202020204" pitchFamily="34" charset="0"/>
                <a:cs typeface="Arial" panose="020B0604020202020204" pitchFamily="34" charset="0"/>
              </a:rPr>
              <a:t>ă</a:t>
            </a:r>
            <a:r>
              <a:rPr lang="en-US" sz="2000" b="0" dirty="0" smtClean="0">
                <a:latin typeface="Arial" panose="020B0604020202020204" pitchFamily="34" charset="0"/>
                <a:cs typeface="Arial" panose="020B0604020202020204" pitchFamily="34" charset="0"/>
              </a:rPr>
              <a:t> </a:t>
            </a:r>
            <a:r>
              <a:rPr lang="en-US" sz="2000" b="0" dirty="0" err="1" smtClean="0">
                <a:latin typeface="Arial" panose="020B0604020202020204" pitchFamily="34" charset="0"/>
                <a:cs typeface="Arial" panose="020B0604020202020204" pitchFamily="34" charset="0"/>
              </a:rPr>
              <a:t>instrumente</a:t>
            </a:r>
            <a:r>
              <a:rPr lang="en-US" sz="2000" b="0" dirty="0" smtClean="0">
                <a:latin typeface="Arial" panose="020B0604020202020204" pitchFamily="34" charset="0"/>
                <a:cs typeface="Arial" panose="020B0604020202020204" pitchFamily="34" charset="0"/>
              </a:rPr>
              <a:t> de </a:t>
            </a:r>
            <a:r>
              <a:rPr lang="en-US" sz="2000" b="0" dirty="0" err="1" smtClean="0">
                <a:latin typeface="Arial" panose="020B0604020202020204" pitchFamily="34" charset="0"/>
                <a:cs typeface="Arial" panose="020B0604020202020204" pitchFamily="34" charset="0"/>
              </a:rPr>
              <a:t>finan</a:t>
            </a:r>
            <a:r>
              <a:rPr lang="ro-RO" sz="2000" b="0" dirty="0" smtClean="0">
                <a:latin typeface="Arial" panose="020B0604020202020204" pitchFamily="34" charset="0"/>
                <a:cs typeface="Arial" panose="020B0604020202020204" pitchFamily="34" charset="0"/>
              </a:rPr>
              <a:t>ț</a:t>
            </a:r>
            <a:r>
              <a:rPr lang="en-US" sz="2000" b="0" dirty="0" smtClean="0">
                <a:latin typeface="Arial" panose="020B0604020202020204" pitchFamily="34" charset="0"/>
                <a:cs typeface="Arial" panose="020B0604020202020204" pitchFamily="34" charset="0"/>
              </a:rPr>
              <a:t>are </a:t>
            </a:r>
            <a:r>
              <a:rPr lang="en-US" sz="2000" b="0" dirty="0" err="1" smtClean="0">
                <a:latin typeface="Arial" panose="020B0604020202020204" pitchFamily="34" charset="0"/>
                <a:cs typeface="Arial" panose="020B0604020202020204" pitchFamily="34" charset="0"/>
              </a:rPr>
              <a:t>pentru</a:t>
            </a:r>
            <a:r>
              <a:rPr lang="en-US" sz="2000" b="0" dirty="0" smtClean="0">
                <a:latin typeface="Arial" panose="020B0604020202020204" pitchFamily="34" charset="0"/>
                <a:cs typeface="Arial" panose="020B0604020202020204" pitchFamily="34" charset="0"/>
              </a:rPr>
              <a:t> </a:t>
            </a:r>
            <a:r>
              <a:rPr lang="en-US" sz="2000" b="0" dirty="0" err="1" smtClean="0">
                <a:latin typeface="Arial" panose="020B0604020202020204" pitchFamily="34" charset="0"/>
                <a:cs typeface="Arial" panose="020B0604020202020204" pitchFamily="34" charset="0"/>
              </a:rPr>
              <a:t>toate</a:t>
            </a:r>
            <a:r>
              <a:rPr lang="en-US" sz="2000" b="0" dirty="0" smtClean="0">
                <a:latin typeface="Arial" panose="020B0604020202020204" pitchFamily="34" charset="0"/>
                <a:cs typeface="Arial" panose="020B0604020202020204" pitchFamily="34" charset="0"/>
              </a:rPr>
              <a:t> </a:t>
            </a:r>
            <a:r>
              <a:rPr lang="en-US" sz="2000" b="0" dirty="0" err="1" smtClean="0">
                <a:latin typeface="Arial" panose="020B0604020202020204" pitchFamily="34" charset="0"/>
                <a:cs typeface="Arial" panose="020B0604020202020204" pitchFamily="34" charset="0"/>
              </a:rPr>
              <a:t>tipurile</a:t>
            </a:r>
            <a:r>
              <a:rPr lang="en-US" sz="2000" b="0" dirty="0" smtClean="0">
                <a:latin typeface="Arial" panose="020B0604020202020204" pitchFamily="34" charset="0"/>
                <a:cs typeface="Arial" panose="020B0604020202020204" pitchFamily="34" charset="0"/>
              </a:rPr>
              <a:t> de </a:t>
            </a:r>
            <a:r>
              <a:rPr lang="en-US" sz="2000" b="0" dirty="0" err="1" smtClean="0">
                <a:latin typeface="Arial" panose="020B0604020202020204" pitchFamily="34" charset="0"/>
                <a:cs typeface="Arial" panose="020B0604020202020204" pitchFamily="34" charset="0"/>
              </a:rPr>
              <a:t>entit</a:t>
            </a:r>
            <a:r>
              <a:rPr lang="ro-RO" sz="2000" b="0" dirty="0" smtClean="0">
                <a:latin typeface="Arial" panose="020B0604020202020204" pitchFamily="34" charset="0"/>
                <a:cs typeface="Arial" panose="020B0604020202020204" pitchFamily="34" charset="0"/>
              </a:rPr>
              <a:t>ăț</a:t>
            </a:r>
            <a:r>
              <a:rPr lang="en-US" sz="2000" b="0" dirty="0" err="1" smtClean="0">
                <a:latin typeface="Arial" panose="020B0604020202020204" pitchFamily="34" charset="0"/>
                <a:cs typeface="Arial" panose="020B0604020202020204" pitchFamily="34" charset="0"/>
              </a:rPr>
              <a:t>i</a:t>
            </a:r>
            <a:r>
              <a:rPr lang="en-US" sz="2000" b="0" dirty="0" smtClean="0">
                <a:latin typeface="Arial" panose="020B0604020202020204" pitchFamily="34" charset="0"/>
                <a:cs typeface="Arial" panose="020B0604020202020204" pitchFamily="34" charset="0"/>
              </a:rPr>
              <a:t> </a:t>
            </a:r>
            <a:r>
              <a:rPr lang="en-US" sz="2000" b="0" dirty="0" err="1" smtClean="0">
                <a:latin typeface="Arial" panose="020B0604020202020204" pitchFamily="34" charset="0"/>
                <a:cs typeface="Arial" panose="020B0604020202020204" pitchFamily="34" charset="0"/>
              </a:rPr>
              <a:t>angajate</a:t>
            </a:r>
            <a:r>
              <a:rPr lang="en-US" sz="2000" b="0" dirty="0" smtClean="0">
                <a:latin typeface="Arial" panose="020B0604020202020204" pitchFamily="34" charset="0"/>
                <a:cs typeface="Arial" panose="020B0604020202020204" pitchFamily="34" charset="0"/>
              </a:rPr>
              <a:t> </a:t>
            </a:r>
            <a:r>
              <a:rPr lang="ro-RO" sz="2000" b="0" dirty="0" smtClean="0">
                <a:latin typeface="Arial" panose="020B0604020202020204" pitchFamily="34" charset="0"/>
                <a:cs typeface="Arial" panose="020B0604020202020204" pitchFamily="34" charset="0"/>
              </a:rPr>
              <a:t>î</a:t>
            </a:r>
            <a:r>
              <a:rPr lang="en-US" sz="2000" b="0" dirty="0" smtClean="0">
                <a:latin typeface="Arial" panose="020B0604020202020204" pitchFamily="34" charset="0"/>
                <a:cs typeface="Arial" panose="020B0604020202020204" pitchFamily="34" charset="0"/>
              </a:rPr>
              <a:t>n </a:t>
            </a:r>
            <a:r>
              <a:rPr lang="en-US" sz="2000" b="0" dirty="0" err="1" smtClean="0">
                <a:latin typeface="Arial" panose="020B0604020202020204" pitchFamily="34" charset="0"/>
                <a:cs typeface="Arial" panose="020B0604020202020204" pitchFamily="34" charset="0"/>
              </a:rPr>
              <a:t>Cercetare</a:t>
            </a:r>
            <a:r>
              <a:rPr lang="en-US" sz="2000" b="0" dirty="0" smtClean="0">
                <a:latin typeface="Arial" panose="020B0604020202020204" pitchFamily="34" charset="0"/>
                <a:cs typeface="Arial" panose="020B0604020202020204" pitchFamily="34" charset="0"/>
              </a:rPr>
              <a:t> – </a:t>
            </a:r>
            <a:r>
              <a:rPr lang="en-US" sz="2000" b="0" dirty="0" err="1" smtClean="0">
                <a:latin typeface="Arial" panose="020B0604020202020204" pitchFamily="34" charset="0"/>
                <a:cs typeface="Arial" panose="020B0604020202020204" pitchFamily="34" charset="0"/>
              </a:rPr>
              <a:t>Inovare</a:t>
            </a:r>
            <a:r>
              <a:rPr lang="en-US" sz="2000" b="0" dirty="0" smtClean="0">
                <a:latin typeface="Arial" panose="020B0604020202020204" pitchFamily="34" charset="0"/>
                <a:cs typeface="Arial" panose="020B0604020202020204" pitchFamily="34" charset="0"/>
              </a:rPr>
              <a:t> care </a:t>
            </a:r>
            <a:r>
              <a:rPr lang="ro-RO" sz="2000" b="0" dirty="0" smtClean="0">
                <a:latin typeface="Arial" panose="020B0604020202020204" pitchFamily="34" charset="0"/>
                <a:cs typeface="Arial" panose="020B0604020202020204" pitchFamily="34" charset="0"/>
              </a:rPr>
              <a:t>î</a:t>
            </a:r>
            <a:r>
              <a:rPr lang="en-US" sz="2000" b="0" dirty="0" err="1" smtClean="0">
                <a:latin typeface="Arial" panose="020B0604020202020204" pitchFamily="34" charset="0"/>
                <a:cs typeface="Arial" panose="020B0604020202020204" pitchFamily="34" charset="0"/>
              </a:rPr>
              <a:t>nt</a:t>
            </a:r>
            <a:r>
              <a:rPr lang="ro-RO" sz="2000" b="0" dirty="0" smtClean="0">
                <a:latin typeface="Arial" panose="020B0604020202020204" pitchFamily="34" charset="0"/>
                <a:cs typeface="Arial" panose="020B0604020202020204" pitchFamily="34" charset="0"/>
              </a:rPr>
              <a:t>â</a:t>
            </a:r>
            <a:r>
              <a:rPr lang="en-US" sz="2000" b="0" dirty="0" err="1" smtClean="0">
                <a:latin typeface="Arial" panose="020B0604020202020204" pitchFamily="34" charset="0"/>
                <a:cs typeface="Arial" panose="020B0604020202020204" pitchFamily="34" charset="0"/>
              </a:rPr>
              <a:t>mpin</a:t>
            </a:r>
            <a:r>
              <a:rPr lang="ro-RO" sz="2000" b="0" dirty="0" smtClean="0">
                <a:latin typeface="Arial" panose="020B0604020202020204" pitchFamily="34" charset="0"/>
                <a:cs typeface="Arial" panose="020B0604020202020204" pitchFamily="34" charset="0"/>
              </a:rPr>
              <a:t>ă</a:t>
            </a:r>
            <a:r>
              <a:rPr lang="en-US" sz="2000" b="0" dirty="0" smtClean="0">
                <a:latin typeface="Arial" panose="020B0604020202020204" pitchFamily="34" charset="0"/>
                <a:cs typeface="Arial" panose="020B0604020202020204" pitchFamily="34" charset="0"/>
              </a:rPr>
              <a:t> </a:t>
            </a:r>
            <a:r>
              <a:rPr lang="en-US" sz="2000" b="0" dirty="0" err="1" smtClean="0">
                <a:latin typeface="Arial" panose="020B0604020202020204" pitchFamily="34" charset="0"/>
                <a:cs typeface="Arial" panose="020B0604020202020204" pitchFamily="34" charset="0"/>
              </a:rPr>
              <a:t>dificult</a:t>
            </a:r>
            <a:r>
              <a:rPr lang="ro-RO" sz="2000" b="0" dirty="0" smtClean="0">
                <a:latin typeface="Arial" panose="020B0604020202020204" pitchFamily="34" charset="0"/>
                <a:cs typeface="Arial" panose="020B0604020202020204" pitchFamily="34" charset="0"/>
              </a:rPr>
              <a:t>ăț</a:t>
            </a:r>
            <a:r>
              <a:rPr lang="en-US" sz="2000" b="0" dirty="0" err="1" smtClean="0">
                <a:latin typeface="Arial" panose="020B0604020202020204" pitchFamily="34" charset="0"/>
                <a:cs typeface="Arial" panose="020B0604020202020204" pitchFamily="34" charset="0"/>
              </a:rPr>
              <a:t>i</a:t>
            </a:r>
            <a:r>
              <a:rPr lang="en-US" sz="2000" b="0" dirty="0" smtClean="0">
                <a:latin typeface="Arial" panose="020B0604020202020204" pitchFamily="34" charset="0"/>
                <a:cs typeface="Arial" panose="020B0604020202020204" pitchFamily="34" charset="0"/>
              </a:rPr>
              <a:t> </a:t>
            </a:r>
            <a:r>
              <a:rPr lang="ro-RO" sz="2000" b="0" dirty="0" smtClean="0">
                <a:latin typeface="Arial" panose="020B0604020202020204" pitchFamily="34" charset="0"/>
                <a:cs typeface="Arial" panose="020B0604020202020204" pitchFamily="34" charset="0"/>
              </a:rPr>
              <a:t>î</a:t>
            </a:r>
            <a:r>
              <a:rPr lang="en-US" sz="2000" b="0" dirty="0" smtClean="0">
                <a:latin typeface="Arial" panose="020B0604020202020204" pitchFamily="34" charset="0"/>
                <a:cs typeface="Arial" panose="020B0604020202020204" pitchFamily="34" charset="0"/>
              </a:rPr>
              <a:t>n ob</a:t>
            </a:r>
            <a:r>
              <a:rPr lang="ro-RO" sz="2000" b="0" dirty="0" smtClean="0">
                <a:latin typeface="Arial" panose="020B0604020202020204" pitchFamily="34" charset="0"/>
                <a:cs typeface="Arial" panose="020B0604020202020204" pitchFamily="34" charset="0"/>
              </a:rPr>
              <a:t>ț</a:t>
            </a:r>
            <a:r>
              <a:rPr lang="en-US" sz="2000" b="0" dirty="0" err="1" smtClean="0">
                <a:latin typeface="Arial" panose="020B0604020202020204" pitchFamily="34" charset="0"/>
                <a:cs typeface="Arial" panose="020B0604020202020204" pitchFamily="34" charset="0"/>
              </a:rPr>
              <a:t>inerea</a:t>
            </a:r>
            <a:r>
              <a:rPr lang="en-US" sz="2000" b="0" dirty="0" smtClean="0">
                <a:latin typeface="Arial" panose="020B0604020202020204" pitchFamily="34" charset="0"/>
                <a:cs typeface="Arial" panose="020B0604020202020204" pitchFamily="34" charset="0"/>
              </a:rPr>
              <a:t> de </a:t>
            </a:r>
            <a:r>
              <a:rPr lang="en-US" sz="2000" b="0" dirty="0" err="1" smtClean="0">
                <a:latin typeface="Arial" panose="020B0604020202020204" pitchFamily="34" charset="0"/>
                <a:cs typeface="Arial" panose="020B0604020202020204" pitchFamily="34" charset="0"/>
              </a:rPr>
              <a:t>finan</a:t>
            </a:r>
            <a:r>
              <a:rPr lang="ro-RO" sz="2000" b="0" dirty="0" smtClean="0">
                <a:latin typeface="Arial" panose="020B0604020202020204" pitchFamily="34" charset="0"/>
                <a:cs typeface="Arial" panose="020B0604020202020204" pitchFamily="34" charset="0"/>
              </a:rPr>
              <a:t>țări;</a:t>
            </a:r>
            <a:br>
              <a:rPr lang="ro-RO" sz="2000" b="0" dirty="0" smtClean="0">
                <a:latin typeface="Arial" panose="020B0604020202020204" pitchFamily="34" charset="0"/>
                <a:cs typeface="Arial" panose="020B0604020202020204" pitchFamily="34" charset="0"/>
              </a:rPr>
            </a:br>
            <a:r>
              <a:rPr lang="ro-RO" sz="2000" b="0" dirty="0" smtClean="0">
                <a:latin typeface="Arial" panose="020B0604020202020204" pitchFamily="34" charset="0"/>
                <a:cs typeface="Arial" panose="020B0604020202020204" pitchFamily="34" charset="0"/>
              </a:rPr>
              <a:t/>
            </a:r>
            <a:br>
              <a:rPr lang="ro-RO" sz="2000" b="0" dirty="0" smtClean="0">
                <a:latin typeface="Arial" panose="020B0604020202020204" pitchFamily="34" charset="0"/>
                <a:cs typeface="Arial" panose="020B0604020202020204" pitchFamily="34" charset="0"/>
              </a:rPr>
            </a:br>
            <a:r>
              <a:rPr lang="ro-RO" sz="2000" b="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b="0" dirty="0" err="1" smtClean="0">
                <a:latin typeface="Arial" panose="020B0604020202020204" pitchFamily="34" charset="0"/>
                <a:cs typeface="Arial" panose="020B0604020202020204" pitchFamily="34" charset="0"/>
              </a:rPr>
              <a:t>Dezvolt</a:t>
            </a:r>
            <a:r>
              <a:rPr lang="ro-RO" sz="2000" b="0" dirty="0" smtClean="0">
                <a:latin typeface="Arial" panose="020B0604020202020204" pitchFamily="34" charset="0"/>
                <a:cs typeface="Arial" panose="020B0604020202020204" pitchFamily="34" charset="0"/>
              </a:rPr>
              <a:t>ă</a:t>
            </a:r>
            <a:r>
              <a:rPr lang="en-US" sz="2000" b="0" dirty="0" smtClean="0">
                <a:latin typeface="Arial" panose="020B0604020202020204" pitchFamily="34" charset="0"/>
                <a:cs typeface="Arial" panose="020B0604020202020204" pitchFamily="34" charset="0"/>
              </a:rPr>
              <a:t>, </a:t>
            </a:r>
            <a:r>
              <a:rPr lang="ro-RO" sz="2000" b="0" dirty="0" smtClean="0">
                <a:latin typeface="Arial" panose="020B0604020202020204" pitchFamily="34" charset="0"/>
                <a:cs typeface="Arial" panose="020B0604020202020204" pitchFamily="34" charset="0"/>
              </a:rPr>
              <a:t>î</a:t>
            </a:r>
            <a:r>
              <a:rPr lang="en-US" sz="2000" b="0" dirty="0" smtClean="0">
                <a:latin typeface="Arial" panose="020B0604020202020204" pitchFamily="34" charset="0"/>
                <a:cs typeface="Arial" panose="020B0604020202020204" pitchFamily="34" charset="0"/>
              </a:rPr>
              <a:t>n particular, </a:t>
            </a:r>
            <a:r>
              <a:rPr lang="en-US" sz="2000" b="0" dirty="0" err="1" smtClean="0">
                <a:latin typeface="Arial" panose="020B0604020202020204" pitchFamily="34" charset="0"/>
                <a:cs typeface="Arial" panose="020B0604020202020204" pitchFamily="34" charset="0"/>
              </a:rPr>
              <a:t>instrumente</a:t>
            </a:r>
            <a:r>
              <a:rPr lang="en-US" sz="2000" b="0" dirty="0" smtClean="0">
                <a:latin typeface="Arial" panose="020B0604020202020204" pitchFamily="34" charset="0"/>
                <a:cs typeface="Arial" panose="020B0604020202020204" pitchFamily="34" charset="0"/>
              </a:rPr>
              <a:t> de </a:t>
            </a:r>
            <a:r>
              <a:rPr lang="en-US" sz="2000" b="0" dirty="0" err="1" smtClean="0">
                <a:latin typeface="Arial" panose="020B0604020202020204" pitchFamily="34" charset="0"/>
                <a:cs typeface="Arial" panose="020B0604020202020204" pitchFamily="34" charset="0"/>
              </a:rPr>
              <a:t>finan</a:t>
            </a:r>
            <a:r>
              <a:rPr lang="ro-RO" sz="2000" b="0" dirty="0" smtClean="0">
                <a:latin typeface="Arial" panose="020B0604020202020204" pitchFamily="34" charset="0"/>
                <a:cs typeface="Arial" panose="020B0604020202020204" pitchFamily="34" charset="0"/>
              </a:rPr>
              <a:t>ț</a:t>
            </a:r>
            <a:r>
              <a:rPr lang="en-US" sz="2000" b="0" dirty="0" smtClean="0">
                <a:latin typeface="Arial" panose="020B0604020202020204" pitchFamily="34" charset="0"/>
                <a:cs typeface="Arial" panose="020B0604020202020204" pitchFamily="34" charset="0"/>
              </a:rPr>
              <a:t>a</a:t>
            </a:r>
            <a:r>
              <a:rPr lang="ro-RO" sz="2000" b="0" dirty="0" smtClean="0">
                <a:latin typeface="Arial" panose="020B0604020202020204" pitchFamily="34" charset="0"/>
                <a:cs typeface="Arial" panose="020B0604020202020204" pitchFamily="34" charset="0"/>
              </a:rPr>
              <a:t>r</a:t>
            </a:r>
            <a:r>
              <a:rPr lang="en-US" sz="2000" b="0" dirty="0" smtClean="0">
                <a:latin typeface="Arial" panose="020B0604020202020204" pitchFamily="34" charset="0"/>
                <a:cs typeface="Arial" panose="020B0604020202020204" pitchFamily="34" charset="0"/>
              </a:rPr>
              <a:t>e </a:t>
            </a:r>
            <a:r>
              <a:rPr lang="en-US" sz="2000" b="0" dirty="0" err="1" smtClean="0">
                <a:latin typeface="Arial" panose="020B0604020202020204" pitchFamily="34" charset="0"/>
                <a:cs typeface="Arial" panose="020B0604020202020204" pitchFamily="34" charset="0"/>
              </a:rPr>
              <a:t>pentru</a:t>
            </a:r>
            <a:r>
              <a:rPr lang="en-US" sz="2000" b="0" dirty="0" smtClean="0">
                <a:latin typeface="Arial" panose="020B0604020202020204" pitchFamily="34" charset="0"/>
                <a:cs typeface="Arial" panose="020B0604020202020204" pitchFamily="34" charset="0"/>
              </a:rPr>
              <a:t> </a:t>
            </a:r>
            <a:r>
              <a:rPr lang="en-US" sz="2000" b="0" dirty="0" err="1" smtClean="0">
                <a:latin typeface="Arial" panose="020B0604020202020204" pitchFamily="34" charset="0"/>
                <a:cs typeface="Arial" panose="020B0604020202020204" pitchFamily="34" charset="0"/>
              </a:rPr>
              <a:t>companiile</a:t>
            </a:r>
            <a:r>
              <a:rPr lang="en-US" sz="2000" b="0" dirty="0" smtClean="0">
                <a:latin typeface="Arial" panose="020B0604020202020204" pitchFamily="34" charset="0"/>
                <a:cs typeface="Arial" panose="020B0604020202020204" pitchFamily="34" charset="0"/>
              </a:rPr>
              <a:t> </a:t>
            </a:r>
            <a:r>
              <a:rPr lang="en-US" sz="2000" b="0" dirty="0" err="1" smtClean="0">
                <a:latin typeface="Arial" panose="020B0604020202020204" pitchFamily="34" charset="0"/>
                <a:cs typeface="Arial" panose="020B0604020202020204" pitchFamily="34" charset="0"/>
              </a:rPr>
              <a:t>inovative</a:t>
            </a:r>
            <a:r>
              <a:rPr lang="en-US" sz="2000" b="0" dirty="0" smtClean="0">
                <a:latin typeface="Arial" panose="020B0604020202020204" pitchFamily="34" charset="0"/>
                <a:cs typeface="Arial" panose="020B0604020202020204" pitchFamily="34" charset="0"/>
              </a:rPr>
              <a:t> </a:t>
            </a:r>
            <a:r>
              <a:rPr lang="en-US" sz="2000" b="0" dirty="0" err="1" smtClean="0">
                <a:latin typeface="Arial" panose="020B0604020202020204" pitchFamily="34" charset="0"/>
                <a:cs typeface="Arial" panose="020B0604020202020204" pitchFamily="34" charset="0"/>
              </a:rPr>
              <a:t>mari</a:t>
            </a:r>
            <a:r>
              <a:rPr lang="en-US" sz="2000" b="0" dirty="0" smtClean="0">
                <a:latin typeface="Arial" panose="020B0604020202020204" pitchFamily="34" charset="0"/>
                <a:cs typeface="Arial" panose="020B0604020202020204" pitchFamily="34" charset="0"/>
              </a:rPr>
              <a:t> (midcaps) </a:t>
            </a:r>
            <a:r>
              <a:rPr lang="en-US" sz="2000" b="0" dirty="0" err="1" smtClean="0">
                <a:latin typeface="Arial" panose="020B0604020202020204" pitchFamily="34" charset="0"/>
                <a:cs typeface="Arial" panose="020B0604020202020204" pitchFamily="34" charset="0"/>
              </a:rPr>
              <a:t>pentru</a:t>
            </a:r>
            <a:r>
              <a:rPr lang="en-US" sz="2000" b="0" dirty="0" smtClean="0">
                <a:latin typeface="Arial" panose="020B0604020202020204" pitchFamily="34" charset="0"/>
                <a:cs typeface="Arial" panose="020B0604020202020204" pitchFamily="34" charset="0"/>
              </a:rPr>
              <a:t> </a:t>
            </a:r>
            <a:r>
              <a:rPr lang="en-US" sz="2000" b="0" dirty="0" err="1" smtClean="0">
                <a:latin typeface="Arial" panose="020B0604020202020204" pitchFamily="34" charset="0"/>
                <a:cs typeface="Arial" panose="020B0604020202020204" pitchFamily="34" charset="0"/>
              </a:rPr>
              <a:t>completarea</a:t>
            </a:r>
            <a:r>
              <a:rPr lang="en-US" sz="2000" b="0" dirty="0" smtClean="0">
                <a:latin typeface="Arial" panose="020B0604020202020204" pitchFamily="34" charset="0"/>
                <a:cs typeface="Arial" panose="020B0604020202020204" pitchFamily="34" charset="0"/>
              </a:rPr>
              <a:t> </a:t>
            </a:r>
            <a:r>
              <a:rPr lang="en-US" sz="2000" b="0" dirty="0" err="1" smtClean="0">
                <a:latin typeface="Arial" panose="020B0604020202020204" pitchFamily="34" charset="0"/>
                <a:cs typeface="Arial" panose="020B0604020202020204" pitchFamily="34" charset="0"/>
              </a:rPr>
              <a:t>ofertelor</a:t>
            </a:r>
            <a:r>
              <a:rPr lang="en-US" sz="2000" b="0" dirty="0" smtClean="0">
                <a:latin typeface="Arial" panose="020B0604020202020204" pitchFamily="34" charset="0"/>
                <a:cs typeface="Arial" panose="020B0604020202020204" pitchFamily="34" charset="0"/>
              </a:rPr>
              <a:t> </a:t>
            </a:r>
            <a:r>
              <a:rPr lang="en-US" sz="2000" b="0" dirty="0" err="1" smtClean="0">
                <a:latin typeface="Arial" panose="020B0604020202020204" pitchFamily="34" charset="0"/>
                <a:cs typeface="Arial" panose="020B0604020202020204" pitchFamily="34" charset="0"/>
              </a:rPr>
              <a:t>pentru</a:t>
            </a:r>
            <a:r>
              <a:rPr lang="en-US" sz="2000" b="0" dirty="0" smtClean="0">
                <a:latin typeface="Arial" panose="020B0604020202020204" pitchFamily="34" charset="0"/>
                <a:cs typeface="Arial" panose="020B0604020202020204" pitchFamily="34" charset="0"/>
              </a:rPr>
              <a:t> IMM, </a:t>
            </a:r>
            <a:r>
              <a:rPr lang="en-US" sz="2000" b="0" dirty="0" err="1" smtClean="0">
                <a:latin typeface="Arial" panose="020B0604020202020204" pitchFamily="34" charset="0"/>
                <a:cs typeface="Arial" panose="020B0604020202020204" pitchFamily="34" charset="0"/>
              </a:rPr>
              <a:t>mici</a:t>
            </a:r>
            <a:r>
              <a:rPr lang="en-US" sz="2000" b="0" dirty="0" smtClean="0">
                <a:latin typeface="Arial" panose="020B0604020202020204" pitchFamily="34" charset="0"/>
                <a:cs typeface="Arial" panose="020B0604020202020204" pitchFamily="34" charset="0"/>
              </a:rPr>
              <a:t> midcaps </a:t>
            </a:r>
            <a:r>
              <a:rPr lang="ro-RO" sz="2000" b="0" dirty="0" smtClean="0">
                <a:latin typeface="Arial" panose="020B0604020202020204" pitchFamily="34" charset="0"/>
                <a:cs typeface="Arial" panose="020B0604020202020204" pitchFamily="34" charset="0"/>
              </a:rPr>
              <a:t>ș</a:t>
            </a:r>
            <a:r>
              <a:rPr lang="en-US" sz="2000" b="0" dirty="0" err="1" smtClean="0">
                <a:latin typeface="Arial" panose="020B0604020202020204" pitchFamily="34" charset="0"/>
                <a:cs typeface="Arial" panose="020B0604020202020204" pitchFamily="34" charset="0"/>
              </a:rPr>
              <a:t>i</a:t>
            </a:r>
            <a:r>
              <a:rPr lang="en-US" sz="2000" b="0" dirty="0" smtClean="0">
                <a:latin typeface="Arial" panose="020B0604020202020204" pitchFamily="34" charset="0"/>
                <a:cs typeface="Arial" panose="020B0604020202020204" pitchFamily="34" charset="0"/>
              </a:rPr>
              <a:t> </a:t>
            </a:r>
            <a:r>
              <a:rPr lang="en-US" sz="2000" b="0" dirty="0" err="1" smtClean="0">
                <a:latin typeface="Arial" panose="020B0604020202020204" pitchFamily="34" charset="0"/>
                <a:cs typeface="Arial" panose="020B0604020202020204" pitchFamily="34" charset="0"/>
              </a:rPr>
              <a:t>mari</a:t>
            </a:r>
            <a:r>
              <a:rPr lang="en-US" sz="2000" b="0" dirty="0" smtClean="0">
                <a:latin typeface="Arial" panose="020B0604020202020204" pitchFamily="34" charset="0"/>
                <a:cs typeface="Arial" panose="020B0604020202020204" pitchFamily="34" charset="0"/>
              </a:rPr>
              <a:t> corpora</a:t>
            </a:r>
            <a:r>
              <a:rPr lang="ro-RO" sz="2000" b="0" dirty="0" smtClean="0">
                <a:latin typeface="Arial" panose="020B0604020202020204" pitchFamily="34" charset="0"/>
                <a:cs typeface="Arial" panose="020B0604020202020204" pitchFamily="34" charset="0"/>
              </a:rPr>
              <a:t>ţii.</a:t>
            </a:r>
            <a:r>
              <a:rPr lang="en-US" sz="2000" b="0" dirty="0" smtClean="0">
                <a:latin typeface="Arial" panose="020B0604020202020204" pitchFamily="34" charset="0"/>
                <a:cs typeface="Arial" panose="020B0604020202020204" pitchFamily="34" charset="0"/>
              </a:rPr>
              <a:t> </a:t>
            </a:r>
            <a:r>
              <a:rPr lang="ro-RO" sz="2000" b="0" dirty="0" smtClean="0">
                <a:latin typeface="Arial" panose="020B0604020202020204" pitchFamily="34" charset="0"/>
                <a:cs typeface="Arial" panose="020B0604020202020204" pitchFamily="34" charset="0"/>
              </a:rPr>
              <a:t/>
            </a:r>
            <a:br>
              <a:rPr lang="ro-RO" sz="2000" b="0" dirty="0" smtClean="0">
                <a:latin typeface="Arial" panose="020B0604020202020204" pitchFamily="34" charset="0"/>
                <a:cs typeface="Arial" panose="020B0604020202020204" pitchFamily="34" charset="0"/>
              </a:rPr>
            </a:br>
            <a:r>
              <a:rPr lang="ro-RO" sz="2000" b="0" dirty="0" smtClean="0">
                <a:latin typeface="Arial" panose="020B0604020202020204" pitchFamily="34" charset="0"/>
                <a:cs typeface="Arial" panose="020B0604020202020204" pitchFamily="34" charset="0"/>
              </a:rPr>
              <a:t/>
            </a:r>
            <a:br>
              <a:rPr lang="ro-RO" sz="2000" b="0" dirty="0" smtClean="0">
                <a:latin typeface="Arial" panose="020B0604020202020204" pitchFamily="34" charset="0"/>
                <a:cs typeface="Arial" panose="020B0604020202020204" pitchFamily="34" charset="0"/>
              </a:rPr>
            </a:br>
            <a:r>
              <a:rPr lang="en-US" sz="2400" dirty="0" smtClean="0">
                <a:solidFill>
                  <a:schemeClr val="bg2">
                    <a:lumMod val="25000"/>
                  </a:schemeClr>
                </a:solidFill>
                <a:latin typeface="Arial" pitchFamily="34" charset="0"/>
                <a:cs typeface="Arial" pitchFamily="34" charset="0"/>
              </a:rPr>
              <a:t>     </a:t>
            </a:r>
            <a:r>
              <a:rPr lang="en-US" sz="1800" b="0" dirty="0" smtClean="0">
                <a:solidFill>
                  <a:schemeClr val="accent1">
                    <a:lumMod val="75000"/>
                  </a:schemeClr>
                </a:solidFill>
                <a:latin typeface="Arial" pitchFamily="34" charset="0"/>
                <a:cs typeface="Arial" pitchFamily="34" charset="0"/>
              </a:rPr>
              <a:t/>
            </a:r>
            <a:br>
              <a:rPr lang="en-US" sz="1800" b="0" dirty="0" smtClean="0">
                <a:solidFill>
                  <a:schemeClr val="accent1">
                    <a:lumMod val="75000"/>
                  </a:schemeClr>
                </a:solidFill>
                <a:latin typeface="Arial" pitchFamily="34" charset="0"/>
                <a:cs typeface="Arial" pitchFamily="34" charset="0"/>
              </a:rPr>
            </a:br>
            <a:r>
              <a:rPr lang="ro-RO" sz="1100" b="0" i="1" dirty="0" smtClean="0">
                <a:solidFill>
                  <a:srgbClr val="4E67C8">
                    <a:lumMod val="75000"/>
                  </a:srgbClr>
                </a:solidFill>
                <a:latin typeface="Arial" pitchFamily="34" charset="0"/>
                <a:cs typeface="Arial" pitchFamily="34" charset="0"/>
              </a:rPr>
              <a:t>			         </a:t>
            </a:r>
            <a:r>
              <a:rPr lang="ro-RO" sz="1100" b="0" i="1" dirty="0">
                <a:solidFill>
                  <a:srgbClr val="4E67C8">
                    <a:lumMod val="75000"/>
                  </a:srgbClr>
                </a:solidFill>
                <a:latin typeface="Arial" pitchFamily="34" charset="0"/>
                <a:cs typeface="Arial" pitchFamily="34" charset="0"/>
              </a:rPr>
              <a:t>Brașov, 27-28 mai 2014</a:t>
            </a:r>
            <a:r>
              <a:rPr lang="en-US" sz="1100" b="0" i="1" dirty="0">
                <a:solidFill>
                  <a:srgbClr val="4E67C8">
                    <a:lumMod val="75000"/>
                  </a:srgbClr>
                </a:solidFill>
                <a:latin typeface="Arial" pitchFamily="34" charset="0"/>
                <a:cs typeface="Arial" pitchFamily="34" charset="0"/>
              </a:rPr>
              <a:t/>
            </a:r>
            <a:br>
              <a:rPr lang="en-US" sz="1100" b="0" i="1" dirty="0">
                <a:solidFill>
                  <a:srgbClr val="4E67C8">
                    <a:lumMod val="75000"/>
                  </a:srgbClr>
                </a:solidFill>
                <a:latin typeface="Arial" pitchFamily="34" charset="0"/>
                <a:cs typeface="Arial" pitchFamily="34" charset="0"/>
              </a:rPr>
            </a:br>
            <a:r>
              <a:rPr lang="en-US" sz="1100" b="0" i="1" dirty="0">
                <a:solidFill>
                  <a:srgbClr val="4E67C8">
                    <a:lumMod val="75000"/>
                  </a:srgbClr>
                </a:solidFill>
                <a:latin typeface="Arial" pitchFamily="34" charset="0"/>
                <a:cs typeface="Arial" pitchFamily="34" charset="0"/>
              </a:rPr>
              <a:t/>
            </a:r>
            <a:br>
              <a:rPr lang="en-US" sz="1100" b="0" i="1" dirty="0">
                <a:solidFill>
                  <a:srgbClr val="4E67C8">
                    <a:lumMod val="75000"/>
                  </a:srgbClr>
                </a:solidFill>
                <a:latin typeface="Arial" pitchFamily="34" charset="0"/>
                <a:cs typeface="Arial" pitchFamily="34" charset="0"/>
              </a:rPr>
            </a:br>
            <a:endParaRPr lang="en-GB" sz="2000" dirty="0">
              <a:solidFill>
                <a:schemeClr val="accent1">
                  <a:lumMod val="75000"/>
                </a:schemeClr>
              </a:solidFill>
              <a:latin typeface="Arial" pitchFamily="34" charset="0"/>
              <a:cs typeface="Arial" pitchFamily="34" charset="0"/>
            </a:endParaRPr>
          </a:p>
        </p:txBody>
      </p:sp>
      <p:pic>
        <p:nvPicPr>
          <p:cNvPr id="4" name="Picture 3" descr="drap_cmyk.jpg"/>
          <p:cNvPicPr>
            <a:picLocks noChangeAspect="1"/>
          </p:cNvPicPr>
          <p:nvPr/>
        </p:nvPicPr>
        <p:blipFill>
          <a:blip r:embed="rId3"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4" cstate="print"/>
          <a:stretch>
            <a:fillRect/>
          </a:stretch>
        </p:blipFill>
        <p:spPr>
          <a:xfrm>
            <a:off x="7086600" y="304800"/>
            <a:ext cx="1447800" cy="840116"/>
          </a:xfrm>
          <a:prstGeom prst="rect">
            <a:avLst/>
          </a:prstGeom>
        </p:spPr>
      </p:pic>
      <p:sp>
        <p:nvSpPr>
          <p:cNvPr id="6" name="Title 1"/>
          <p:cNvSpPr txBox="1">
            <a:spLocks/>
          </p:cNvSpPr>
          <p:nvPr/>
        </p:nvSpPr>
        <p:spPr>
          <a:xfrm>
            <a:off x="457200" y="1219200"/>
            <a:ext cx="8305800" cy="4724400"/>
          </a:xfrm>
          <a:prstGeom prst="rect">
            <a:avLst/>
          </a:prstGeom>
          <a:effectLst/>
        </p:spPr>
        <p:txBody>
          <a:bodyPr vert="horz" lIns="91440" tIns="45720" rIns="91440" bIns="45720" rtlCol="0" anchor="t" anchorCtr="0">
            <a:noAutofit/>
          </a:bodyPr>
          <a:lstStyle/>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GB" sz="1600" dirty="0">
              <a:solidFill>
                <a:schemeClr val="accent6">
                  <a:lumMod val="75000"/>
                </a:schemeClr>
              </a:solidFill>
              <a:latin typeface="Arial" pitchFamily="34" charset="0"/>
              <a:cs typeface="Arial" pitchFamily="34" charset="0"/>
            </a:endParaRPr>
          </a:p>
        </p:txBody>
      </p:sp>
      <p:sp>
        <p:nvSpPr>
          <p:cNvPr id="8" name="Rectangle 7"/>
          <p:cNvSpPr/>
          <p:nvPr/>
        </p:nvSpPr>
        <p:spPr>
          <a:xfrm>
            <a:off x="304800" y="1143000"/>
            <a:ext cx="8534400" cy="584775"/>
          </a:xfrm>
          <a:prstGeom prst="rect">
            <a:avLst/>
          </a:prstGeom>
        </p:spPr>
        <p:txBody>
          <a:bodyPr wrap="square">
            <a:spAutoFit/>
          </a:bodyPr>
          <a:lstStyle/>
          <a:p>
            <a:endParaRPr lang="en-US" sz="1600" b="1" dirty="0" smtClean="0">
              <a:latin typeface="Arial" pitchFamily="34" charset="0"/>
              <a:cs typeface="Arial" pitchFamily="34" charset="0"/>
            </a:endParaRPr>
          </a:p>
          <a:p>
            <a:endParaRPr lang="en-GB" sz="1600" dirty="0">
              <a:latin typeface="Arial" pitchFamily="34" charset="0"/>
              <a:cs typeface="Arial" pitchFamily="34" charset="0"/>
            </a:endParaRPr>
          </a:p>
        </p:txBody>
      </p:sp>
      <p:sp>
        <p:nvSpPr>
          <p:cNvPr id="9" name="5-Point Star 8"/>
          <p:cNvSpPr/>
          <p:nvPr/>
        </p:nvSpPr>
        <p:spPr>
          <a:xfrm flipH="1">
            <a:off x="914400" y="4419600"/>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5-Point Star 9"/>
          <p:cNvSpPr/>
          <p:nvPr/>
        </p:nvSpPr>
        <p:spPr>
          <a:xfrm flipH="1">
            <a:off x="914400" y="3200400"/>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5-Point Star 10"/>
          <p:cNvSpPr/>
          <p:nvPr/>
        </p:nvSpPr>
        <p:spPr>
          <a:xfrm flipH="1">
            <a:off x="914400" y="2286000"/>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0120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5943600"/>
            <a:ext cx="7924800" cy="609600"/>
          </a:xfrm>
        </p:spPr>
        <p:txBody>
          <a:bodyPr>
            <a:normAutofit/>
          </a:bodyPr>
          <a:lstStyle/>
          <a:p>
            <a:pPr algn="ctr"/>
            <a:endParaRPr lang="ro-RO" sz="1000" dirty="0" smtClean="0">
              <a:latin typeface="Arial" pitchFamily="34" charset="0"/>
              <a:cs typeface="Arial" pitchFamily="34" charset="0"/>
            </a:endParaRPr>
          </a:p>
          <a:p>
            <a:pPr lvl="0" algn="ctr">
              <a:buClr>
                <a:srgbClr val="F14124">
                  <a:lumMod val="75000"/>
                </a:srgbClr>
              </a:buClr>
            </a:pPr>
            <a:r>
              <a:rPr lang="ro-RO" sz="1100" i="1" dirty="0">
                <a:solidFill>
                  <a:srgbClr val="4E67C8">
                    <a:lumMod val="75000"/>
                  </a:srgbClr>
                </a:solidFill>
                <a:latin typeface="Arial" pitchFamily="34" charset="0"/>
                <a:cs typeface="Arial" pitchFamily="34" charset="0"/>
              </a:rPr>
              <a:t>Brașov, 27-28 mai 2014</a:t>
            </a:r>
            <a:endParaRPr lang="en-US" sz="1100" i="1" dirty="0">
              <a:solidFill>
                <a:srgbClr val="4E67C8">
                  <a:lumMod val="75000"/>
                </a:srgbClr>
              </a:solidFill>
              <a:latin typeface="Arial" pitchFamily="34" charset="0"/>
              <a:cs typeface="Arial" pitchFamily="34" charset="0"/>
            </a:endParaRPr>
          </a:p>
          <a:p>
            <a:pPr algn="ctr"/>
            <a:endParaRPr lang="en-US" sz="1000" dirty="0">
              <a:latin typeface="Arial" pitchFamily="34" charset="0"/>
              <a:cs typeface="Arial" pitchFamily="34" charset="0"/>
            </a:endParaRPr>
          </a:p>
        </p:txBody>
      </p:sp>
      <p:sp>
        <p:nvSpPr>
          <p:cNvPr id="2" name="Title 1"/>
          <p:cNvSpPr>
            <a:spLocks noGrp="1"/>
          </p:cNvSpPr>
          <p:nvPr>
            <p:ph type="ctrTitle"/>
          </p:nvPr>
        </p:nvSpPr>
        <p:spPr>
          <a:xfrm>
            <a:off x="457200" y="1143000"/>
            <a:ext cx="8305800" cy="4800600"/>
          </a:xfrm>
        </p:spPr>
        <p:txBody>
          <a:bodyPr/>
          <a:lstStyle/>
          <a:p>
            <a:pPr marL="0" indent="0">
              <a:buNone/>
            </a:pPr>
            <a:r>
              <a:rPr lang="ro-RO" sz="2400" dirty="0" smtClean="0">
                <a:solidFill>
                  <a:schemeClr val="bg2">
                    <a:lumMod val="25000"/>
                  </a:schemeClr>
                </a:solidFill>
                <a:latin typeface="Arial" pitchFamily="34" charset="0"/>
                <a:cs typeface="Arial" pitchFamily="34" charset="0"/>
              </a:rPr>
              <a:t> </a:t>
            </a:r>
            <a:r>
              <a:rPr lang="en-US" sz="2400" dirty="0" smtClean="0">
                <a:solidFill>
                  <a:schemeClr val="bg2">
                    <a:lumMod val="25000"/>
                  </a:schemeClr>
                </a:solidFill>
                <a:latin typeface="Arial" pitchFamily="34" charset="0"/>
                <a:cs typeface="Arial" pitchFamily="34" charset="0"/>
              </a:rPr>
              <a:t>                       </a:t>
            </a:r>
            <a:r>
              <a:rPr lang="ro-RO" sz="2400" dirty="0" smtClean="0">
                <a:solidFill>
                  <a:schemeClr val="bg2">
                    <a:lumMod val="25000"/>
                  </a:schemeClr>
                </a:solidFill>
                <a:latin typeface="Arial" pitchFamily="34" charset="0"/>
                <a:cs typeface="Arial" pitchFamily="34" charset="0"/>
              </a:rPr>
              <a:t/>
            </a:r>
            <a:br>
              <a:rPr lang="ro-RO" sz="2400" dirty="0" smtClean="0">
                <a:solidFill>
                  <a:schemeClr val="bg2">
                    <a:lumMod val="25000"/>
                  </a:schemeClr>
                </a:solidFill>
                <a:latin typeface="Arial" pitchFamily="34" charset="0"/>
                <a:cs typeface="Arial" pitchFamily="34" charset="0"/>
              </a:rPr>
            </a:br>
            <a:r>
              <a:rPr lang="ro-RO" sz="2400" dirty="0" smtClean="0">
                <a:solidFill>
                  <a:schemeClr val="bg2">
                    <a:lumMod val="25000"/>
                  </a:schemeClr>
                </a:solidFill>
                <a:latin typeface="Arial" pitchFamily="34" charset="0"/>
                <a:cs typeface="Arial" pitchFamily="34" charset="0"/>
              </a:rPr>
              <a:t>                         </a:t>
            </a:r>
            <a:r>
              <a:rPr lang="ro-RO" sz="2400" dirty="0" smtClean="0">
                <a:solidFill>
                  <a:schemeClr val="accent1">
                    <a:lumMod val="75000"/>
                  </a:schemeClr>
                </a:solidFill>
                <a:latin typeface="Arial" pitchFamily="34" charset="0"/>
                <a:cs typeface="Arial" pitchFamily="34" charset="0"/>
              </a:rPr>
              <a:t>Mecanismul de împrumut</a:t>
            </a:r>
            <a:r>
              <a:rPr lang="en-US" sz="2400" dirty="0" smtClean="0">
                <a:solidFill>
                  <a:schemeClr val="accent1">
                    <a:lumMod val="75000"/>
                  </a:schemeClr>
                </a:solidFill>
                <a:latin typeface="Arial" pitchFamily="34" charset="0"/>
                <a:cs typeface="Arial" pitchFamily="34" charset="0"/>
              </a:rPr>
              <a:t/>
            </a:r>
            <a:br>
              <a:rPr lang="en-US" sz="2400" dirty="0" smtClean="0">
                <a:solidFill>
                  <a:schemeClr val="accent1">
                    <a:lumMod val="75000"/>
                  </a:schemeClr>
                </a:solidFill>
                <a:latin typeface="Arial" pitchFamily="34" charset="0"/>
                <a:cs typeface="Arial" pitchFamily="34" charset="0"/>
              </a:rPr>
            </a:br>
            <a:r>
              <a:rPr lang="ro-RO" sz="2000" dirty="0" smtClean="0">
                <a:solidFill>
                  <a:schemeClr val="accent1">
                    <a:lumMod val="75000"/>
                  </a:schemeClr>
                </a:solidFill>
                <a:latin typeface="Arial" pitchFamily="34" charset="0"/>
                <a:cs typeface="Arial" pitchFamily="34" charset="0"/>
              </a:rPr>
              <a:t/>
            </a:r>
            <a:br>
              <a:rPr lang="ro-RO" sz="2000" dirty="0" smtClean="0">
                <a:solidFill>
                  <a:schemeClr val="accent1">
                    <a:lumMod val="75000"/>
                  </a:schemeClr>
                </a:solidFill>
                <a:latin typeface="Arial" pitchFamily="34" charset="0"/>
                <a:cs typeface="Arial" pitchFamily="34" charset="0"/>
              </a:rPr>
            </a:br>
            <a:r>
              <a:rPr lang="en-US" sz="2000" dirty="0" smtClean="0">
                <a:solidFill>
                  <a:schemeClr val="accent1">
                    <a:lumMod val="75000"/>
                  </a:schemeClr>
                </a:solidFill>
                <a:latin typeface="Arial" pitchFamily="34" charset="0"/>
                <a:cs typeface="Arial" pitchFamily="34" charset="0"/>
              </a:rPr>
              <a:t/>
            </a:r>
            <a:br>
              <a:rPr lang="en-US" sz="2000" dirty="0" smtClean="0">
                <a:solidFill>
                  <a:schemeClr val="accent1">
                    <a:lumMod val="75000"/>
                  </a:schemeClr>
                </a:solidFill>
                <a:latin typeface="Arial" pitchFamily="34" charset="0"/>
                <a:cs typeface="Arial" pitchFamily="34" charset="0"/>
              </a:rPr>
            </a:br>
            <a:r>
              <a:rPr lang="en-US" sz="2000" dirty="0" smtClean="0">
                <a:solidFill>
                  <a:schemeClr val="accent1">
                    <a:lumMod val="75000"/>
                  </a:schemeClr>
                </a:solidFill>
                <a:latin typeface="Arial" pitchFamily="34" charset="0"/>
                <a:cs typeface="Arial" pitchFamily="34" charset="0"/>
              </a:rPr>
              <a:t> </a:t>
            </a:r>
            <a:r>
              <a:rPr lang="vi-VN" sz="2000" dirty="0" smtClean="0">
                <a:solidFill>
                  <a:schemeClr val="accent1">
                    <a:lumMod val="75000"/>
                  </a:schemeClr>
                </a:solidFill>
                <a:latin typeface="Arial" pitchFamily="34" charset="0"/>
                <a:cs typeface="Arial" pitchFamily="34" charset="0"/>
              </a:rPr>
              <a:t> Mecanismul de împrumut </a:t>
            </a:r>
            <a:r>
              <a:rPr lang="vi-VN" sz="2000" b="0" dirty="0" smtClean="0">
                <a:solidFill>
                  <a:schemeClr val="accent1">
                    <a:lumMod val="75000"/>
                  </a:schemeClr>
                </a:solidFill>
                <a:latin typeface="Arial" pitchFamily="34" charset="0"/>
                <a:cs typeface="Arial" pitchFamily="34" charset="0"/>
              </a:rPr>
              <a:t>va putea oferi:</a:t>
            </a:r>
            <a:r>
              <a:rPr lang="ro-RO" sz="2000" b="0" dirty="0" smtClean="0">
                <a:solidFill>
                  <a:schemeClr val="accent1">
                    <a:lumMod val="75000"/>
                  </a:schemeClr>
                </a:solidFill>
                <a:latin typeface="Arial" pitchFamily="34" charset="0"/>
                <a:cs typeface="Arial" pitchFamily="34" charset="0"/>
              </a:rPr>
              <a:t/>
            </a:r>
            <a:br>
              <a:rPr lang="ro-RO" sz="2000" b="0" dirty="0" smtClean="0">
                <a:solidFill>
                  <a:schemeClr val="accent1">
                    <a:lumMod val="75000"/>
                  </a:schemeClr>
                </a:solidFill>
                <a:latin typeface="Arial" pitchFamily="34" charset="0"/>
                <a:cs typeface="Arial" pitchFamily="34" charset="0"/>
              </a:rPr>
            </a:br>
            <a:r>
              <a:rPr lang="en-US" sz="2000" b="0" dirty="0" smtClean="0">
                <a:solidFill>
                  <a:schemeClr val="accent1">
                    <a:lumMod val="75000"/>
                  </a:schemeClr>
                </a:solidFill>
                <a:latin typeface="Arial" pitchFamily="34" charset="0"/>
                <a:cs typeface="Arial" pitchFamily="34" charset="0"/>
              </a:rPr>
              <a:t/>
            </a:r>
            <a:br>
              <a:rPr lang="en-US" sz="2000" b="0" dirty="0" smtClean="0">
                <a:solidFill>
                  <a:schemeClr val="accent1">
                    <a:lumMod val="75000"/>
                  </a:schemeClr>
                </a:solidFill>
                <a:latin typeface="Arial" pitchFamily="34" charset="0"/>
                <a:cs typeface="Arial" pitchFamily="34" charset="0"/>
              </a:rPr>
            </a:br>
            <a:r>
              <a:rPr lang="ro-RO" sz="2000" b="0" dirty="0" smtClean="0">
                <a:solidFill>
                  <a:schemeClr val="accent1">
                    <a:lumMod val="75000"/>
                  </a:schemeClr>
                </a:solidFill>
                <a:latin typeface="Arial" pitchFamily="34" charset="0"/>
                <a:cs typeface="Arial" pitchFamily="34" charset="0"/>
              </a:rPr>
              <a:t> </a:t>
            </a:r>
            <a:r>
              <a:rPr lang="ro-RO" sz="1600" b="0" dirty="0" smtClean="0">
                <a:solidFill>
                  <a:schemeClr val="accent1">
                    <a:lumMod val="75000"/>
                  </a:schemeClr>
                </a:solidFill>
                <a:latin typeface="Arial" pitchFamily="34" charset="0"/>
                <a:cs typeface="Arial" pitchFamily="34" charset="0"/>
              </a:rPr>
              <a:t>● </a:t>
            </a:r>
            <a:r>
              <a:rPr lang="vi-VN" sz="1600" b="0" dirty="0" smtClean="0">
                <a:solidFill>
                  <a:schemeClr val="accent1">
                    <a:lumMod val="75000"/>
                  </a:schemeClr>
                </a:solidFill>
                <a:latin typeface="Arial" pitchFamily="34" charset="0"/>
                <a:cs typeface="Arial" pitchFamily="34" charset="0"/>
              </a:rPr>
              <a:t>împrumuturi pentru investiții în cercetare și inovare;</a:t>
            </a:r>
            <a:r>
              <a:rPr lang="en-US" sz="1600" b="0" dirty="0" smtClean="0">
                <a:solidFill>
                  <a:schemeClr val="accent1">
                    <a:lumMod val="75000"/>
                  </a:schemeClr>
                </a:solidFill>
                <a:latin typeface="Arial" pitchFamily="34" charset="0"/>
                <a:cs typeface="Arial" pitchFamily="34" charset="0"/>
              </a:rPr>
              <a:t/>
            </a:r>
            <a:br>
              <a:rPr lang="en-US" sz="1600" b="0" dirty="0" smtClean="0">
                <a:solidFill>
                  <a:schemeClr val="accent1">
                    <a:lumMod val="75000"/>
                  </a:schemeClr>
                </a:solidFill>
                <a:latin typeface="Arial" pitchFamily="34" charset="0"/>
                <a:cs typeface="Arial" pitchFamily="34" charset="0"/>
              </a:rPr>
            </a:br>
            <a:r>
              <a:rPr lang="en-US" sz="1600" b="0" dirty="0" smtClean="0">
                <a:solidFill>
                  <a:schemeClr val="tx1"/>
                </a:solidFill>
                <a:latin typeface="Arial" pitchFamily="34" charset="0"/>
                <a:cs typeface="Arial" pitchFamily="34" charset="0"/>
              </a:rPr>
              <a:t/>
            </a:r>
            <a:br>
              <a:rPr lang="en-US" sz="1600" b="0" dirty="0" smtClean="0">
                <a:solidFill>
                  <a:schemeClr val="tx1"/>
                </a:solidFill>
                <a:latin typeface="Arial" pitchFamily="34" charset="0"/>
                <a:cs typeface="Arial" pitchFamily="34" charset="0"/>
              </a:rPr>
            </a:br>
            <a:r>
              <a:rPr lang="ro-RO" sz="1600" b="0" dirty="0" smtClean="0">
                <a:solidFill>
                  <a:schemeClr val="accent1">
                    <a:lumMod val="75000"/>
                  </a:schemeClr>
                </a:solidFill>
                <a:latin typeface="Arial" pitchFamily="34" charset="0"/>
                <a:cs typeface="Arial" pitchFamily="34" charset="0"/>
              </a:rPr>
              <a:t> ● </a:t>
            </a:r>
            <a:r>
              <a:rPr lang="vi-VN" sz="1600" b="0" dirty="0" smtClean="0">
                <a:solidFill>
                  <a:schemeClr val="accent1">
                    <a:lumMod val="75000"/>
                  </a:schemeClr>
                </a:solidFill>
                <a:latin typeface="Arial" pitchFamily="34" charset="0"/>
                <a:cs typeface="Arial" pitchFamily="34" charset="0"/>
              </a:rPr>
              <a:t>garanții pentru </a:t>
            </a:r>
            <a:r>
              <a:rPr lang="vi-VN" sz="1600" b="0" dirty="0" smtClean="0">
                <a:solidFill>
                  <a:schemeClr val="accent6">
                    <a:lumMod val="75000"/>
                  </a:schemeClr>
                </a:solidFill>
                <a:latin typeface="Arial" pitchFamily="34" charset="0"/>
                <a:cs typeface="Arial" pitchFamily="34" charset="0"/>
              </a:rPr>
              <a:t>intermediarii financiari</a:t>
            </a:r>
            <a:r>
              <a:rPr lang="vi-VN" sz="1600" b="0" dirty="0" smtClean="0">
                <a:solidFill>
                  <a:schemeClr val="tx1"/>
                </a:solidFill>
                <a:latin typeface="Arial" pitchFamily="34" charset="0"/>
                <a:cs typeface="Arial" pitchFamily="34" charset="0"/>
              </a:rPr>
              <a:t> </a:t>
            </a:r>
            <a:r>
              <a:rPr lang="vi-VN" sz="1600" b="0" dirty="0" smtClean="0">
                <a:solidFill>
                  <a:schemeClr val="accent1">
                    <a:lumMod val="75000"/>
                  </a:schemeClr>
                </a:solidFill>
                <a:latin typeface="Arial" pitchFamily="34" charset="0"/>
                <a:cs typeface="Arial" pitchFamily="34" charset="0"/>
              </a:rPr>
              <a:t>care acordă împrumuturi</a:t>
            </a:r>
            <a:r>
              <a:rPr lang="en-US" sz="1600" b="0" dirty="0" smtClean="0">
                <a:solidFill>
                  <a:schemeClr val="accent1">
                    <a:lumMod val="75000"/>
                  </a:schemeClr>
                </a:solidFill>
                <a:latin typeface="Arial" pitchFamily="34" charset="0"/>
                <a:cs typeface="Arial" pitchFamily="34" charset="0"/>
              </a:rPr>
              <a:t> </a:t>
            </a:r>
            <a:r>
              <a:rPr lang="vi-VN" sz="1600" b="0" dirty="0" smtClean="0">
                <a:solidFill>
                  <a:schemeClr val="accent1">
                    <a:lumMod val="75000"/>
                  </a:schemeClr>
                </a:solidFill>
                <a:latin typeface="Arial" pitchFamily="34" charset="0"/>
                <a:cs typeface="Arial" pitchFamily="34" charset="0"/>
              </a:rPr>
              <a:t>beneficiarilor;</a:t>
            </a:r>
            <a:r>
              <a:rPr lang="en-US" sz="1600" b="0" dirty="0" smtClean="0">
                <a:solidFill>
                  <a:schemeClr val="tx1"/>
                </a:solidFill>
                <a:latin typeface="Arial" pitchFamily="34" charset="0"/>
                <a:cs typeface="Arial" pitchFamily="34" charset="0"/>
              </a:rPr>
              <a:t/>
            </a:r>
            <a:br>
              <a:rPr lang="en-US" sz="1600" b="0" dirty="0" smtClean="0">
                <a:solidFill>
                  <a:schemeClr val="tx1"/>
                </a:solidFill>
                <a:latin typeface="Arial" pitchFamily="34" charset="0"/>
                <a:cs typeface="Arial" pitchFamily="34" charset="0"/>
              </a:rPr>
            </a:br>
            <a:r>
              <a:rPr lang="en-US" sz="1600" b="0" dirty="0" smtClean="0">
                <a:solidFill>
                  <a:schemeClr val="tx1"/>
                </a:solidFill>
                <a:latin typeface="Arial" pitchFamily="34" charset="0"/>
                <a:cs typeface="Arial" pitchFamily="34" charset="0"/>
              </a:rPr>
              <a:t/>
            </a:r>
            <a:br>
              <a:rPr lang="en-US" sz="1600" b="0" dirty="0" smtClean="0">
                <a:solidFill>
                  <a:schemeClr val="tx1"/>
                </a:solidFill>
                <a:latin typeface="Arial" pitchFamily="34" charset="0"/>
                <a:cs typeface="Arial" pitchFamily="34" charset="0"/>
              </a:rPr>
            </a:br>
            <a:r>
              <a:rPr lang="ro-RO" sz="1600" b="0" dirty="0" smtClean="0">
                <a:solidFill>
                  <a:schemeClr val="bg2">
                    <a:lumMod val="25000"/>
                  </a:schemeClr>
                </a:solidFill>
                <a:latin typeface="Arial" pitchFamily="34" charset="0"/>
                <a:cs typeface="Arial" pitchFamily="34" charset="0"/>
              </a:rPr>
              <a:t> </a:t>
            </a:r>
            <a:r>
              <a:rPr lang="ro-RO" sz="1600" b="0" dirty="0" smtClean="0">
                <a:solidFill>
                  <a:schemeClr val="accent1">
                    <a:lumMod val="75000"/>
                  </a:schemeClr>
                </a:solidFill>
                <a:latin typeface="Arial" pitchFamily="34" charset="0"/>
                <a:cs typeface="Arial" pitchFamily="34" charset="0"/>
              </a:rPr>
              <a:t>● </a:t>
            </a:r>
            <a:r>
              <a:rPr lang="vi-VN" sz="1600" b="0" dirty="0" smtClean="0">
                <a:solidFill>
                  <a:schemeClr val="accent1">
                    <a:lumMod val="75000"/>
                  </a:schemeClr>
                </a:solidFill>
                <a:latin typeface="Arial" pitchFamily="34" charset="0"/>
                <a:cs typeface="Arial" pitchFamily="34" charset="0"/>
              </a:rPr>
              <a:t>combinații de împrumuturi și garanții;</a:t>
            </a:r>
            <a:r>
              <a:rPr lang="en-US" sz="1600" b="0" dirty="0" smtClean="0">
                <a:solidFill>
                  <a:schemeClr val="accent1">
                    <a:lumMod val="75000"/>
                  </a:schemeClr>
                </a:solidFill>
                <a:latin typeface="Arial" pitchFamily="34" charset="0"/>
                <a:cs typeface="Arial" pitchFamily="34" charset="0"/>
              </a:rPr>
              <a:t/>
            </a:r>
            <a:br>
              <a:rPr lang="en-US" sz="1600" b="0" dirty="0" smtClean="0">
                <a:solidFill>
                  <a:schemeClr val="accent1">
                    <a:lumMod val="75000"/>
                  </a:schemeClr>
                </a:solidFill>
                <a:latin typeface="Arial" pitchFamily="34" charset="0"/>
                <a:cs typeface="Arial" pitchFamily="34" charset="0"/>
              </a:rPr>
            </a:br>
            <a:r>
              <a:rPr lang="en-US" sz="1600" b="0" dirty="0" smtClean="0">
                <a:solidFill>
                  <a:schemeClr val="accent1">
                    <a:lumMod val="75000"/>
                  </a:schemeClr>
                </a:solidFill>
                <a:latin typeface="Arial" pitchFamily="34" charset="0"/>
                <a:cs typeface="Arial" pitchFamily="34" charset="0"/>
              </a:rPr>
              <a:t/>
            </a:r>
            <a:br>
              <a:rPr lang="en-US" sz="1600" b="0" dirty="0" smtClean="0">
                <a:solidFill>
                  <a:schemeClr val="accent1">
                    <a:lumMod val="75000"/>
                  </a:schemeClr>
                </a:solidFill>
                <a:latin typeface="Arial" pitchFamily="34" charset="0"/>
                <a:cs typeface="Arial" pitchFamily="34" charset="0"/>
              </a:rPr>
            </a:br>
            <a:r>
              <a:rPr lang="ro-RO" sz="1600" b="0" dirty="0" smtClean="0">
                <a:solidFill>
                  <a:schemeClr val="accent1">
                    <a:lumMod val="75000"/>
                  </a:schemeClr>
                </a:solidFill>
                <a:latin typeface="Arial" pitchFamily="34" charset="0"/>
                <a:cs typeface="Arial" pitchFamily="34" charset="0"/>
              </a:rPr>
              <a:t> ● </a:t>
            </a:r>
            <a:r>
              <a:rPr lang="vi-VN" sz="1600" b="0" dirty="0" smtClean="0">
                <a:solidFill>
                  <a:schemeClr val="accent1">
                    <a:lumMod val="75000"/>
                  </a:schemeClr>
                </a:solidFill>
                <a:latin typeface="Arial" pitchFamily="34" charset="0"/>
                <a:cs typeface="Arial" pitchFamily="34" charset="0"/>
              </a:rPr>
              <a:t>garanții și/sau contragaranții pentru sistemele  naționale sau regionale de finanțare a datoriilor.</a:t>
            </a:r>
            <a:r>
              <a:rPr lang="ro-RO" sz="1600" b="0" dirty="0" smtClean="0">
                <a:solidFill>
                  <a:schemeClr val="accent1">
                    <a:lumMod val="75000"/>
                  </a:schemeClr>
                </a:solidFill>
                <a:latin typeface="Arial" pitchFamily="34" charset="0"/>
                <a:cs typeface="Arial" pitchFamily="34" charset="0"/>
              </a:rPr>
              <a:t/>
            </a:r>
            <a:br>
              <a:rPr lang="ro-RO" sz="1600" b="0" dirty="0" smtClean="0">
                <a:solidFill>
                  <a:schemeClr val="accent1">
                    <a:lumMod val="75000"/>
                  </a:schemeClr>
                </a:solidFill>
                <a:latin typeface="Arial" pitchFamily="34" charset="0"/>
                <a:cs typeface="Arial" pitchFamily="34" charset="0"/>
              </a:rPr>
            </a:br>
            <a:r>
              <a:rPr lang="en-US" sz="2000" b="0" dirty="0" smtClean="0">
                <a:solidFill>
                  <a:schemeClr val="accent1">
                    <a:lumMod val="75000"/>
                  </a:schemeClr>
                </a:solidFill>
                <a:latin typeface="Arial" pitchFamily="34" charset="0"/>
                <a:cs typeface="Arial" pitchFamily="34" charset="0"/>
              </a:rPr>
              <a:t/>
            </a:r>
            <a:br>
              <a:rPr lang="en-US" sz="2000" b="0" dirty="0" smtClean="0">
                <a:solidFill>
                  <a:schemeClr val="accent1">
                    <a:lumMod val="75000"/>
                  </a:schemeClr>
                </a:solidFill>
                <a:latin typeface="Arial" pitchFamily="34" charset="0"/>
                <a:cs typeface="Arial" pitchFamily="34" charset="0"/>
              </a:rPr>
            </a:br>
            <a:r>
              <a:rPr lang="en-US" sz="1600" b="0" dirty="0" smtClean="0">
                <a:solidFill>
                  <a:schemeClr val="accent1">
                    <a:lumMod val="75000"/>
                  </a:schemeClr>
                </a:solidFill>
                <a:latin typeface="Arial" pitchFamily="34" charset="0"/>
                <a:cs typeface="Arial" pitchFamily="34" charset="0"/>
              </a:rPr>
              <a:t/>
            </a:r>
            <a:br>
              <a:rPr lang="en-US" sz="1600" b="0" dirty="0" smtClean="0">
                <a:solidFill>
                  <a:schemeClr val="accent1">
                    <a:lumMod val="75000"/>
                  </a:schemeClr>
                </a:solidFill>
                <a:latin typeface="Arial" pitchFamily="34" charset="0"/>
                <a:cs typeface="Arial" pitchFamily="34" charset="0"/>
              </a:rPr>
            </a:br>
            <a:endParaRPr lang="en-GB" sz="1600" dirty="0">
              <a:solidFill>
                <a:schemeClr val="accent1">
                  <a:lumMod val="75000"/>
                </a:schemeClr>
              </a:solidFill>
              <a:latin typeface="Arial" pitchFamily="34" charset="0"/>
              <a:cs typeface="Arial" pitchFamily="34" charset="0"/>
            </a:endParaRPr>
          </a:p>
        </p:txBody>
      </p:sp>
      <p:pic>
        <p:nvPicPr>
          <p:cNvPr id="4" name="Picture 3" descr="drap_cmyk.jpg"/>
          <p:cNvPicPr>
            <a:picLocks noChangeAspect="1"/>
          </p:cNvPicPr>
          <p:nvPr/>
        </p:nvPicPr>
        <p:blipFill>
          <a:blip r:embed="rId2"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3" cstate="print"/>
          <a:stretch>
            <a:fillRect/>
          </a:stretch>
        </p:blipFill>
        <p:spPr>
          <a:xfrm>
            <a:off x="7086600" y="304800"/>
            <a:ext cx="1447800" cy="840116"/>
          </a:xfrm>
          <a:prstGeom prst="rect">
            <a:avLst/>
          </a:prstGeom>
        </p:spPr>
      </p:pic>
      <p:sp>
        <p:nvSpPr>
          <p:cNvPr id="6" name="Title 1"/>
          <p:cNvSpPr txBox="1">
            <a:spLocks/>
          </p:cNvSpPr>
          <p:nvPr/>
        </p:nvSpPr>
        <p:spPr>
          <a:xfrm>
            <a:off x="533400" y="1219200"/>
            <a:ext cx="8153400" cy="4800600"/>
          </a:xfrm>
          <a:prstGeom prst="rect">
            <a:avLst/>
          </a:prstGeom>
          <a:effectLst/>
        </p:spPr>
        <p:txBody>
          <a:bodyPr vert="horz" lIns="91440" tIns="45720" rIns="91440" bIns="45720" rtlCol="0" anchor="t" anchorCtr="0">
            <a:noAutofit/>
          </a:bodyPr>
          <a:lstStyle/>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GB" sz="1600"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990120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5943600"/>
            <a:ext cx="7924800" cy="609600"/>
          </a:xfrm>
        </p:spPr>
        <p:txBody>
          <a:bodyPr>
            <a:normAutofit/>
          </a:bodyPr>
          <a:lstStyle/>
          <a:p>
            <a:pPr algn="ctr"/>
            <a:endParaRPr lang="ro-RO" sz="1000" dirty="0" smtClean="0">
              <a:latin typeface="Arial" pitchFamily="34" charset="0"/>
              <a:cs typeface="Arial" pitchFamily="34" charset="0"/>
            </a:endParaRPr>
          </a:p>
          <a:p>
            <a:pPr lvl="0" algn="ctr">
              <a:buClr>
                <a:srgbClr val="F14124">
                  <a:lumMod val="75000"/>
                </a:srgbClr>
              </a:buClr>
            </a:pPr>
            <a:r>
              <a:rPr lang="ro-RO" sz="1100" i="1" dirty="0">
                <a:solidFill>
                  <a:srgbClr val="4E67C8">
                    <a:lumMod val="75000"/>
                  </a:srgbClr>
                </a:solidFill>
                <a:latin typeface="Arial" pitchFamily="34" charset="0"/>
                <a:cs typeface="Arial" pitchFamily="34" charset="0"/>
              </a:rPr>
              <a:t>Brașov, 27-28 mai 2014</a:t>
            </a:r>
            <a:endParaRPr lang="en-US" sz="1100" i="1" dirty="0">
              <a:solidFill>
                <a:srgbClr val="4E67C8">
                  <a:lumMod val="75000"/>
                </a:srgbClr>
              </a:solidFill>
              <a:latin typeface="Arial" pitchFamily="34" charset="0"/>
              <a:cs typeface="Arial" pitchFamily="34" charset="0"/>
            </a:endParaRPr>
          </a:p>
          <a:p>
            <a:pPr algn="ctr"/>
            <a:endParaRPr lang="en-US" sz="1000" dirty="0">
              <a:latin typeface="Arial" pitchFamily="34" charset="0"/>
              <a:cs typeface="Arial" pitchFamily="34" charset="0"/>
            </a:endParaRPr>
          </a:p>
        </p:txBody>
      </p:sp>
      <p:sp>
        <p:nvSpPr>
          <p:cNvPr id="2" name="Title 1"/>
          <p:cNvSpPr>
            <a:spLocks noGrp="1"/>
          </p:cNvSpPr>
          <p:nvPr>
            <p:ph type="ctrTitle"/>
          </p:nvPr>
        </p:nvSpPr>
        <p:spPr>
          <a:xfrm>
            <a:off x="457200" y="1143000"/>
            <a:ext cx="8305800" cy="4800600"/>
          </a:xfrm>
        </p:spPr>
        <p:txBody>
          <a:bodyPr/>
          <a:lstStyle/>
          <a:p>
            <a:pPr marL="0" indent="0" algn="ctr">
              <a:buNone/>
            </a:pPr>
            <a:r>
              <a:rPr lang="ro-RO" sz="2400" dirty="0" smtClean="0">
                <a:solidFill>
                  <a:schemeClr val="bg2">
                    <a:lumMod val="25000"/>
                  </a:schemeClr>
                </a:solidFill>
                <a:latin typeface="Arial" pitchFamily="34" charset="0"/>
                <a:cs typeface="Arial" pitchFamily="34" charset="0"/>
              </a:rPr>
              <a:t/>
            </a:r>
            <a:br>
              <a:rPr lang="ro-RO" sz="2400" dirty="0" smtClean="0">
                <a:solidFill>
                  <a:schemeClr val="bg2">
                    <a:lumMod val="25000"/>
                  </a:schemeClr>
                </a:solidFill>
                <a:latin typeface="Arial" pitchFamily="34" charset="0"/>
                <a:cs typeface="Arial" pitchFamily="34" charset="0"/>
              </a:rPr>
            </a:br>
            <a:r>
              <a:rPr lang="ro-RO" sz="2400" dirty="0" smtClean="0">
                <a:solidFill>
                  <a:schemeClr val="bg2">
                    <a:lumMod val="25000"/>
                  </a:schemeClr>
                </a:solidFill>
                <a:latin typeface="Arial" pitchFamily="34" charset="0"/>
                <a:cs typeface="Arial" pitchFamily="34" charset="0"/>
              </a:rPr>
              <a:t/>
            </a:r>
            <a:br>
              <a:rPr lang="ro-RO" sz="2400" dirty="0" smtClean="0">
                <a:solidFill>
                  <a:schemeClr val="bg2">
                    <a:lumMod val="25000"/>
                  </a:schemeClr>
                </a:solidFill>
                <a:latin typeface="Arial" pitchFamily="34" charset="0"/>
                <a:cs typeface="Arial" pitchFamily="34" charset="0"/>
              </a:rPr>
            </a:br>
            <a:r>
              <a:rPr lang="ro-RO" sz="2400" dirty="0" smtClean="0">
                <a:solidFill>
                  <a:schemeClr val="bg2">
                    <a:lumMod val="25000"/>
                  </a:schemeClr>
                </a:solidFill>
                <a:latin typeface="Arial" pitchFamily="34" charset="0"/>
                <a:cs typeface="Arial" pitchFamily="34" charset="0"/>
              </a:rPr>
              <a:t> </a:t>
            </a:r>
            <a:r>
              <a:rPr lang="en-US" sz="2400" dirty="0" smtClean="0">
                <a:solidFill>
                  <a:schemeClr val="bg2">
                    <a:lumMod val="25000"/>
                  </a:schemeClr>
                </a:solidFill>
                <a:latin typeface="Arial" pitchFamily="34" charset="0"/>
                <a:cs typeface="Arial" pitchFamily="34" charset="0"/>
              </a:rPr>
              <a:t>                       </a:t>
            </a:r>
            <a:r>
              <a:rPr lang="ro-RO" sz="2400" dirty="0" smtClean="0">
                <a:solidFill>
                  <a:schemeClr val="bg2">
                    <a:lumMod val="25000"/>
                  </a:schemeClr>
                </a:solidFill>
                <a:latin typeface="Arial" pitchFamily="34" charset="0"/>
                <a:cs typeface="Arial" pitchFamily="34" charset="0"/>
              </a:rPr>
              <a:t/>
            </a:r>
            <a:br>
              <a:rPr lang="ro-RO" sz="2400" dirty="0" smtClean="0">
                <a:solidFill>
                  <a:schemeClr val="bg2">
                    <a:lumMod val="25000"/>
                  </a:schemeClr>
                </a:solidFill>
                <a:latin typeface="Arial" pitchFamily="34" charset="0"/>
                <a:cs typeface="Arial" pitchFamily="34" charset="0"/>
              </a:rPr>
            </a:br>
            <a:r>
              <a:rPr lang="ro-RO" sz="2400" dirty="0" smtClean="0">
                <a:solidFill>
                  <a:schemeClr val="accent1">
                    <a:lumMod val="75000"/>
                  </a:schemeClr>
                </a:solidFill>
                <a:latin typeface="Arial" pitchFamily="34" charset="0"/>
                <a:cs typeface="Arial" pitchFamily="34" charset="0"/>
              </a:rPr>
              <a:t>Mecanismul de  capitaluri proprii</a:t>
            </a:r>
            <a:br>
              <a:rPr lang="ro-RO" sz="2400" dirty="0" smtClean="0">
                <a:solidFill>
                  <a:schemeClr val="accent1">
                    <a:lumMod val="75000"/>
                  </a:schemeClr>
                </a:solidFill>
                <a:latin typeface="Arial" pitchFamily="34" charset="0"/>
                <a:cs typeface="Arial" pitchFamily="34" charset="0"/>
              </a:rPr>
            </a:br>
            <a:r>
              <a:rPr lang="ro-RO" sz="2400" dirty="0" smtClean="0">
                <a:solidFill>
                  <a:schemeClr val="accent1">
                    <a:lumMod val="75000"/>
                  </a:schemeClr>
                </a:solidFill>
                <a:latin typeface="Arial" pitchFamily="34" charset="0"/>
                <a:cs typeface="Arial" pitchFamily="34" charset="0"/>
              </a:rPr>
              <a:t/>
            </a:r>
            <a:br>
              <a:rPr lang="ro-RO" sz="2400" dirty="0" smtClean="0">
                <a:solidFill>
                  <a:schemeClr val="accent1">
                    <a:lumMod val="75000"/>
                  </a:schemeClr>
                </a:solidFill>
                <a:latin typeface="Arial" pitchFamily="34" charset="0"/>
                <a:cs typeface="Arial" pitchFamily="34" charset="0"/>
              </a:rPr>
            </a:br>
            <a:r>
              <a:rPr lang="ro-RO" sz="2400" dirty="0" smtClean="0">
                <a:solidFill>
                  <a:schemeClr val="accent2">
                    <a:lumMod val="75000"/>
                  </a:schemeClr>
                </a:solidFill>
                <a:latin typeface="Arial" pitchFamily="34" charset="0"/>
                <a:cs typeface="Arial" pitchFamily="34" charset="0"/>
              </a:rPr>
              <a:t>Equity Financing</a:t>
            </a:r>
            <a:r>
              <a:rPr lang="en-US" sz="2400" dirty="0" smtClean="0">
                <a:solidFill>
                  <a:schemeClr val="accent1">
                    <a:lumMod val="75000"/>
                  </a:schemeClr>
                </a:solidFill>
                <a:latin typeface="Arial" pitchFamily="34" charset="0"/>
                <a:cs typeface="Arial" pitchFamily="34" charset="0"/>
              </a:rPr>
              <a:t/>
            </a:r>
            <a:br>
              <a:rPr lang="en-US" sz="2400" dirty="0" smtClean="0">
                <a:solidFill>
                  <a:schemeClr val="accent1">
                    <a:lumMod val="75000"/>
                  </a:schemeClr>
                </a:solidFill>
                <a:latin typeface="Arial" pitchFamily="34" charset="0"/>
                <a:cs typeface="Arial" pitchFamily="34" charset="0"/>
              </a:rPr>
            </a:br>
            <a:r>
              <a:rPr lang="ro-RO" sz="2000" dirty="0" smtClean="0">
                <a:solidFill>
                  <a:schemeClr val="accent1">
                    <a:lumMod val="75000"/>
                  </a:schemeClr>
                </a:solidFill>
                <a:latin typeface="Arial" pitchFamily="34" charset="0"/>
                <a:cs typeface="Arial" pitchFamily="34" charset="0"/>
              </a:rPr>
              <a:t/>
            </a:r>
            <a:br>
              <a:rPr lang="ro-RO" sz="2000" dirty="0" smtClean="0">
                <a:solidFill>
                  <a:schemeClr val="accent1">
                    <a:lumMod val="75000"/>
                  </a:schemeClr>
                </a:solidFill>
                <a:latin typeface="Arial" pitchFamily="34" charset="0"/>
                <a:cs typeface="Arial" pitchFamily="34" charset="0"/>
              </a:rPr>
            </a:br>
            <a:r>
              <a:rPr lang="en-US" sz="2000" dirty="0" smtClean="0">
                <a:solidFill>
                  <a:schemeClr val="accent1">
                    <a:lumMod val="75000"/>
                  </a:schemeClr>
                </a:solidFill>
                <a:latin typeface="Arial" pitchFamily="34" charset="0"/>
                <a:cs typeface="Arial" pitchFamily="34" charset="0"/>
              </a:rPr>
              <a:t/>
            </a:r>
            <a:br>
              <a:rPr lang="en-US" sz="2000" dirty="0" smtClean="0">
                <a:solidFill>
                  <a:schemeClr val="accent1">
                    <a:lumMod val="75000"/>
                  </a:schemeClr>
                </a:solidFill>
                <a:latin typeface="Arial" pitchFamily="34" charset="0"/>
                <a:cs typeface="Arial" pitchFamily="34" charset="0"/>
              </a:rPr>
            </a:br>
            <a:r>
              <a:rPr lang="en-US" sz="2000" dirty="0" smtClean="0">
                <a:solidFill>
                  <a:schemeClr val="accent1">
                    <a:lumMod val="75000"/>
                  </a:schemeClr>
                </a:solidFill>
                <a:latin typeface="Arial" pitchFamily="34" charset="0"/>
                <a:cs typeface="Arial" pitchFamily="34" charset="0"/>
              </a:rPr>
              <a:t> </a:t>
            </a:r>
            <a:r>
              <a:rPr lang="vi-VN" sz="2000" dirty="0" smtClean="0">
                <a:solidFill>
                  <a:schemeClr val="accent1">
                    <a:lumMod val="75000"/>
                  </a:schemeClr>
                </a:solidFill>
                <a:latin typeface="Arial" pitchFamily="34" charset="0"/>
                <a:cs typeface="Arial" pitchFamily="34" charset="0"/>
              </a:rPr>
              <a:t> </a:t>
            </a:r>
            <a:r>
              <a:rPr lang="ro-RO" sz="2000" dirty="0" smtClean="0">
                <a:solidFill>
                  <a:schemeClr val="accent1">
                    <a:lumMod val="75000"/>
                  </a:schemeClr>
                </a:solidFill>
                <a:latin typeface="Arial" pitchFamily="34" charset="0"/>
                <a:cs typeface="Arial" pitchFamily="34" charset="0"/>
              </a:rPr>
              <a:t> </a:t>
            </a:r>
            <a:r>
              <a:rPr lang="ro-RO" sz="1600" b="0" dirty="0" smtClean="0">
                <a:solidFill>
                  <a:schemeClr val="accent1">
                    <a:lumMod val="75000"/>
                  </a:schemeClr>
                </a:solidFill>
                <a:latin typeface="Arial" pitchFamily="34" charset="0"/>
                <a:cs typeface="Arial" pitchFamily="34" charset="0"/>
              </a:rPr>
              <a:t/>
            </a:r>
            <a:br>
              <a:rPr lang="ro-RO" sz="1600" b="0" dirty="0" smtClean="0">
                <a:solidFill>
                  <a:schemeClr val="accent1">
                    <a:lumMod val="75000"/>
                  </a:schemeClr>
                </a:solidFill>
                <a:latin typeface="Arial" pitchFamily="34" charset="0"/>
                <a:cs typeface="Arial" pitchFamily="34" charset="0"/>
              </a:rPr>
            </a:br>
            <a:r>
              <a:rPr lang="en-US" sz="2000" b="0" dirty="0" smtClean="0">
                <a:solidFill>
                  <a:schemeClr val="accent1">
                    <a:lumMod val="75000"/>
                  </a:schemeClr>
                </a:solidFill>
                <a:latin typeface="Arial" pitchFamily="34" charset="0"/>
                <a:cs typeface="Arial" pitchFamily="34" charset="0"/>
              </a:rPr>
              <a:t/>
            </a:r>
            <a:br>
              <a:rPr lang="en-US" sz="2000" b="0" dirty="0" smtClean="0">
                <a:solidFill>
                  <a:schemeClr val="accent1">
                    <a:lumMod val="75000"/>
                  </a:schemeClr>
                </a:solidFill>
                <a:latin typeface="Arial" pitchFamily="34" charset="0"/>
                <a:cs typeface="Arial" pitchFamily="34" charset="0"/>
              </a:rPr>
            </a:br>
            <a:r>
              <a:rPr lang="en-US" sz="1600" b="0" dirty="0" smtClean="0">
                <a:solidFill>
                  <a:schemeClr val="accent1">
                    <a:lumMod val="75000"/>
                  </a:schemeClr>
                </a:solidFill>
                <a:latin typeface="Arial" pitchFamily="34" charset="0"/>
                <a:cs typeface="Arial" pitchFamily="34" charset="0"/>
              </a:rPr>
              <a:t/>
            </a:r>
            <a:br>
              <a:rPr lang="en-US" sz="1600" b="0" dirty="0" smtClean="0">
                <a:solidFill>
                  <a:schemeClr val="accent1">
                    <a:lumMod val="75000"/>
                  </a:schemeClr>
                </a:solidFill>
                <a:latin typeface="Arial" pitchFamily="34" charset="0"/>
                <a:cs typeface="Arial" pitchFamily="34" charset="0"/>
              </a:rPr>
            </a:br>
            <a:endParaRPr lang="en-GB" sz="1600" dirty="0">
              <a:solidFill>
                <a:schemeClr val="accent1">
                  <a:lumMod val="75000"/>
                </a:schemeClr>
              </a:solidFill>
              <a:latin typeface="Arial" pitchFamily="34" charset="0"/>
              <a:cs typeface="Arial" pitchFamily="34" charset="0"/>
            </a:endParaRPr>
          </a:p>
        </p:txBody>
      </p:sp>
      <p:pic>
        <p:nvPicPr>
          <p:cNvPr id="4" name="Picture 3" descr="drap_cmyk.jpg"/>
          <p:cNvPicPr>
            <a:picLocks noChangeAspect="1"/>
          </p:cNvPicPr>
          <p:nvPr/>
        </p:nvPicPr>
        <p:blipFill>
          <a:blip r:embed="rId2"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3" cstate="print"/>
          <a:stretch>
            <a:fillRect/>
          </a:stretch>
        </p:blipFill>
        <p:spPr>
          <a:xfrm>
            <a:off x="7086600" y="304800"/>
            <a:ext cx="1447800" cy="840116"/>
          </a:xfrm>
          <a:prstGeom prst="rect">
            <a:avLst/>
          </a:prstGeom>
        </p:spPr>
      </p:pic>
      <p:sp>
        <p:nvSpPr>
          <p:cNvPr id="6" name="Title 1"/>
          <p:cNvSpPr txBox="1">
            <a:spLocks/>
          </p:cNvSpPr>
          <p:nvPr/>
        </p:nvSpPr>
        <p:spPr>
          <a:xfrm>
            <a:off x="533400" y="1219200"/>
            <a:ext cx="8153400" cy="4800600"/>
          </a:xfrm>
          <a:prstGeom prst="rect">
            <a:avLst/>
          </a:prstGeom>
          <a:effectLst/>
        </p:spPr>
        <p:txBody>
          <a:bodyPr vert="horz" lIns="91440" tIns="45720" rIns="91440" bIns="45720" rtlCol="0" anchor="t" anchorCtr="0">
            <a:noAutofit/>
          </a:bodyPr>
          <a:lstStyle/>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GB" sz="1600"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990120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5943600"/>
            <a:ext cx="8610600" cy="762000"/>
          </a:xfrm>
        </p:spPr>
        <p:txBody>
          <a:bodyPr>
            <a:normAutofit/>
          </a:bodyPr>
          <a:lstStyle/>
          <a:p>
            <a:pPr algn="ctr"/>
            <a:endParaRPr lang="ro-RO" sz="1000" dirty="0" smtClean="0">
              <a:latin typeface="Arial" pitchFamily="34" charset="0"/>
              <a:cs typeface="Arial" pitchFamily="34" charset="0"/>
            </a:endParaRPr>
          </a:p>
          <a:p>
            <a:pPr lvl="0" algn="ctr">
              <a:buClr>
                <a:srgbClr val="F14124">
                  <a:lumMod val="75000"/>
                </a:srgbClr>
              </a:buClr>
            </a:pPr>
            <a:r>
              <a:rPr lang="ro-RO" sz="1100" i="1" dirty="0">
                <a:solidFill>
                  <a:srgbClr val="4E67C8">
                    <a:lumMod val="75000"/>
                  </a:srgbClr>
                </a:solidFill>
                <a:latin typeface="Arial" pitchFamily="34" charset="0"/>
                <a:cs typeface="Arial" pitchFamily="34" charset="0"/>
              </a:rPr>
              <a:t>Brașov, 27-28 mai 2014</a:t>
            </a:r>
            <a:endParaRPr lang="en-US" sz="1100" i="1" dirty="0">
              <a:solidFill>
                <a:srgbClr val="4E67C8">
                  <a:lumMod val="75000"/>
                </a:srgbClr>
              </a:solidFill>
              <a:latin typeface="Arial" pitchFamily="34" charset="0"/>
              <a:cs typeface="Arial" pitchFamily="34" charset="0"/>
            </a:endParaRPr>
          </a:p>
          <a:p>
            <a:pPr algn="ctr"/>
            <a:endParaRPr lang="en-US" sz="1000" dirty="0">
              <a:latin typeface="Arial" pitchFamily="34" charset="0"/>
              <a:cs typeface="Arial" pitchFamily="34" charset="0"/>
            </a:endParaRPr>
          </a:p>
        </p:txBody>
      </p:sp>
      <p:sp>
        <p:nvSpPr>
          <p:cNvPr id="2" name="Title 1"/>
          <p:cNvSpPr>
            <a:spLocks noGrp="1"/>
          </p:cNvSpPr>
          <p:nvPr>
            <p:ph type="ctrTitle"/>
          </p:nvPr>
        </p:nvSpPr>
        <p:spPr>
          <a:xfrm>
            <a:off x="457200" y="1143000"/>
            <a:ext cx="8305800" cy="4419600"/>
          </a:xfrm>
        </p:spPr>
        <p:txBody>
          <a:bodyPr/>
          <a:lstStyle/>
          <a:p>
            <a:pPr marL="0" indent="0">
              <a:buNone/>
            </a:pPr>
            <a:r>
              <a:rPr lang="ro-RO" sz="2400" dirty="0" smtClean="0">
                <a:solidFill>
                  <a:schemeClr val="accent1">
                    <a:lumMod val="75000"/>
                  </a:schemeClr>
                </a:solidFill>
                <a:latin typeface="Arial" pitchFamily="34" charset="0"/>
                <a:cs typeface="Arial" pitchFamily="34" charset="0"/>
              </a:rPr>
              <a:t>Obiective strategice ale </a:t>
            </a:r>
            <a:br>
              <a:rPr lang="ro-RO" sz="2400" dirty="0" smtClean="0">
                <a:solidFill>
                  <a:schemeClr val="accent1">
                    <a:lumMod val="75000"/>
                  </a:schemeClr>
                </a:solidFill>
                <a:latin typeface="Arial" pitchFamily="34" charset="0"/>
                <a:cs typeface="Arial" pitchFamily="34" charset="0"/>
              </a:rPr>
            </a:br>
            <a:r>
              <a:rPr lang="ro-RO" sz="2400" dirty="0" smtClean="0">
                <a:solidFill>
                  <a:schemeClr val="accent1">
                    <a:lumMod val="75000"/>
                  </a:schemeClr>
                </a:solidFill>
                <a:latin typeface="Arial" pitchFamily="34" charset="0"/>
                <a:cs typeface="Arial" pitchFamily="34" charset="0"/>
              </a:rPr>
              <a:t>Mecanismului de  capitaluri proprii</a:t>
            </a:r>
            <a:br>
              <a:rPr lang="ro-RO" sz="2400" dirty="0" smtClean="0">
                <a:solidFill>
                  <a:schemeClr val="accent1">
                    <a:lumMod val="75000"/>
                  </a:schemeClr>
                </a:solidFill>
                <a:latin typeface="Arial" pitchFamily="34" charset="0"/>
                <a:cs typeface="Arial" pitchFamily="34" charset="0"/>
              </a:rPr>
            </a:br>
            <a:r>
              <a:rPr lang="ro-RO" sz="2000" dirty="0" smtClean="0">
                <a:latin typeface="Arial" panose="020B0604020202020204" pitchFamily="34" charset="0"/>
                <a:cs typeface="Arial" panose="020B0604020202020204" pitchFamily="34" charset="0"/>
              </a:rPr>
              <a:t>	</a:t>
            </a:r>
            <a:br>
              <a:rPr lang="ro-RO" sz="2000" dirty="0" smtClean="0">
                <a:latin typeface="Arial" panose="020B0604020202020204" pitchFamily="34" charset="0"/>
                <a:cs typeface="Arial" panose="020B0604020202020204" pitchFamily="34" charset="0"/>
              </a:rPr>
            </a:br>
            <a:r>
              <a:rPr lang="ro-RO" sz="2000" dirty="0" smtClean="0">
                <a:latin typeface="Arial" panose="020B0604020202020204" pitchFamily="34" charset="0"/>
                <a:cs typeface="Arial" panose="020B0604020202020204" pitchFamily="34" charset="0"/>
              </a:rPr>
              <a:t>	 </a:t>
            </a:r>
            <a:r>
              <a:rPr lang="ro-RO" sz="1800" b="0" dirty="0" smtClean="0">
                <a:solidFill>
                  <a:schemeClr val="tx1"/>
                </a:solidFill>
                <a:latin typeface="Arial" panose="020B0604020202020204" pitchFamily="34" charset="0"/>
                <a:cs typeface="Arial" panose="020B0604020202020204" pitchFamily="34" charset="0"/>
              </a:rPr>
              <a:t>Furnizează soluții de mărire a capitalului prin vânzarea de acțiuni a unei întreprinderi pentru acoperirea dezvoltării și necesităților de finanțare pentru inovarea întreprinderilor de la stadiul de concept până la stadiul de început, în conjuncție cu </a:t>
            </a:r>
            <a:r>
              <a:rPr lang="ro-RO" sz="1800" b="0" dirty="0" smtClean="0">
                <a:solidFill>
                  <a:srgbClr val="00B050"/>
                </a:solidFill>
                <a:latin typeface="Arial" panose="020B0604020202020204" pitchFamily="34" charset="0"/>
                <a:cs typeface="Arial" panose="020B0604020202020204" pitchFamily="34" charset="0"/>
              </a:rPr>
              <a:t>COSME</a:t>
            </a:r>
            <a:r>
              <a:rPr lang="ro-RO" sz="1800" b="0" dirty="0" smtClean="0">
                <a:solidFill>
                  <a:schemeClr val="tx1"/>
                </a:solidFill>
                <a:latin typeface="Arial" panose="020B0604020202020204" pitchFamily="34" charset="0"/>
                <a:cs typeface="Arial" panose="020B0604020202020204" pitchFamily="34" charset="0"/>
              </a:rPr>
              <a:t>;</a:t>
            </a:r>
            <a:r>
              <a:rPr lang="ro-RO" sz="2000" b="0" dirty="0" smtClean="0">
                <a:solidFill>
                  <a:schemeClr val="tx1"/>
                </a:solidFill>
                <a:latin typeface="Arial" panose="020B0604020202020204" pitchFamily="34" charset="0"/>
                <a:cs typeface="Arial" panose="020B0604020202020204" pitchFamily="34" charset="0"/>
              </a:rPr>
              <a:t/>
            </a:r>
            <a:br>
              <a:rPr lang="ro-RO" sz="2000" b="0" dirty="0" smtClean="0">
                <a:solidFill>
                  <a:schemeClr val="tx1"/>
                </a:solidFill>
                <a:latin typeface="Arial" panose="020B0604020202020204" pitchFamily="34" charset="0"/>
                <a:cs typeface="Arial" panose="020B0604020202020204" pitchFamily="34" charset="0"/>
              </a:rPr>
            </a:br>
            <a:r>
              <a:rPr lang="ro-RO" sz="2000" b="0" dirty="0" smtClean="0">
                <a:solidFill>
                  <a:schemeClr val="tx1"/>
                </a:solidFill>
                <a:latin typeface="Arial" panose="020B0604020202020204" pitchFamily="34" charset="0"/>
                <a:cs typeface="Arial" panose="020B0604020202020204" pitchFamily="34" charset="0"/>
              </a:rPr>
              <a:t/>
            </a:r>
            <a:br>
              <a:rPr lang="ro-RO" sz="2000" b="0" dirty="0" smtClean="0">
                <a:solidFill>
                  <a:schemeClr val="tx1"/>
                </a:solidFill>
                <a:latin typeface="Arial" panose="020B0604020202020204" pitchFamily="34" charset="0"/>
                <a:cs typeface="Arial" panose="020B0604020202020204" pitchFamily="34" charset="0"/>
              </a:rPr>
            </a:br>
            <a:r>
              <a:rPr lang="ro-RO" sz="2400" dirty="0" smtClean="0">
                <a:latin typeface="Arial" panose="020B0604020202020204" pitchFamily="34" charset="0"/>
                <a:cs typeface="Arial" panose="020B0604020202020204" pitchFamily="34" charset="0"/>
              </a:rPr>
              <a:t> 	</a:t>
            </a:r>
            <a:r>
              <a:rPr lang="ro-RO" sz="1800" b="0" dirty="0" smtClean="0">
                <a:solidFill>
                  <a:schemeClr val="tx1"/>
                </a:solidFill>
                <a:latin typeface="Arial" panose="020B0604020202020204" pitchFamily="34" charset="0"/>
                <a:cs typeface="Arial" panose="020B0604020202020204" pitchFamily="34" charset="0"/>
              </a:rPr>
              <a:t>Facilitează dezvoltarea activităților a unei game lărgite de jucători în finanțarea equity, importante vehicule de transfer tehnologic, fonduri de început (early stage) și de dezvoltare (expansion-stage);</a:t>
            </a:r>
            <a:br>
              <a:rPr lang="ro-RO" sz="1800" b="0" dirty="0" smtClean="0">
                <a:solidFill>
                  <a:schemeClr val="tx1"/>
                </a:solidFill>
                <a:latin typeface="Arial" panose="020B0604020202020204" pitchFamily="34" charset="0"/>
                <a:cs typeface="Arial" panose="020B0604020202020204" pitchFamily="34" charset="0"/>
              </a:rPr>
            </a:br>
            <a:r>
              <a:rPr lang="ro-RO" sz="1800" b="0" dirty="0" smtClean="0">
                <a:solidFill>
                  <a:schemeClr val="tx1"/>
                </a:solidFill>
                <a:latin typeface="Arial" panose="020B0604020202020204" pitchFamily="34" charset="0"/>
                <a:cs typeface="Arial" panose="020B0604020202020204" pitchFamily="34" charset="0"/>
              </a:rPr>
              <a:t/>
            </a:r>
            <a:br>
              <a:rPr lang="ro-RO" sz="1800" b="0" dirty="0" smtClean="0">
                <a:solidFill>
                  <a:schemeClr val="tx1"/>
                </a:solidFill>
                <a:latin typeface="Arial" panose="020B0604020202020204" pitchFamily="34" charset="0"/>
                <a:cs typeface="Arial" panose="020B0604020202020204" pitchFamily="34" charset="0"/>
              </a:rPr>
            </a:br>
            <a:r>
              <a:rPr lang="ro-RO" sz="1800" b="0" dirty="0" smtClean="0">
                <a:solidFill>
                  <a:schemeClr val="tx1"/>
                </a:solidFill>
                <a:latin typeface="Arial" panose="020B0604020202020204" pitchFamily="34" charset="0"/>
                <a:cs typeface="Arial" panose="020B0604020202020204" pitchFamily="34" charset="0"/>
              </a:rPr>
              <a:t> 	Contribuie la depășirea deficiențelor structurale de pe piața europeană de capital de risc (Venture Capital).</a:t>
            </a:r>
            <a:r>
              <a:rPr lang="en-US" sz="1800" dirty="0" smtClean="0">
                <a:solidFill>
                  <a:schemeClr val="accent1">
                    <a:lumMod val="75000"/>
                  </a:schemeClr>
                </a:solidFill>
                <a:latin typeface="Arial" pitchFamily="34" charset="0"/>
                <a:cs typeface="Arial" pitchFamily="34" charset="0"/>
              </a:rPr>
              <a:t/>
            </a:r>
            <a:br>
              <a:rPr lang="en-US" sz="1800" dirty="0" smtClean="0">
                <a:solidFill>
                  <a:schemeClr val="accent1">
                    <a:lumMod val="75000"/>
                  </a:schemeClr>
                </a:solidFill>
                <a:latin typeface="Arial" pitchFamily="34" charset="0"/>
                <a:cs typeface="Arial" pitchFamily="34" charset="0"/>
              </a:rPr>
            </a:br>
            <a:r>
              <a:rPr lang="ro-RO" sz="1600" b="0" dirty="0" smtClean="0">
                <a:solidFill>
                  <a:schemeClr val="accent1">
                    <a:lumMod val="75000"/>
                  </a:schemeClr>
                </a:solidFill>
                <a:latin typeface="Arial" pitchFamily="34" charset="0"/>
                <a:cs typeface="Arial" pitchFamily="34" charset="0"/>
              </a:rPr>
              <a:t/>
            </a:r>
            <a:br>
              <a:rPr lang="ro-RO" sz="1600" b="0" dirty="0" smtClean="0">
                <a:solidFill>
                  <a:schemeClr val="accent1">
                    <a:lumMod val="75000"/>
                  </a:schemeClr>
                </a:solidFill>
                <a:latin typeface="Arial" pitchFamily="34" charset="0"/>
                <a:cs typeface="Arial" pitchFamily="34" charset="0"/>
              </a:rPr>
            </a:br>
            <a:r>
              <a:rPr lang="en-US" sz="2000" b="0" dirty="0" smtClean="0">
                <a:solidFill>
                  <a:schemeClr val="accent1">
                    <a:lumMod val="75000"/>
                  </a:schemeClr>
                </a:solidFill>
                <a:latin typeface="Arial" pitchFamily="34" charset="0"/>
                <a:cs typeface="Arial" pitchFamily="34" charset="0"/>
              </a:rPr>
              <a:t/>
            </a:r>
            <a:br>
              <a:rPr lang="en-US" sz="2000" b="0" dirty="0" smtClean="0">
                <a:solidFill>
                  <a:schemeClr val="accent1">
                    <a:lumMod val="75000"/>
                  </a:schemeClr>
                </a:solidFill>
                <a:latin typeface="Arial" pitchFamily="34" charset="0"/>
                <a:cs typeface="Arial" pitchFamily="34" charset="0"/>
              </a:rPr>
            </a:br>
            <a:endParaRPr lang="en-GB" sz="1600" dirty="0">
              <a:solidFill>
                <a:schemeClr val="accent1">
                  <a:lumMod val="75000"/>
                </a:schemeClr>
              </a:solidFill>
              <a:latin typeface="Arial" pitchFamily="34" charset="0"/>
              <a:cs typeface="Arial" pitchFamily="34" charset="0"/>
            </a:endParaRPr>
          </a:p>
        </p:txBody>
      </p:sp>
      <p:pic>
        <p:nvPicPr>
          <p:cNvPr id="4" name="Picture 3" descr="drap_cmyk.jpg"/>
          <p:cNvPicPr>
            <a:picLocks noChangeAspect="1"/>
          </p:cNvPicPr>
          <p:nvPr/>
        </p:nvPicPr>
        <p:blipFill>
          <a:blip r:embed="rId2"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3" cstate="print"/>
          <a:stretch>
            <a:fillRect/>
          </a:stretch>
        </p:blipFill>
        <p:spPr>
          <a:xfrm>
            <a:off x="7086600" y="304800"/>
            <a:ext cx="1447800" cy="840116"/>
          </a:xfrm>
          <a:prstGeom prst="rect">
            <a:avLst/>
          </a:prstGeom>
        </p:spPr>
      </p:pic>
      <p:sp>
        <p:nvSpPr>
          <p:cNvPr id="6" name="Title 1"/>
          <p:cNvSpPr txBox="1">
            <a:spLocks/>
          </p:cNvSpPr>
          <p:nvPr/>
        </p:nvSpPr>
        <p:spPr>
          <a:xfrm>
            <a:off x="533400" y="1154441"/>
            <a:ext cx="8153400" cy="4408159"/>
          </a:xfrm>
          <a:prstGeom prst="rect">
            <a:avLst/>
          </a:prstGeom>
          <a:effectLst/>
        </p:spPr>
        <p:txBody>
          <a:bodyPr vert="horz" lIns="91440" tIns="45720" rIns="91440" bIns="45720" rtlCol="0" anchor="t" anchorCtr="0">
            <a:noAutofit/>
          </a:bodyPr>
          <a:lstStyle/>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GB" sz="1600" dirty="0">
              <a:solidFill>
                <a:schemeClr val="accent6">
                  <a:lumMod val="75000"/>
                </a:schemeClr>
              </a:solidFill>
              <a:latin typeface="Arial" pitchFamily="34" charset="0"/>
              <a:cs typeface="Arial" pitchFamily="34" charset="0"/>
            </a:endParaRPr>
          </a:p>
        </p:txBody>
      </p:sp>
      <p:sp>
        <p:nvSpPr>
          <p:cNvPr id="7" name="5-Point Star 6"/>
          <p:cNvSpPr/>
          <p:nvPr/>
        </p:nvSpPr>
        <p:spPr>
          <a:xfrm flipH="1">
            <a:off x="990600" y="22098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5-Point Star 7"/>
          <p:cNvSpPr/>
          <p:nvPr/>
        </p:nvSpPr>
        <p:spPr>
          <a:xfrm flipH="1">
            <a:off x="990600" y="37338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5-Point Star 8"/>
          <p:cNvSpPr/>
          <p:nvPr/>
        </p:nvSpPr>
        <p:spPr>
          <a:xfrm flipH="1">
            <a:off x="990600" y="48768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0120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5943600"/>
            <a:ext cx="7924800" cy="609600"/>
          </a:xfrm>
        </p:spPr>
        <p:txBody>
          <a:bodyPr>
            <a:normAutofit/>
          </a:bodyPr>
          <a:lstStyle/>
          <a:p>
            <a:pPr algn="ctr"/>
            <a:endParaRPr lang="ro-RO" sz="1000" dirty="0" smtClean="0">
              <a:latin typeface="Arial" pitchFamily="34" charset="0"/>
              <a:cs typeface="Arial" pitchFamily="34" charset="0"/>
            </a:endParaRPr>
          </a:p>
          <a:p>
            <a:pPr lvl="0" algn="ctr">
              <a:buClr>
                <a:srgbClr val="F14124">
                  <a:lumMod val="75000"/>
                </a:srgbClr>
              </a:buClr>
            </a:pPr>
            <a:r>
              <a:rPr lang="ro-RO" sz="1100" i="1" dirty="0">
                <a:solidFill>
                  <a:srgbClr val="4E67C8">
                    <a:lumMod val="75000"/>
                  </a:srgbClr>
                </a:solidFill>
                <a:latin typeface="Arial" pitchFamily="34" charset="0"/>
                <a:cs typeface="Arial" pitchFamily="34" charset="0"/>
              </a:rPr>
              <a:t>Brașov, 27-28 mai 2014</a:t>
            </a:r>
            <a:endParaRPr lang="en-US" sz="1100" i="1" dirty="0">
              <a:solidFill>
                <a:srgbClr val="4E67C8">
                  <a:lumMod val="75000"/>
                </a:srgbClr>
              </a:solidFill>
              <a:latin typeface="Arial" pitchFamily="34" charset="0"/>
              <a:cs typeface="Arial" pitchFamily="34" charset="0"/>
            </a:endParaRPr>
          </a:p>
          <a:p>
            <a:pPr algn="ctr"/>
            <a:endParaRPr lang="en-US" sz="1000" dirty="0">
              <a:latin typeface="Arial" pitchFamily="34" charset="0"/>
              <a:cs typeface="Arial" pitchFamily="34" charset="0"/>
            </a:endParaRPr>
          </a:p>
        </p:txBody>
      </p:sp>
      <p:sp>
        <p:nvSpPr>
          <p:cNvPr id="2" name="Title 1"/>
          <p:cNvSpPr>
            <a:spLocks noGrp="1"/>
          </p:cNvSpPr>
          <p:nvPr>
            <p:ph type="ctrTitle"/>
          </p:nvPr>
        </p:nvSpPr>
        <p:spPr>
          <a:xfrm>
            <a:off x="457200" y="1143000"/>
            <a:ext cx="8305800" cy="4800600"/>
          </a:xfrm>
        </p:spPr>
        <p:txBody>
          <a:bodyPr/>
          <a:lstStyle/>
          <a:p>
            <a:pPr marL="0" indent="0">
              <a:lnSpc>
                <a:spcPct val="150000"/>
              </a:lnSpc>
              <a:buNone/>
            </a:pPr>
            <a:r>
              <a:rPr lang="ro-RO" sz="2400" dirty="0" smtClean="0">
                <a:solidFill>
                  <a:schemeClr val="accent1">
                    <a:lumMod val="75000"/>
                  </a:schemeClr>
                </a:solidFill>
                <a:latin typeface="Arial" pitchFamily="34" charset="0"/>
                <a:cs typeface="Arial" pitchFamily="34" charset="0"/>
              </a:rPr>
              <a:t/>
            </a:r>
            <a:br>
              <a:rPr lang="ro-RO" sz="2400" dirty="0" smtClean="0">
                <a:solidFill>
                  <a:schemeClr val="accent1">
                    <a:lumMod val="75000"/>
                  </a:schemeClr>
                </a:solidFill>
                <a:latin typeface="Arial" pitchFamily="34" charset="0"/>
                <a:cs typeface="Arial" pitchFamily="34" charset="0"/>
              </a:rPr>
            </a:br>
            <a:r>
              <a:rPr lang="ro-RO" sz="2400" dirty="0" smtClean="0">
                <a:solidFill>
                  <a:schemeClr val="accent1">
                    <a:lumMod val="75000"/>
                  </a:schemeClr>
                </a:solidFill>
                <a:latin typeface="Arial" pitchFamily="34" charset="0"/>
                <a:cs typeface="Arial" pitchFamily="34" charset="0"/>
              </a:rPr>
              <a:t>Mecanismul de  capitaluri proprii</a:t>
            </a:r>
            <a:br>
              <a:rPr lang="ro-RO" sz="2400" dirty="0" smtClean="0">
                <a:solidFill>
                  <a:schemeClr val="accent1">
                    <a:lumMod val="75000"/>
                  </a:schemeClr>
                </a:solidFill>
                <a:latin typeface="Arial" pitchFamily="34" charset="0"/>
                <a:cs typeface="Arial" pitchFamily="34" charset="0"/>
              </a:rPr>
            </a:br>
            <a:r>
              <a:rPr lang="ro-RO" sz="2000" dirty="0" smtClean="0">
                <a:latin typeface="Arial" panose="020B0604020202020204" pitchFamily="34" charset="0"/>
                <a:cs typeface="Arial" panose="020B0604020202020204" pitchFamily="34" charset="0"/>
              </a:rPr>
              <a:t>	</a:t>
            </a:r>
            <a:br>
              <a:rPr lang="ro-RO" sz="2000" dirty="0" smtClean="0">
                <a:latin typeface="Arial" panose="020B0604020202020204" pitchFamily="34" charset="0"/>
                <a:cs typeface="Arial" panose="020B0604020202020204" pitchFamily="34" charset="0"/>
              </a:rPr>
            </a:br>
            <a:r>
              <a:rPr lang="ro-RO" sz="2000" dirty="0" smtClean="0">
                <a:solidFill>
                  <a:schemeClr val="tx1"/>
                </a:solidFill>
                <a:latin typeface="Arial" pitchFamily="34" charset="0"/>
                <a:cs typeface="Arial" pitchFamily="34" charset="0"/>
              </a:rPr>
              <a:t>Mecanismul de  capitaluri proprii </a:t>
            </a:r>
            <a:r>
              <a:rPr lang="vi-VN" sz="2000" b="0" dirty="0" smtClean="0">
                <a:solidFill>
                  <a:schemeClr val="tx1"/>
                </a:solidFill>
                <a:latin typeface="Arial" pitchFamily="34" charset="0"/>
                <a:cs typeface="Arial" pitchFamily="34" charset="0"/>
              </a:rPr>
              <a:t>se va axa pe fonduri de capital de risc pentru faza de început, furnizând capital de risc și/sau </a:t>
            </a:r>
            <a:r>
              <a:rPr lang="vi-VN" sz="2000" b="0" i="1" dirty="0" smtClean="0">
                <a:solidFill>
                  <a:schemeClr val="tx1"/>
                </a:solidFill>
                <a:latin typeface="Arial" pitchFamily="34" charset="0"/>
                <a:cs typeface="Arial" pitchFamily="34" charset="0"/>
              </a:rPr>
              <a:t>capital de tip mezanin </a:t>
            </a:r>
            <a:r>
              <a:rPr lang="vi-VN" sz="2000" b="0" dirty="0" smtClean="0">
                <a:solidFill>
                  <a:schemeClr val="tx1"/>
                </a:solidFill>
                <a:latin typeface="Arial" pitchFamily="34" charset="0"/>
                <a:cs typeface="Arial" pitchFamily="34" charset="0"/>
              </a:rPr>
              <a:t>întreprinderilor. </a:t>
            </a:r>
            <a:r>
              <a:rPr lang="ro-RO" sz="2000" b="0" dirty="0" smtClean="0">
                <a:solidFill>
                  <a:schemeClr val="tx1"/>
                </a:solidFill>
                <a:latin typeface="Arial" pitchFamily="34" charset="0"/>
                <a:cs typeface="Arial" pitchFamily="34" charset="0"/>
              </a:rPr>
              <a:t/>
            </a:r>
            <a:br>
              <a:rPr lang="ro-RO" sz="2000" b="0" dirty="0" smtClean="0">
                <a:solidFill>
                  <a:schemeClr val="tx1"/>
                </a:solidFill>
                <a:latin typeface="Arial" pitchFamily="34" charset="0"/>
                <a:cs typeface="Arial" pitchFamily="34" charset="0"/>
              </a:rPr>
            </a:br>
            <a:r>
              <a:rPr lang="vi-VN" sz="2000" b="0" dirty="0" smtClean="0">
                <a:solidFill>
                  <a:schemeClr val="tx1"/>
                </a:solidFill>
                <a:latin typeface="Arial" pitchFamily="34" charset="0"/>
                <a:cs typeface="Arial" pitchFamily="34" charset="0"/>
              </a:rPr>
              <a:t>În plus, aceste  întreprinderi pot să solicite finanțare prin împrumut de la </a:t>
            </a:r>
            <a:r>
              <a:rPr lang="vi-VN" sz="2000" b="0" dirty="0" smtClean="0">
                <a:solidFill>
                  <a:srgbClr val="FF0000"/>
                </a:solidFill>
                <a:latin typeface="Arial" pitchFamily="34" charset="0"/>
                <a:cs typeface="Arial" pitchFamily="34" charset="0"/>
              </a:rPr>
              <a:t>intermediarii financiari </a:t>
            </a:r>
            <a:r>
              <a:rPr lang="vi-VN" sz="2000" b="0" dirty="0" smtClean="0">
                <a:solidFill>
                  <a:schemeClr val="tx1"/>
                </a:solidFill>
                <a:latin typeface="Arial" pitchFamily="34" charset="0"/>
                <a:cs typeface="Arial" pitchFamily="34" charset="0"/>
              </a:rPr>
              <a:t>care aplică mecanismul de </a:t>
            </a:r>
            <a:r>
              <a:rPr lang="ro-RO" sz="2000" b="0" dirty="0" smtClean="0">
                <a:solidFill>
                  <a:schemeClr val="tx1"/>
                </a:solidFill>
                <a:latin typeface="Arial" pitchFamily="34" charset="0"/>
                <a:cs typeface="Arial" pitchFamily="34" charset="0"/>
              </a:rPr>
              <a:t>împrumut.</a:t>
            </a:r>
            <a:br>
              <a:rPr lang="ro-RO" sz="2000" b="0" dirty="0" smtClean="0">
                <a:solidFill>
                  <a:schemeClr val="tx1"/>
                </a:solidFill>
                <a:latin typeface="Arial" pitchFamily="34" charset="0"/>
                <a:cs typeface="Arial" pitchFamily="34" charset="0"/>
              </a:rPr>
            </a:br>
            <a:r>
              <a:rPr lang="en-US" sz="2000" b="0" dirty="0" smtClean="0">
                <a:solidFill>
                  <a:schemeClr val="accent1">
                    <a:lumMod val="75000"/>
                  </a:schemeClr>
                </a:solidFill>
                <a:latin typeface="Arial" pitchFamily="34" charset="0"/>
                <a:cs typeface="Arial" pitchFamily="34" charset="0"/>
              </a:rPr>
              <a:t/>
            </a:r>
            <a:br>
              <a:rPr lang="en-US" sz="2000" b="0" dirty="0" smtClean="0">
                <a:solidFill>
                  <a:schemeClr val="accent1">
                    <a:lumMod val="75000"/>
                  </a:schemeClr>
                </a:solidFill>
                <a:latin typeface="Arial" pitchFamily="34" charset="0"/>
                <a:cs typeface="Arial" pitchFamily="34" charset="0"/>
              </a:rPr>
            </a:br>
            <a:r>
              <a:rPr lang="en-US" sz="1600" b="0" dirty="0" smtClean="0">
                <a:solidFill>
                  <a:schemeClr val="accent1">
                    <a:lumMod val="75000"/>
                  </a:schemeClr>
                </a:solidFill>
                <a:latin typeface="Arial" pitchFamily="34" charset="0"/>
                <a:cs typeface="Arial" pitchFamily="34" charset="0"/>
              </a:rPr>
              <a:t/>
            </a:r>
            <a:br>
              <a:rPr lang="en-US" sz="1600" b="0" dirty="0" smtClean="0">
                <a:solidFill>
                  <a:schemeClr val="accent1">
                    <a:lumMod val="75000"/>
                  </a:schemeClr>
                </a:solidFill>
                <a:latin typeface="Arial" pitchFamily="34" charset="0"/>
                <a:cs typeface="Arial" pitchFamily="34" charset="0"/>
              </a:rPr>
            </a:br>
            <a:endParaRPr lang="en-GB" sz="1600" dirty="0">
              <a:solidFill>
                <a:schemeClr val="accent1">
                  <a:lumMod val="75000"/>
                </a:schemeClr>
              </a:solidFill>
              <a:latin typeface="Arial" pitchFamily="34" charset="0"/>
              <a:cs typeface="Arial" pitchFamily="34" charset="0"/>
            </a:endParaRPr>
          </a:p>
        </p:txBody>
      </p:sp>
      <p:pic>
        <p:nvPicPr>
          <p:cNvPr id="4" name="Picture 3" descr="drap_cmyk.jpg"/>
          <p:cNvPicPr>
            <a:picLocks noChangeAspect="1"/>
          </p:cNvPicPr>
          <p:nvPr/>
        </p:nvPicPr>
        <p:blipFill>
          <a:blip r:embed="rId2"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3" cstate="print"/>
          <a:stretch>
            <a:fillRect/>
          </a:stretch>
        </p:blipFill>
        <p:spPr>
          <a:xfrm>
            <a:off x="7086600" y="304800"/>
            <a:ext cx="1447800" cy="840116"/>
          </a:xfrm>
          <a:prstGeom prst="rect">
            <a:avLst/>
          </a:prstGeom>
        </p:spPr>
      </p:pic>
      <p:sp>
        <p:nvSpPr>
          <p:cNvPr id="6" name="Title 1"/>
          <p:cNvSpPr txBox="1">
            <a:spLocks/>
          </p:cNvSpPr>
          <p:nvPr/>
        </p:nvSpPr>
        <p:spPr>
          <a:xfrm>
            <a:off x="533400" y="1219200"/>
            <a:ext cx="8153400" cy="4800600"/>
          </a:xfrm>
          <a:prstGeom prst="rect">
            <a:avLst/>
          </a:prstGeom>
          <a:effectLst/>
        </p:spPr>
        <p:txBody>
          <a:bodyPr vert="horz" lIns="91440" tIns="45720" rIns="91440" bIns="45720" rtlCol="0" anchor="t" anchorCtr="0">
            <a:noAutofit/>
          </a:bodyPr>
          <a:lstStyle/>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GB" sz="1600"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990120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6324600"/>
            <a:ext cx="8763000" cy="533400"/>
          </a:xfrm>
        </p:spPr>
        <p:txBody>
          <a:bodyPr>
            <a:normAutofit/>
          </a:bodyPr>
          <a:lstStyle/>
          <a:p>
            <a:pPr algn="ctr"/>
            <a:endParaRPr lang="ro-RO" sz="1000" dirty="0" smtClean="0">
              <a:latin typeface="Arial" pitchFamily="34" charset="0"/>
              <a:cs typeface="Arial" pitchFamily="34" charset="0"/>
            </a:endParaRPr>
          </a:p>
          <a:p>
            <a:pPr algn="ctr"/>
            <a:endParaRPr lang="en-US" sz="1000" dirty="0">
              <a:latin typeface="Arial" pitchFamily="34" charset="0"/>
              <a:cs typeface="Arial" pitchFamily="34" charset="0"/>
            </a:endParaRPr>
          </a:p>
        </p:txBody>
      </p:sp>
      <p:sp>
        <p:nvSpPr>
          <p:cNvPr id="2" name="Title 1"/>
          <p:cNvSpPr>
            <a:spLocks noGrp="1"/>
          </p:cNvSpPr>
          <p:nvPr>
            <p:ph type="ctrTitle"/>
          </p:nvPr>
        </p:nvSpPr>
        <p:spPr>
          <a:xfrm>
            <a:off x="381000" y="1219200"/>
            <a:ext cx="8382000" cy="4572000"/>
          </a:xfrm>
        </p:spPr>
        <p:txBody>
          <a:bodyPr/>
          <a:lstStyle/>
          <a:p>
            <a:pPr marL="0" lvl="0" indent="0">
              <a:spcBef>
                <a:spcPct val="20000"/>
              </a:spcBef>
              <a:spcAft>
                <a:spcPts val="300"/>
              </a:spcAft>
            </a:pPr>
            <a:r>
              <a:rPr lang="ro-RO" sz="2400" dirty="0" smtClean="0">
                <a:solidFill>
                  <a:schemeClr val="bg2">
                    <a:lumMod val="25000"/>
                  </a:schemeClr>
                </a:solidFill>
                <a:latin typeface="Arial" pitchFamily="34" charset="0"/>
                <a:cs typeface="Arial" pitchFamily="34" charset="0"/>
              </a:rPr>
              <a:t> </a:t>
            </a:r>
            <a:r>
              <a:rPr lang="en-US" sz="2400" dirty="0" smtClean="0">
                <a:solidFill>
                  <a:schemeClr val="bg2">
                    <a:lumMod val="25000"/>
                  </a:schemeClr>
                </a:solidFill>
                <a:latin typeface="Arial" pitchFamily="34" charset="0"/>
                <a:cs typeface="Arial" pitchFamily="34" charset="0"/>
              </a:rPr>
              <a:t>          </a:t>
            </a:r>
            <a:r>
              <a:rPr lang="en-GB" sz="24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RSI - Financial Intermediaries (up to now) </a:t>
            </a:r>
            <a:r>
              <a:rPr lang="de-DE" sz="2400" dirty="0" smtClean="0">
                <a:solidFill>
                  <a:schemeClr val="tx1">
                    <a:lumMod val="50000"/>
                    <a:lumOff val="50000"/>
                  </a:schemeClr>
                </a:solidFill>
                <a:effectLst>
                  <a:outerShdw blurRad="38100" dist="38100" dir="2700000" algn="tl">
                    <a:srgbClr val="000000">
                      <a:alpha val="43137"/>
                    </a:srgbClr>
                  </a:outerShdw>
                </a:effectLst>
                <a:latin typeface="Arial" pitchFamily="34" charset="0"/>
                <a:cs typeface="Arial" pitchFamily="34" charset="0"/>
              </a:rPr>
              <a:t/>
            </a:r>
            <a:br>
              <a:rPr lang="de-DE" sz="2400" dirty="0" smtClean="0">
                <a:solidFill>
                  <a:schemeClr val="tx1">
                    <a:lumMod val="50000"/>
                    <a:lumOff val="50000"/>
                  </a:schemeClr>
                </a:solidFill>
                <a:effectLst>
                  <a:outerShdw blurRad="38100" dist="38100" dir="2700000" algn="tl">
                    <a:srgbClr val="000000">
                      <a:alpha val="43137"/>
                    </a:srgbClr>
                  </a:outerShdw>
                </a:effectLst>
                <a:latin typeface="Arial" pitchFamily="34" charset="0"/>
                <a:cs typeface="Arial" pitchFamily="34" charset="0"/>
              </a:rPr>
            </a:br>
            <a:r>
              <a:rPr lang="fr-BE" sz="1600" dirty="0" smtClean="0">
                <a:solidFill>
                  <a:schemeClr val="accent6">
                    <a:lumMod val="75000"/>
                  </a:schemeClr>
                </a:solidFill>
              </a:rPr>
              <a:t>N°</a:t>
            </a:r>
            <a:r>
              <a:rPr lang="ro-RO" sz="1600" dirty="0" smtClean="0">
                <a:solidFill>
                  <a:schemeClr val="tx1">
                    <a:lumMod val="50000"/>
                    <a:lumOff val="50000"/>
                  </a:schemeClr>
                </a:solidFill>
              </a:rPr>
              <a:t>  </a:t>
            </a:r>
            <a:r>
              <a:rPr lang="fr-BE" sz="1600" dirty="0" smtClean="0">
                <a:solidFill>
                  <a:schemeClr val="accent6">
                    <a:lumMod val="75000"/>
                  </a:schemeClr>
                </a:solidFill>
              </a:rPr>
              <a:t>Financial </a:t>
            </a:r>
            <a:r>
              <a:rPr lang="fr-BE" sz="1600" dirty="0" err="1" smtClean="0">
                <a:solidFill>
                  <a:schemeClr val="accent6">
                    <a:lumMod val="75000"/>
                  </a:schemeClr>
                </a:solidFill>
              </a:rPr>
              <a:t>Intermediary</a:t>
            </a:r>
            <a:r>
              <a:rPr lang="ro-RO" sz="1600" dirty="0" smtClean="0">
                <a:solidFill>
                  <a:schemeClr val="tx1">
                    <a:lumMod val="50000"/>
                    <a:lumOff val="50000"/>
                  </a:schemeClr>
                </a:solidFill>
              </a:rPr>
              <a:t>			</a:t>
            </a:r>
            <a:r>
              <a:rPr lang="en-US" sz="1600" dirty="0" smtClean="0">
                <a:solidFill>
                  <a:schemeClr val="tx1">
                    <a:lumMod val="50000"/>
                    <a:lumOff val="50000"/>
                  </a:schemeClr>
                </a:solidFill>
              </a:rPr>
              <a:t>	</a:t>
            </a:r>
            <a:r>
              <a:rPr lang="fr-BE" sz="1600" dirty="0" smtClean="0">
                <a:solidFill>
                  <a:schemeClr val="accent6">
                    <a:lumMod val="75000"/>
                  </a:schemeClr>
                </a:solidFill>
              </a:rPr>
              <a:t>Country</a:t>
            </a:r>
            <a:br>
              <a:rPr lang="fr-BE" sz="1600" dirty="0" smtClean="0">
                <a:solidFill>
                  <a:schemeClr val="accent6">
                    <a:lumMod val="75000"/>
                  </a:schemeClr>
                </a:solidFill>
              </a:rPr>
            </a:br>
            <a:r>
              <a:rPr lang="en-GB" sz="1600" dirty="0" smtClean="0">
                <a:solidFill>
                  <a:schemeClr val="tx1">
                    <a:lumMod val="50000"/>
                    <a:lumOff val="50000"/>
                  </a:schemeClr>
                </a:solidFill>
              </a:rPr>
              <a:t> </a:t>
            </a:r>
            <a:r>
              <a:rPr lang="en-GB" sz="1600" b="0" dirty="0" smtClean="0">
                <a:solidFill>
                  <a:schemeClr val="tx1"/>
                </a:solidFill>
              </a:rPr>
              <a:t>1</a:t>
            </a:r>
            <a:r>
              <a:rPr lang="ro-RO" sz="1600" b="0" dirty="0" smtClean="0">
                <a:solidFill>
                  <a:schemeClr val="tx1"/>
                </a:solidFill>
              </a:rPr>
              <a:t>   </a:t>
            </a:r>
            <a:r>
              <a:rPr lang="en-GB" sz="1600" b="0" dirty="0" err="1" smtClean="0">
                <a:solidFill>
                  <a:schemeClr val="tx1"/>
                </a:solidFill>
              </a:rPr>
              <a:t>Unicredit</a:t>
            </a:r>
            <a:r>
              <a:rPr lang="en-GB" sz="1600" b="0" dirty="0" smtClean="0">
                <a:solidFill>
                  <a:schemeClr val="tx1"/>
                </a:solidFill>
              </a:rPr>
              <a:t> Bank </a:t>
            </a:r>
            <a:r>
              <a:rPr lang="ro-RO" sz="1600" b="0" dirty="0" smtClean="0">
                <a:solidFill>
                  <a:schemeClr val="tx1"/>
                </a:solidFill>
              </a:rPr>
              <a:t>				</a:t>
            </a:r>
            <a:r>
              <a:rPr lang="en-US" sz="1600" b="0" dirty="0" smtClean="0">
                <a:solidFill>
                  <a:schemeClr val="tx1"/>
                </a:solidFill>
              </a:rPr>
              <a:t>	</a:t>
            </a:r>
            <a:r>
              <a:rPr lang="en-GB" sz="1600" b="0" dirty="0" smtClean="0">
                <a:solidFill>
                  <a:schemeClr val="tx1"/>
                </a:solidFill>
              </a:rPr>
              <a:t>Austria</a:t>
            </a:r>
            <a:r>
              <a:rPr lang="en-GB" sz="1600" b="0" dirty="0" smtClean="0">
                <a:solidFill>
                  <a:schemeClr val="tx1">
                    <a:lumMod val="50000"/>
                    <a:lumOff val="50000"/>
                  </a:schemeClr>
                </a:solidFill>
              </a:rPr>
              <a:t/>
            </a:r>
            <a:br>
              <a:rPr lang="en-GB" sz="1600" b="0" dirty="0" smtClean="0">
                <a:solidFill>
                  <a:schemeClr val="tx1">
                    <a:lumMod val="50000"/>
                    <a:lumOff val="50000"/>
                  </a:schemeClr>
                </a:solidFill>
              </a:rPr>
            </a:br>
            <a:r>
              <a:rPr lang="en-GB" sz="1600" b="0" dirty="0" smtClean="0">
                <a:solidFill>
                  <a:schemeClr val="tx1">
                    <a:lumMod val="50000"/>
                    <a:lumOff val="50000"/>
                  </a:schemeClr>
                </a:solidFill>
              </a:rPr>
              <a:t> </a:t>
            </a:r>
            <a:r>
              <a:rPr lang="ro-RO" sz="1600" b="0" dirty="0" smtClean="0">
                <a:solidFill>
                  <a:schemeClr val="tx1">
                    <a:lumMod val="50000"/>
                    <a:lumOff val="50000"/>
                  </a:schemeClr>
                </a:solidFill>
              </a:rPr>
              <a:t>2</a:t>
            </a:r>
            <a:r>
              <a:rPr lang="en-US" sz="1600" b="0" dirty="0" smtClean="0">
                <a:solidFill>
                  <a:schemeClr val="tx1">
                    <a:lumMod val="50000"/>
                    <a:lumOff val="50000"/>
                  </a:schemeClr>
                </a:solidFill>
              </a:rPr>
              <a:t>   </a:t>
            </a:r>
            <a:r>
              <a:rPr lang="en-GB" sz="1600" b="0" dirty="0" err="1" smtClean="0">
                <a:solidFill>
                  <a:schemeClr val="tx1">
                    <a:lumMod val="50000"/>
                    <a:lumOff val="50000"/>
                  </a:schemeClr>
                </a:solidFill>
              </a:rPr>
              <a:t>Ceska</a:t>
            </a:r>
            <a:r>
              <a:rPr lang="en-GB" sz="1600" b="0" dirty="0" smtClean="0">
                <a:solidFill>
                  <a:schemeClr val="tx1">
                    <a:lumMod val="50000"/>
                    <a:lumOff val="50000"/>
                  </a:schemeClr>
                </a:solidFill>
              </a:rPr>
              <a:t> </a:t>
            </a:r>
            <a:r>
              <a:rPr lang="en-GB" sz="1600" b="0" dirty="0" err="1" smtClean="0">
                <a:solidFill>
                  <a:schemeClr val="tx1">
                    <a:lumMod val="50000"/>
                    <a:lumOff val="50000"/>
                  </a:schemeClr>
                </a:solidFill>
              </a:rPr>
              <a:t>Sporitelna</a:t>
            </a:r>
            <a:r>
              <a:rPr lang="en-GB" sz="1600" b="0" dirty="0" smtClean="0">
                <a:solidFill>
                  <a:schemeClr val="tx1">
                    <a:lumMod val="50000"/>
                    <a:lumOff val="50000"/>
                  </a:schemeClr>
                </a:solidFill>
              </a:rPr>
              <a:t> (</a:t>
            </a:r>
            <a:r>
              <a:rPr lang="en-GB" sz="1600" b="0" dirty="0" err="1" smtClean="0">
                <a:solidFill>
                  <a:schemeClr val="tx1">
                    <a:lumMod val="50000"/>
                    <a:lumOff val="50000"/>
                  </a:schemeClr>
                </a:solidFill>
              </a:rPr>
              <a:t>Erste</a:t>
            </a:r>
            <a:r>
              <a:rPr lang="en-GB" sz="1600" b="0" dirty="0" smtClean="0">
                <a:solidFill>
                  <a:schemeClr val="tx1">
                    <a:lumMod val="50000"/>
                    <a:lumOff val="50000"/>
                  </a:schemeClr>
                </a:solidFill>
              </a:rPr>
              <a:t>)</a:t>
            </a:r>
            <a:r>
              <a:rPr lang="ro-RO" sz="1600" b="0" dirty="0" smtClean="0">
                <a:solidFill>
                  <a:schemeClr val="tx1">
                    <a:lumMod val="50000"/>
                    <a:lumOff val="50000"/>
                  </a:schemeClr>
                </a:solidFill>
              </a:rPr>
              <a:t>			</a:t>
            </a:r>
            <a:r>
              <a:rPr lang="en-US" sz="1600" b="0" dirty="0" smtClean="0">
                <a:solidFill>
                  <a:schemeClr val="tx1">
                    <a:lumMod val="50000"/>
                    <a:lumOff val="50000"/>
                  </a:schemeClr>
                </a:solidFill>
              </a:rPr>
              <a:t>	</a:t>
            </a:r>
            <a:r>
              <a:rPr lang="en-GB" sz="1600" b="0" dirty="0" smtClean="0">
                <a:solidFill>
                  <a:schemeClr val="tx1">
                    <a:lumMod val="50000"/>
                    <a:lumOff val="50000"/>
                  </a:schemeClr>
                </a:solidFill>
              </a:rPr>
              <a:t>Czech Republic</a:t>
            </a:r>
            <a:br>
              <a:rPr lang="en-GB" sz="1600" b="0" dirty="0" smtClean="0">
                <a:solidFill>
                  <a:schemeClr val="tx1">
                    <a:lumMod val="50000"/>
                    <a:lumOff val="50000"/>
                  </a:schemeClr>
                </a:solidFill>
              </a:rPr>
            </a:br>
            <a:r>
              <a:rPr lang="en-GB" sz="1600" b="0" dirty="0" smtClean="0">
                <a:solidFill>
                  <a:schemeClr val="tx1"/>
                </a:solidFill>
              </a:rPr>
              <a:t> </a:t>
            </a:r>
            <a:r>
              <a:rPr lang="ro-RO" sz="1600" b="0" dirty="0" smtClean="0">
                <a:solidFill>
                  <a:schemeClr val="tx1"/>
                </a:solidFill>
              </a:rPr>
              <a:t>3</a:t>
            </a:r>
            <a:r>
              <a:rPr lang="en-US" sz="1600" b="0" dirty="0" smtClean="0">
                <a:solidFill>
                  <a:schemeClr val="tx1"/>
                </a:solidFill>
              </a:rPr>
              <a:t>   </a:t>
            </a:r>
            <a:r>
              <a:rPr lang="en-GB" sz="1600" b="0" dirty="0" smtClean="0">
                <a:solidFill>
                  <a:schemeClr val="tx1"/>
                </a:solidFill>
              </a:rPr>
              <a:t>ABN </a:t>
            </a:r>
            <a:r>
              <a:rPr lang="en-GB" sz="1600" b="0" dirty="0" err="1" smtClean="0">
                <a:solidFill>
                  <a:schemeClr val="tx1"/>
                </a:solidFill>
              </a:rPr>
              <a:t>Amro</a:t>
            </a:r>
            <a:r>
              <a:rPr lang="ro-RO" sz="1600" b="0" dirty="0" smtClean="0">
                <a:solidFill>
                  <a:schemeClr val="tx1"/>
                </a:solidFill>
              </a:rPr>
              <a:t>					</a:t>
            </a:r>
            <a:r>
              <a:rPr lang="en-GB" sz="1600" b="0" dirty="0" smtClean="0">
                <a:solidFill>
                  <a:schemeClr val="tx1"/>
                </a:solidFill>
              </a:rPr>
              <a:t>Netherlands</a:t>
            </a:r>
            <a:r>
              <a:rPr lang="en-GB" sz="1600" b="0" dirty="0" smtClean="0">
                <a:solidFill>
                  <a:schemeClr val="tx1">
                    <a:lumMod val="50000"/>
                    <a:lumOff val="50000"/>
                  </a:schemeClr>
                </a:solidFill>
              </a:rPr>
              <a:t/>
            </a:r>
            <a:br>
              <a:rPr lang="en-GB" sz="1600" b="0" dirty="0" smtClean="0">
                <a:solidFill>
                  <a:schemeClr val="tx1">
                    <a:lumMod val="50000"/>
                    <a:lumOff val="50000"/>
                  </a:schemeClr>
                </a:solidFill>
              </a:rPr>
            </a:br>
            <a:r>
              <a:rPr lang="en-GB" sz="1600" b="0" dirty="0" smtClean="0">
                <a:solidFill>
                  <a:schemeClr val="tx1">
                    <a:lumMod val="50000"/>
                    <a:lumOff val="50000"/>
                  </a:schemeClr>
                </a:solidFill>
              </a:rPr>
              <a:t> </a:t>
            </a:r>
            <a:r>
              <a:rPr lang="ro-RO" sz="1600" b="0" dirty="0" smtClean="0">
                <a:solidFill>
                  <a:schemeClr val="tx1">
                    <a:lumMod val="50000"/>
                    <a:lumOff val="50000"/>
                  </a:schemeClr>
                </a:solidFill>
              </a:rPr>
              <a:t>4</a:t>
            </a:r>
            <a:r>
              <a:rPr lang="en-US" sz="1600" b="0" dirty="0" smtClean="0">
                <a:solidFill>
                  <a:schemeClr val="tx1">
                    <a:lumMod val="50000"/>
                    <a:lumOff val="50000"/>
                  </a:schemeClr>
                </a:solidFill>
              </a:rPr>
              <a:t>   </a:t>
            </a:r>
            <a:r>
              <a:rPr lang="en-GB" sz="1600" b="0" dirty="0" err="1" smtClean="0">
                <a:solidFill>
                  <a:schemeClr val="tx1">
                    <a:lumMod val="50000"/>
                    <a:lumOff val="50000"/>
                  </a:schemeClr>
                </a:solidFill>
              </a:rPr>
              <a:t>Bankinter</a:t>
            </a:r>
            <a:r>
              <a:rPr lang="ro-RO" sz="1600" b="0" dirty="0" smtClean="0">
                <a:solidFill>
                  <a:schemeClr val="tx1">
                    <a:lumMod val="50000"/>
                    <a:lumOff val="50000"/>
                  </a:schemeClr>
                </a:solidFill>
              </a:rPr>
              <a:t>					Spain</a:t>
            </a:r>
            <a:r>
              <a:rPr lang="en-GB" sz="1600" b="0" dirty="0" smtClean="0">
                <a:solidFill>
                  <a:schemeClr val="tx1">
                    <a:lumMod val="50000"/>
                    <a:lumOff val="50000"/>
                  </a:schemeClr>
                </a:solidFill>
              </a:rPr>
              <a:t/>
            </a:r>
            <a:br>
              <a:rPr lang="en-GB" sz="1600" b="0" dirty="0" smtClean="0">
                <a:solidFill>
                  <a:schemeClr val="tx1">
                    <a:lumMod val="50000"/>
                    <a:lumOff val="50000"/>
                  </a:schemeClr>
                </a:solidFill>
              </a:rPr>
            </a:br>
            <a:r>
              <a:rPr lang="en-GB" sz="1600" b="0" dirty="0" smtClean="0">
                <a:solidFill>
                  <a:schemeClr val="tx1">
                    <a:lumMod val="50000"/>
                    <a:lumOff val="50000"/>
                  </a:schemeClr>
                </a:solidFill>
              </a:rPr>
              <a:t> </a:t>
            </a:r>
            <a:r>
              <a:rPr lang="ro-RO" sz="1600" b="0" dirty="0" smtClean="0">
                <a:solidFill>
                  <a:schemeClr val="tx1"/>
                </a:solidFill>
              </a:rPr>
              <a:t>5</a:t>
            </a:r>
            <a:r>
              <a:rPr lang="en-US" sz="1600" b="0" dirty="0" smtClean="0">
                <a:solidFill>
                  <a:schemeClr val="tx1"/>
                </a:solidFill>
              </a:rPr>
              <a:t>   </a:t>
            </a:r>
            <a:r>
              <a:rPr lang="en-GB" sz="1600" b="0" dirty="0" smtClean="0">
                <a:solidFill>
                  <a:schemeClr val="tx1"/>
                </a:solidFill>
              </a:rPr>
              <a:t>AIB</a:t>
            </a:r>
            <a:r>
              <a:rPr lang="ro-RO" sz="1600" b="0" dirty="0" smtClean="0">
                <a:solidFill>
                  <a:schemeClr val="tx1"/>
                </a:solidFill>
              </a:rPr>
              <a:t>					</a:t>
            </a:r>
            <a:r>
              <a:rPr lang="en-US" sz="1600" b="0" dirty="0" smtClean="0">
                <a:solidFill>
                  <a:schemeClr val="tx1"/>
                </a:solidFill>
              </a:rPr>
              <a:t>               </a:t>
            </a:r>
            <a:r>
              <a:rPr lang="ro-RO" sz="1600" b="0" dirty="0" smtClean="0">
                <a:solidFill>
                  <a:schemeClr val="tx1"/>
                </a:solidFill>
              </a:rPr>
              <a:t>Ireland</a:t>
            </a:r>
            <a:r>
              <a:rPr lang="en-GB" sz="1600" b="0" dirty="0" smtClean="0">
                <a:solidFill>
                  <a:schemeClr val="tx1">
                    <a:lumMod val="50000"/>
                    <a:lumOff val="50000"/>
                  </a:schemeClr>
                </a:solidFill>
              </a:rPr>
              <a:t/>
            </a:r>
            <a:br>
              <a:rPr lang="en-GB" sz="1600" b="0" dirty="0" smtClean="0">
                <a:solidFill>
                  <a:schemeClr val="tx1">
                    <a:lumMod val="50000"/>
                    <a:lumOff val="50000"/>
                  </a:schemeClr>
                </a:solidFill>
              </a:rPr>
            </a:br>
            <a:r>
              <a:rPr lang="en-GB" sz="1600" b="0" dirty="0" smtClean="0">
                <a:solidFill>
                  <a:schemeClr val="tx1">
                    <a:lumMod val="50000"/>
                    <a:lumOff val="50000"/>
                  </a:schemeClr>
                </a:solidFill>
              </a:rPr>
              <a:t> </a:t>
            </a:r>
            <a:r>
              <a:rPr lang="ro-RO" sz="1600" b="0" dirty="0" smtClean="0">
                <a:solidFill>
                  <a:schemeClr val="tx1">
                    <a:lumMod val="50000"/>
                    <a:lumOff val="50000"/>
                  </a:schemeClr>
                </a:solidFill>
              </a:rPr>
              <a:t>6</a:t>
            </a:r>
            <a:r>
              <a:rPr lang="en-US" sz="1600" b="0" dirty="0" smtClean="0">
                <a:solidFill>
                  <a:schemeClr val="tx1">
                    <a:lumMod val="50000"/>
                    <a:lumOff val="50000"/>
                  </a:schemeClr>
                </a:solidFill>
              </a:rPr>
              <a:t>   </a:t>
            </a:r>
            <a:r>
              <a:rPr lang="en-GB" sz="1600" b="0" dirty="0" err="1" smtClean="0">
                <a:solidFill>
                  <a:schemeClr val="tx1">
                    <a:lumMod val="50000"/>
                    <a:lumOff val="50000"/>
                  </a:schemeClr>
                </a:solidFill>
              </a:rPr>
              <a:t>Banco</a:t>
            </a:r>
            <a:r>
              <a:rPr lang="en-GB" sz="1600" b="0" dirty="0" smtClean="0">
                <a:solidFill>
                  <a:schemeClr val="tx1">
                    <a:lumMod val="50000"/>
                    <a:lumOff val="50000"/>
                  </a:schemeClr>
                </a:solidFill>
              </a:rPr>
              <a:t> </a:t>
            </a:r>
            <a:r>
              <a:rPr lang="en-GB" sz="1600" b="0" dirty="0" err="1" smtClean="0">
                <a:solidFill>
                  <a:schemeClr val="tx1">
                    <a:lumMod val="50000"/>
                    <a:lumOff val="50000"/>
                  </a:schemeClr>
                </a:solidFill>
              </a:rPr>
              <a:t>Popolare</a:t>
            </a:r>
            <a:r>
              <a:rPr lang="en-GB" sz="1600" b="0" dirty="0" smtClean="0">
                <a:solidFill>
                  <a:schemeClr val="tx1">
                    <a:lumMod val="50000"/>
                    <a:lumOff val="50000"/>
                  </a:schemeClr>
                </a:solidFill>
              </a:rPr>
              <a:t> (joint application - 2 FIs)</a:t>
            </a:r>
            <a:r>
              <a:rPr lang="ro-RO" sz="1600" b="0" dirty="0" smtClean="0">
                <a:solidFill>
                  <a:schemeClr val="tx1">
                    <a:lumMod val="50000"/>
                    <a:lumOff val="50000"/>
                  </a:schemeClr>
                </a:solidFill>
              </a:rPr>
              <a:t>	</a:t>
            </a:r>
            <a:r>
              <a:rPr lang="en-US" sz="1600" b="0" dirty="0" smtClean="0">
                <a:solidFill>
                  <a:schemeClr val="tx1">
                    <a:lumMod val="50000"/>
                    <a:lumOff val="50000"/>
                  </a:schemeClr>
                </a:solidFill>
              </a:rPr>
              <a:t>               </a:t>
            </a:r>
            <a:r>
              <a:rPr lang="en-GB" sz="1600" dirty="0" smtClean="0">
                <a:solidFill>
                  <a:schemeClr val="tx1">
                    <a:lumMod val="50000"/>
                    <a:lumOff val="50000"/>
                  </a:schemeClr>
                </a:solidFill>
              </a:rPr>
              <a:t>Italy</a:t>
            </a:r>
            <a:r>
              <a:rPr lang="ro-RO" sz="1600" b="0" dirty="0" smtClean="0">
                <a:solidFill>
                  <a:schemeClr val="tx1">
                    <a:lumMod val="50000"/>
                    <a:lumOff val="50000"/>
                  </a:schemeClr>
                </a:solidFill>
              </a:rPr>
              <a:t/>
            </a:r>
            <a:br>
              <a:rPr lang="ro-RO" sz="1600" b="0" dirty="0" smtClean="0">
                <a:solidFill>
                  <a:schemeClr val="tx1">
                    <a:lumMod val="50000"/>
                    <a:lumOff val="50000"/>
                  </a:schemeClr>
                </a:solidFill>
              </a:rPr>
            </a:br>
            <a:r>
              <a:rPr lang="en-GB" sz="1600" b="0" dirty="0" smtClean="0">
                <a:solidFill>
                  <a:schemeClr val="tx1">
                    <a:lumMod val="50000"/>
                    <a:lumOff val="50000"/>
                  </a:schemeClr>
                </a:solidFill>
              </a:rPr>
              <a:t> </a:t>
            </a:r>
            <a:r>
              <a:rPr lang="ro-RO" sz="1600" b="0" dirty="0" smtClean="0">
                <a:solidFill>
                  <a:schemeClr val="tx1"/>
                </a:solidFill>
              </a:rPr>
              <a:t>7</a:t>
            </a:r>
            <a:r>
              <a:rPr lang="en-US" sz="1600" b="0" dirty="0" smtClean="0">
                <a:solidFill>
                  <a:schemeClr val="tx1"/>
                </a:solidFill>
              </a:rPr>
              <a:t>   </a:t>
            </a:r>
            <a:r>
              <a:rPr lang="it-IT" sz="1600" b="0" dirty="0" smtClean="0">
                <a:solidFill>
                  <a:schemeClr val="tx1"/>
                </a:solidFill>
              </a:rPr>
              <a:t>Cassa Di Risparmio di Cento</a:t>
            </a:r>
            <a:r>
              <a:rPr lang="ro-RO" sz="1600" b="0" dirty="0" smtClean="0">
                <a:solidFill>
                  <a:schemeClr val="tx1"/>
                </a:solidFill>
              </a:rPr>
              <a:t>			</a:t>
            </a:r>
            <a:r>
              <a:rPr lang="en-GB" sz="1600" dirty="0" smtClean="0">
                <a:solidFill>
                  <a:schemeClr val="tx1"/>
                </a:solidFill>
              </a:rPr>
              <a:t>Italy</a:t>
            </a:r>
            <a:r>
              <a:rPr lang="en-GB" sz="1600" b="0" dirty="0" smtClean="0">
                <a:solidFill>
                  <a:schemeClr val="tx1">
                    <a:lumMod val="50000"/>
                    <a:lumOff val="50000"/>
                  </a:schemeClr>
                </a:solidFill>
              </a:rPr>
              <a:t/>
            </a:r>
            <a:br>
              <a:rPr lang="en-GB" sz="1600" b="0" dirty="0" smtClean="0">
                <a:solidFill>
                  <a:schemeClr val="tx1">
                    <a:lumMod val="50000"/>
                    <a:lumOff val="50000"/>
                  </a:schemeClr>
                </a:solidFill>
              </a:rPr>
            </a:br>
            <a:r>
              <a:rPr lang="en-GB" sz="1600" b="0" dirty="0" smtClean="0">
                <a:solidFill>
                  <a:schemeClr val="tx1">
                    <a:lumMod val="50000"/>
                    <a:lumOff val="50000"/>
                  </a:schemeClr>
                </a:solidFill>
              </a:rPr>
              <a:t> </a:t>
            </a:r>
            <a:r>
              <a:rPr lang="ro-RO" sz="1600" b="0" dirty="0" smtClean="0">
                <a:solidFill>
                  <a:schemeClr val="tx1">
                    <a:lumMod val="50000"/>
                    <a:lumOff val="50000"/>
                  </a:schemeClr>
                </a:solidFill>
              </a:rPr>
              <a:t>8</a:t>
            </a:r>
            <a:r>
              <a:rPr lang="en-US" sz="1600" b="0" dirty="0" smtClean="0">
                <a:solidFill>
                  <a:schemeClr val="tx1">
                    <a:lumMod val="50000"/>
                    <a:lumOff val="50000"/>
                  </a:schemeClr>
                </a:solidFill>
              </a:rPr>
              <a:t>   </a:t>
            </a:r>
            <a:r>
              <a:rPr lang="en-GB" sz="1600" b="0" dirty="0" smtClean="0">
                <a:solidFill>
                  <a:schemeClr val="tx1">
                    <a:lumMod val="50000"/>
                    <a:lumOff val="50000"/>
                  </a:schemeClr>
                </a:solidFill>
              </a:rPr>
              <a:t>Deutsche Bank</a:t>
            </a:r>
            <a:r>
              <a:rPr lang="ro-RO" sz="1600" b="0" dirty="0" smtClean="0">
                <a:solidFill>
                  <a:schemeClr val="tx1">
                    <a:lumMod val="50000"/>
                    <a:lumOff val="50000"/>
                  </a:schemeClr>
                </a:solidFill>
              </a:rPr>
              <a:t>				</a:t>
            </a:r>
            <a:r>
              <a:rPr lang="en-US" sz="1600" b="0" dirty="0" smtClean="0">
                <a:solidFill>
                  <a:schemeClr val="tx1">
                    <a:lumMod val="50000"/>
                    <a:lumOff val="50000"/>
                  </a:schemeClr>
                </a:solidFill>
              </a:rPr>
              <a:t>               </a:t>
            </a:r>
            <a:r>
              <a:rPr lang="en-GB" sz="1600" dirty="0" smtClean="0">
                <a:solidFill>
                  <a:schemeClr val="tx1">
                    <a:lumMod val="50000"/>
                    <a:lumOff val="50000"/>
                  </a:schemeClr>
                </a:solidFill>
              </a:rPr>
              <a:t>Germany</a:t>
            </a:r>
            <a:r>
              <a:rPr lang="en-GB" sz="1600" b="0" dirty="0" smtClean="0">
                <a:solidFill>
                  <a:schemeClr val="tx1">
                    <a:lumMod val="50000"/>
                    <a:lumOff val="50000"/>
                  </a:schemeClr>
                </a:solidFill>
              </a:rPr>
              <a:t/>
            </a:r>
            <a:br>
              <a:rPr lang="en-GB" sz="1600" b="0" dirty="0" smtClean="0">
                <a:solidFill>
                  <a:schemeClr val="tx1">
                    <a:lumMod val="50000"/>
                    <a:lumOff val="50000"/>
                  </a:schemeClr>
                </a:solidFill>
              </a:rPr>
            </a:br>
            <a:r>
              <a:rPr lang="en-GB" sz="1600" b="0" dirty="0" smtClean="0">
                <a:solidFill>
                  <a:schemeClr val="tx1"/>
                </a:solidFill>
              </a:rPr>
              <a:t> </a:t>
            </a:r>
            <a:r>
              <a:rPr lang="ro-RO" sz="1600" b="0" dirty="0" smtClean="0">
                <a:solidFill>
                  <a:schemeClr val="tx1"/>
                </a:solidFill>
              </a:rPr>
              <a:t>9</a:t>
            </a:r>
            <a:r>
              <a:rPr lang="en-US" sz="1600" b="0" dirty="0" smtClean="0">
                <a:solidFill>
                  <a:schemeClr val="tx1"/>
                </a:solidFill>
              </a:rPr>
              <a:t>   </a:t>
            </a:r>
            <a:r>
              <a:rPr lang="en-GB" sz="1600" b="0" dirty="0" err="1" smtClean="0">
                <a:solidFill>
                  <a:schemeClr val="tx1"/>
                </a:solidFill>
              </a:rPr>
              <a:t>Komerční</a:t>
            </a:r>
            <a:r>
              <a:rPr lang="en-GB" sz="1600" b="0" dirty="0" smtClean="0">
                <a:solidFill>
                  <a:schemeClr val="tx1"/>
                </a:solidFill>
              </a:rPr>
              <a:t> </a:t>
            </a:r>
            <a:r>
              <a:rPr lang="en-GB" sz="1600" b="0" dirty="0" err="1" smtClean="0">
                <a:solidFill>
                  <a:schemeClr val="tx1"/>
                </a:solidFill>
              </a:rPr>
              <a:t>banka</a:t>
            </a:r>
            <a:r>
              <a:rPr lang="ro-RO" sz="1600" b="0" dirty="0" smtClean="0">
                <a:solidFill>
                  <a:schemeClr val="tx1"/>
                </a:solidFill>
              </a:rPr>
              <a:t>				</a:t>
            </a:r>
            <a:r>
              <a:rPr lang="en-US" sz="1600" b="0" dirty="0" smtClean="0">
                <a:solidFill>
                  <a:schemeClr val="tx1"/>
                </a:solidFill>
              </a:rPr>
              <a:t>               </a:t>
            </a:r>
            <a:r>
              <a:rPr lang="en-GB" sz="1600" b="0" dirty="0" smtClean="0">
                <a:solidFill>
                  <a:schemeClr val="tx1"/>
                </a:solidFill>
              </a:rPr>
              <a:t>Czech Republic</a:t>
            </a:r>
            <a:r>
              <a:rPr lang="en-GB" sz="1600" b="0" dirty="0" smtClean="0">
                <a:solidFill>
                  <a:schemeClr val="tx1">
                    <a:lumMod val="50000"/>
                    <a:lumOff val="50000"/>
                  </a:schemeClr>
                </a:solidFill>
              </a:rPr>
              <a:t/>
            </a:r>
            <a:br>
              <a:rPr lang="en-GB" sz="1600" b="0" dirty="0" smtClean="0">
                <a:solidFill>
                  <a:schemeClr val="tx1">
                    <a:lumMod val="50000"/>
                    <a:lumOff val="50000"/>
                  </a:schemeClr>
                </a:solidFill>
              </a:rPr>
            </a:br>
            <a:r>
              <a:rPr lang="ro-RO" sz="1600" b="0" dirty="0" smtClean="0">
                <a:solidFill>
                  <a:schemeClr val="tx1">
                    <a:lumMod val="50000"/>
                    <a:lumOff val="50000"/>
                  </a:schemeClr>
                </a:solidFill>
              </a:rPr>
              <a:t>10</a:t>
            </a:r>
            <a:r>
              <a:rPr lang="en-US" sz="1600" b="0" dirty="0" smtClean="0">
                <a:solidFill>
                  <a:schemeClr val="tx1">
                    <a:lumMod val="50000"/>
                    <a:lumOff val="50000"/>
                  </a:schemeClr>
                </a:solidFill>
              </a:rPr>
              <a:t>   </a:t>
            </a:r>
            <a:r>
              <a:rPr lang="en-GB" sz="1600" b="0" dirty="0" smtClean="0">
                <a:solidFill>
                  <a:schemeClr val="tx1">
                    <a:lumMod val="50000"/>
                    <a:lumOff val="50000"/>
                  </a:schemeClr>
                </a:solidFill>
              </a:rPr>
              <a:t>BPI</a:t>
            </a:r>
            <a:r>
              <a:rPr lang="ro-RO" sz="1600" b="0" dirty="0" smtClean="0">
                <a:solidFill>
                  <a:schemeClr val="tx1">
                    <a:lumMod val="50000"/>
                    <a:lumOff val="50000"/>
                  </a:schemeClr>
                </a:solidFill>
              </a:rPr>
              <a:t>					</a:t>
            </a:r>
            <a:r>
              <a:rPr lang="en-US" sz="1600" b="0" dirty="0" smtClean="0">
                <a:solidFill>
                  <a:schemeClr val="tx1">
                    <a:lumMod val="50000"/>
                    <a:lumOff val="50000"/>
                  </a:schemeClr>
                </a:solidFill>
              </a:rPr>
              <a:t>               </a:t>
            </a:r>
            <a:r>
              <a:rPr lang="en-GB" sz="1600" dirty="0" smtClean="0">
                <a:solidFill>
                  <a:schemeClr val="tx1">
                    <a:lumMod val="50000"/>
                    <a:lumOff val="50000"/>
                  </a:schemeClr>
                </a:solidFill>
              </a:rPr>
              <a:t>Portugal</a:t>
            </a:r>
            <a:r>
              <a:rPr lang="en-GB" sz="1600" b="0" dirty="0" smtClean="0">
                <a:solidFill>
                  <a:schemeClr val="tx1">
                    <a:lumMod val="50000"/>
                    <a:lumOff val="50000"/>
                  </a:schemeClr>
                </a:solidFill>
              </a:rPr>
              <a:t/>
            </a:r>
            <a:br>
              <a:rPr lang="en-GB" sz="1600" b="0" dirty="0" smtClean="0">
                <a:solidFill>
                  <a:schemeClr val="tx1">
                    <a:lumMod val="50000"/>
                    <a:lumOff val="50000"/>
                  </a:schemeClr>
                </a:solidFill>
              </a:rPr>
            </a:br>
            <a:r>
              <a:rPr lang="ro-RO" sz="1600" b="0" dirty="0" smtClean="0">
                <a:solidFill>
                  <a:schemeClr val="tx1"/>
                </a:solidFill>
              </a:rPr>
              <a:t>11</a:t>
            </a:r>
            <a:r>
              <a:rPr lang="en-US" sz="1600" b="0" dirty="0" smtClean="0">
                <a:solidFill>
                  <a:schemeClr val="tx1"/>
                </a:solidFill>
              </a:rPr>
              <a:t>   </a:t>
            </a:r>
            <a:r>
              <a:rPr lang="en-GB" sz="1600" b="0" dirty="0" smtClean="0">
                <a:solidFill>
                  <a:schemeClr val="tx1"/>
                </a:solidFill>
              </a:rPr>
              <a:t>Bank </a:t>
            </a:r>
            <a:r>
              <a:rPr lang="en-GB" sz="1600" b="0" dirty="0" err="1" smtClean="0">
                <a:solidFill>
                  <a:schemeClr val="tx1"/>
                </a:solidFill>
              </a:rPr>
              <a:t>Pekao</a:t>
            </a:r>
            <a:r>
              <a:rPr lang="ro-RO" sz="1600" b="0" dirty="0" smtClean="0">
                <a:solidFill>
                  <a:schemeClr val="tx1"/>
                </a:solidFill>
              </a:rPr>
              <a:t>				</a:t>
            </a:r>
            <a:r>
              <a:rPr lang="en-US" sz="1600" b="0" dirty="0" smtClean="0">
                <a:solidFill>
                  <a:schemeClr val="tx1"/>
                </a:solidFill>
              </a:rPr>
              <a:t>                </a:t>
            </a:r>
            <a:r>
              <a:rPr lang="en-GB" sz="1600" dirty="0" smtClean="0">
                <a:solidFill>
                  <a:schemeClr val="tx1"/>
                </a:solidFill>
              </a:rPr>
              <a:t>Poland</a:t>
            </a:r>
            <a:r>
              <a:rPr lang="en-GB" sz="1600" b="0" dirty="0" smtClean="0">
                <a:solidFill>
                  <a:schemeClr val="tx1">
                    <a:lumMod val="50000"/>
                    <a:lumOff val="50000"/>
                  </a:schemeClr>
                </a:solidFill>
              </a:rPr>
              <a:t/>
            </a:r>
            <a:br>
              <a:rPr lang="en-GB" sz="1600" b="0" dirty="0" smtClean="0">
                <a:solidFill>
                  <a:schemeClr val="tx1">
                    <a:lumMod val="50000"/>
                    <a:lumOff val="50000"/>
                  </a:schemeClr>
                </a:solidFill>
              </a:rPr>
            </a:br>
            <a:r>
              <a:rPr lang="ro-RO" sz="1600" b="0" dirty="0" smtClean="0">
                <a:solidFill>
                  <a:schemeClr val="tx1">
                    <a:lumMod val="50000"/>
                    <a:lumOff val="50000"/>
                  </a:schemeClr>
                </a:solidFill>
              </a:rPr>
              <a:t>12</a:t>
            </a:r>
            <a:r>
              <a:rPr lang="en-US" sz="1600" b="0" dirty="0" smtClean="0">
                <a:solidFill>
                  <a:schemeClr val="tx1">
                    <a:lumMod val="50000"/>
                    <a:lumOff val="50000"/>
                  </a:schemeClr>
                </a:solidFill>
              </a:rPr>
              <a:t>   </a:t>
            </a:r>
            <a:r>
              <a:rPr lang="fr-BE" sz="1600" b="0" dirty="0" smtClean="0">
                <a:solidFill>
                  <a:schemeClr val="tx1">
                    <a:lumMod val="50000"/>
                    <a:lumOff val="50000"/>
                  </a:schemeClr>
                </a:solidFill>
              </a:rPr>
              <a:t>BPCE (joint application - 17 </a:t>
            </a:r>
            <a:r>
              <a:rPr lang="fr-BE" sz="1600" b="0" dirty="0" err="1" smtClean="0">
                <a:solidFill>
                  <a:schemeClr val="tx1">
                    <a:lumMod val="50000"/>
                    <a:lumOff val="50000"/>
                  </a:schemeClr>
                </a:solidFill>
              </a:rPr>
              <a:t>FIs</a:t>
            </a:r>
            <a:r>
              <a:rPr lang="fr-BE" sz="1600" b="0" dirty="0" smtClean="0">
                <a:solidFill>
                  <a:schemeClr val="tx1">
                    <a:lumMod val="50000"/>
                    <a:lumOff val="50000"/>
                  </a:schemeClr>
                </a:solidFill>
              </a:rPr>
              <a:t>)</a:t>
            </a:r>
            <a:r>
              <a:rPr lang="ro-RO" sz="1600" b="0" dirty="0" smtClean="0">
                <a:solidFill>
                  <a:schemeClr val="tx1">
                    <a:lumMod val="50000"/>
                    <a:lumOff val="50000"/>
                  </a:schemeClr>
                </a:solidFill>
              </a:rPr>
              <a:t>		</a:t>
            </a:r>
            <a:r>
              <a:rPr lang="en-US" sz="1600" b="0" dirty="0" smtClean="0">
                <a:solidFill>
                  <a:schemeClr val="tx1">
                    <a:lumMod val="50000"/>
                    <a:lumOff val="50000"/>
                  </a:schemeClr>
                </a:solidFill>
              </a:rPr>
              <a:t>                </a:t>
            </a:r>
            <a:r>
              <a:rPr lang="en-GB" sz="1600" dirty="0" smtClean="0">
                <a:solidFill>
                  <a:schemeClr val="tx1">
                    <a:lumMod val="50000"/>
                    <a:lumOff val="50000"/>
                  </a:schemeClr>
                </a:solidFill>
              </a:rPr>
              <a:t>France</a:t>
            </a:r>
            <a:r>
              <a:rPr lang="en-GB" sz="1600" b="0" dirty="0" smtClean="0">
                <a:solidFill>
                  <a:schemeClr val="tx1">
                    <a:lumMod val="50000"/>
                    <a:lumOff val="50000"/>
                  </a:schemeClr>
                </a:solidFill>
              </a:rPr>
              <a:t/>
            </a:r>
            <a:br>
              <a:rPr lang="en-GB" sz="1600" b="0" dirty="0" smtClean="0">
                <a:solidFill>
                  <a:schemeClr val="tx1">
                    <a:lumMod val="50000"/>
                    <a:lumOff val="50000"/>
                  </a:schemeClr>
                </a:solidFill>
              </a:rPr>
            </a:br>
            <a:r>
              <a:rPr lang="ro-RO" sz="1600" b="0" dirty="0" smtClean="0">
                <a:solidFill>
                  <a:schemeClr val="tx1"/>
                </a:solidFill>
              </a:rPr>
              <a:t>13</a:t>
            </a:r>
            <a:r>
              <a:rPr lang="en-US" sz="1600" b="0" dirty="0" smtClean="0">
                <a:solidFill>
                  <a:schemeClr val="tx1"/>
                </a:solidFill>
              </a:rPr>
              <a:t>   </a:t>
            </a:r>
            <a:r>
              <a:rPr lang="en-GB" sz="1600" b="0" dirty="0" err="1" smtClean="0">
                <a:solidFill>
                  <a:schemeClr val="tx1"/>
                </a:solidFill>
              </a:rPr>
              <a:t>Credito</a:t>
            </a:r>
            <a:r>
              <a:rPr lang="en-GB" sz="1600" b="0" dirty="0" smtClean="0">
                <a:solidFill>
                  <a:schemeClr val="tx1"/>
                </a:solidFill>
              </a:rPr>
              <a:t> </a:t>
            </a:r>
            <a:r>
              <a:rPr lang="en-GB" sz="1600" b="0" dirty="0" err="1" smtClean="0">
                <a:solidFill>
                  <a:schemeClr val="tx1"/>
                </a:solidFill>
              </a:rPr>
              <a:t>Valtellinese</a:t>
            </a:r>
            <a:r>
              <a:rPr lang="en-GB" sz="1600" b="0" dirty="0" smtClean="0">
                <a:solidFill>
                  <a:schemeClr val="tx1"/>
                </a:solidFill>
              </a:rPr>
              <a:t> Group</a:t>
            </a:r>
            <a:r>
              <a:rPr lang="ro-RO" sz="1600" b="0" dirty="0" smtClean="0">
                <a:solidFill>
                  <a:schemeClr val="tx1"/>
                </a:solidFill>
              </a:rPr>
              <a:t> </a:t>
            </a:r>
            <a:r>
              <a:rPr lang="en-GB" sz="1600" b="0" dirty="0" smtClean="0">
                <a:solidFill>
                  <a:schemeClr val="tx1"/>
                </a:solidFill>
              </a:rPr>
              <a:t>(joint application - 4 FIs)</a:t>
            </a:r>
            <a:r>
              <a:rPr lang="ro-RO" sz="1600" b="0" dirty="0" smtClean="0">
                <a:solidFill>
                  <a:schemeClr val="tx1"/>
                </a:solidFill>
              </a:rPr>
              <a:t>	</a:t>
            </a:r>
            <a:r>
              <a:rPr lang="en-US" sz="1600" b="0" dirty="0" smtClean="0">
                <a:solidFill>
                  <a:schemeClr val="tx1"/>
                </a:solidFill>
              </a:rPr>
              <a:t> </a:t>
            </a:r>
            <a:r>
              <a:rPr lang="en-GB" sz="1600" dirty="0" smtClean="0">
                <a:solidFill>
                  <a:schemeClr val="tx1"/>
                </a:solidFill>
              </a:rPr>
              <a:t>Italy </a:t>
            </a:r>
            <a:r>
              <a:rPr lang="ro-RO" sz="1600" b="0" dirty="0" smtClean="0">
                <a:solidFill>
                  <a:schemeClr val="tx1"/>
                </a:solidFill>
              </a:rPr>
              <a:t/>
            </a:r>
            <a:br>
              <a:rPr lang="ro-RO" sz="1600" b="0" dirty="0" smtClean="0">
                <a:solidFill>
                  <a:schemeClr val="tx1"/>
                </a:solidFill>
              </a:rPr>
            </a:br>
            <a:r>
              <a:rPr lang="ro-RO" sz="1600" b="0" dirty="0" smtClean="0">
                <a:solidFill>
                  <a:schemeClr val="tx1">
                    <a:lumMod val="50000"/>
                    <a:lumOff val="50000"/>
                  </a:schemeClr>
                </a:solidFill>
              </a:rPr>
              <a:t>14</a:t>
            </a:r>
            <a:r>
              <a:rPr lang="en-US" sz="1600" b="0" dirty="0" smtClean="0">
                <a:solidFill>
                  <a:schemeClr val="tx1">
                    <a:lumMod val="50000"/>
                    <a:lumOff val="50000"/>
                  </a:schemeClr>
                </a:solidFill>
              </a:rPr>
              <a:t>   </a:t>
            </a:r>
            <a:r>
              <a:rPr lang="en-GB" sz="1600" b="0" dirty="0" err="1" smtClean="0">
                <a:solidFill>
                  <a:schemeClr val="tx1">
                    <a:lumMod val="50000"/>
                    <a:lumOff val="50000"/>
                  </a:schemeClr>
                </a:solidFill>
              </a:rPr>
              <a:t>Raiffeisen</a:t>
            </a:r>
            <a:r>
              <a:rPr lang="en-GB" sz="1600" b="0" dirty="0" smtClean="0">
                <a:solidFill>
                  <a:schemeClr val="tx1">
                    <a:lumMod val="50000"/>
                    <a:lumOff val="50000"/>
                  </a:schemeClr>
                </a:solidFill>
              </a:rPr>
              <a:t> Leasing </a:t>
            </a:r>
            <a:r>
              <a:rPr lang="en-GB" sz="1600" b="0" dirty="0" err="1" smtClean="0">
                <a:solidFill>
                  <a:schemeClr val="tx1">
                    <a:lumMod val="50000"/>
                    <a:lumOff val="50000"/>
                  </a:schemeClr>
                </a:solidFill>
              </a:rPr>
              <a:t>Polska</a:t>
            </a:r>
            <a:r>
              <a:rPr lang="ro-RO" sz="1600" b="0" dirty="0" smtClean="0">
                <a:solidFill>
                  <a:schemeClr val="tx1">
                    <a:lumMod val="50000"/>
                    <a:lumOff val="50000"/>
                  </a:schemeClr>
                </a:solidFill>
              </a:rPr>
              <a:t>			</a:t>
            </a:r>
            <a:r>
              <a:rPr lang="en-US" sz="1600" b="0" dirty="0" smtClean="0">
                <a:solidFill>
                  <a:schemeClr val="tx1">
                    <a:lumMod val="50000"/>
                    <a:lumOff val="50000"/>
                  </a:schemeClr>
                </a:solidFill>
              </a:rPr>
              <a:t>               </a:t>
            </a:r>
            <a:r>
              <a:rPr lang="en-GB" sz="1600" dirty="0" smtClean="0">
                <a:solidFill>
                  <a:schemeClr val="tx1">
                    <a:lumMod val="50000"/>
                    <a:lumOff val="50000"/>
                  </a:schemeClr>
                </a:solidFill>
              </a:rPr>
              <a:t> Poland</a:t>
            </a:r>
            <a:r>
              <a:rPr lang="en-GB" sz="1600" b="0" dirty="0" smtClean="0">
                <a:solidFill>
                  <a:schemeClr val="tx1">
                    <a:lumMod val="50000"/>
                    <a:lumOff val="50000"/>
                  </a:schemeClr>
                </a:solidFill>
              </a:rPr>
              <a:t/>
            </a:r>
            <a:br>
              <a:rPr lang="en-GB" sz="1600" b="0" dirty="0" smtClean="0">
                <a:solidFill>
                  <a:schemeClr val="tx1">
                    <a:lumMod val="50000"/>
                    <a:lumOff val="50000"/>
                  </a:schemeClr>
                </a:solidFill>
              </a:rPr>
            </a:br>
            <a:r>
              <a:rPr lang="ro-RO" sz="1600" b="0" dirty="0" smtClean="0">
                <a:solidFill>
                  <a:schemeClr val="tx1"/>
                </a:solidFill>
              </a:rPr>
              <a:t>15</a:t>
            </a:r>
            <a:r>
              <a:rPr lang="en-US" sz="1600" b="0" dirty="0" smtClean="0">
                <a:solidFill>
                  <a:schemeClr val="tx1"/>
                </a:solidFill>
              </a:rPr>
              <a:t>   </a:t>
            </a:r>
            <a:r>
              <a:rPr lang="en-GB" sz="1600" b="0" dirty="0" err="1" smtClean="0">
                <a:solidFill>
                  <a:schemeClr val="tx1"/>
                </a:solidFill>
              </a:rPr>
              <a:t>Halkbank</a:t>
            </a:r>
            <a:r>
              <a:rPr lang="ro-RO" sz="1600" b="0" dirty="0" smtClean="0">
                <a:solidFill>
                  <a:schemeClr val="tx1"/>
                </a:solidFill>
              </a:rPr>
              <a:t>					</a:t>
            </a:r>
            <a:r>
              <a:rPr lang="en-GB" sz="1600" dirty="0" smtClean="0">
                <a:solidFill>
                  <a:schemeClr val="tx1"/>
                </a:solidFill>
              </a:rPr>
              <a:t> Turkey</a:t>
            </a:r>
            <a:r>
              <a:rPr lang="en-GB" sz="1600" b="0" dirty="0" smtClean="0">
                <a:solidFill>
                  <a:schemeClr val="tx1">
                    <a:lumMod val="50000"/>
                    <a:lumOff val="50000"/>
                  </a:schemeClr>
                </a:solidFill>
              </a:rPr>
              <a:t/>
            </a:r>
            <a:br>
              <a:rPr lang="en-GB" sz="1600" b="0" dirty="0" smtClean="0">
                <a:solidFill>
                  <a:schemeClr val="tx1">
                    <a:lumMod val="50000"/>
                    <a:lumOff val="50000"/>
                  </a:schemeClr>
                </a:solidFill>
              </a:rPr>
            </a:br>
            <a:r>
              <a:rPr lang="ro-RO" sz="1600" b="0" dirty="0" smtClean="0">
                <a:solidFill>
                  <a:schemeClr val="tx1">
                    <a:lumMod val="50000"/>
                    <a:lumOff val="50000"/>
                  </a:schemeClr>
                </a:solidFill>
              </a:rPr>
              <a:t>16</a:t>
            </a:r>
            <a:r>
              <a:rPr lang="en-US" sz="1600" b="0" dirty="0" smtClean="0">
                <a:solidFill>
                  <a:schemeClr val="tx1">
                    <a:lumMod val="50000"/>
                    <a:lumOff val="50000"/>
                  </a:schemeClr>
                </a:solidFill>
              </a:rPr>
              <a:t>   </a:t>
            </a:r>
            <a:r>
              <a:rPr lang="en-GB" sz="1600" b="0" dirty="0" err="1" smtClean="0">
                <a:solidFill>
                  <a:schemeClr val="tx1">
                    <a:lumMod val="50000"/>
                    <a:lumOff val="50000"/>
                  </a:schemeClr>
                </a:solidFill>
              </a:rPr>
              <a:t>Bpifrance</a:t>
            </a:r>
            <a:r>
              <a:rPr lang="en-GB" sz="1600" b="0" dirty="0" smtClean="0">
                <a:solidFill>
                  <a:schemeClr val="tx1">
                    <a:lumMod val="50000"/>
                    <a:lumOff val="50000"/>
                  </a:schemeClr>
                </a:solidFill>
              </a:rPr>
              <a:t> </a:t>
            </a:r>
            <a:r>
              <a:rPr lang="en-GB" sz="1600" b="0" dirty="0" err="1" smtClean="0">
                <a:solidFill>
                  <a:schemeClr val="tx1">
                    <a:lumMod val="50000"/>
                    <a:lumOff val="50000"/>
                  </a:schemeClr>
                </a:solidFill>
              </a:rPr>
              <a:t>financement</a:t>
            </a:r>
            <a:r>
              <a:rPr lang="ro-RO" sz="1600" b="0" dirty="0" smtClean="0">
                <a:solidFill>
                  <a:schemeClr val="tx1">
                    <a:lumMod val="50000"/>
                    <a:lumOff val="50000"/>
                  </a:schemeClr>
                </a:solidFill>
              </a:rPr>
              <a:t>			</a:t>
            </a:r>
            <a:r>
              <a:rPr lang="en-GB" sz="1600" dirty="0" smtClean="0">
                <a:solidFill>
                  <a:schemeClr val="tx1">
                    <a:lumMod val="50000"/>
                    <a:lumOff val="50000"/>
                  </a:schemeClr>
                </a:solidFill>
              </a:rPr>
              <a:t>                France</a:t>
            </a:r>
            <a:r>
              <a:rPr lang="en-GB" sz="1600" b="0" dirty="0" smtClean="0">
                <a:solidFill>
                  <a:schemeClr val="tx1">
                    <a:lumMod val="50000"/>
                    <a:lumOff val="50000"/>
                  </a:schemeClr>
                </a:solidFill>
              </a:rPr>
              <a:t/>
            </a:r>
            <a:br>
              <a:rPr lang="en-GB" sz="1600" b="0" dirty="0" smtClean="0">
                <a:solidFill>
                  <a:schemeClr val="tx1">
                    <a:lumMod val="50000"/>
                    <a:lumOff val="50000"/>
                  </a:schemeClr>
                </a:solidFill>
              </a:rPr>
            </a:br>
            <a:r>
              <a:rPr lang="en-GB" sz="1600" b="0" dirty="0" smtClean="0">
                <a:solidFill>
                  <a:schemeClr val="tx1">
                    <a:lumMod val="50000"/>
                    <a:lumOff val="50000"/>
                  </a:schemeClr>
                </a:solidFill>
              </a:rPr>
              <a:t/>
            </a:r>
            <a:br>
              <a:rPr lang="en-GB" sz="1600" b="0" dirty="0" smtClean="0">
                <a:solidFill>
                  <a:schemeClr val="tx1">
                    <a:lumMod val="50000"/>
                    <a:lumOff val="50000"/>
                  </a:schemeClr>
                </a:solidFill>
              </a:rPr>
            </a:br>
            <a:r>
              <a:rPr lang="en-US" sz="1600" dirty="0" smtClean="0">
                <a:solidFill>
                  <a:schemeClr val="bg2">
                    <a:lumMod val="25000"/>
                  </a:schemeClr>
                </a:solidFill>
                <a:latin typeface="Arial" pitchFamily="34" charset="0"/>
                <a:cs typeface="Arial" pitchFamily="34" charset="0"/>
              </a:rPr>
              <a:t/>
            </a:r>
            <a:br>
              <a:rPr lang="en-US" sz="1600" dirty="0" smtClean="0">
                <a:solidFill>
                  <a:schemeClr val="bg2">
                    <a:lumMod val="25000"/>
                  </a:schemeClr>
                </a:solidFill>
                <a:latin typeface="Arial" pitchFamily="34" charset="0"/>
                <a:cs typeface="Arial" pitchFamily="34" charset="0"/>
              </a:rPr>
            </a:br>
            <a:r>
              <a:rPr lang="ro-RO" sz="2400" b="0" dirty="0" smtClean="0">
                <a:solidFill>
                  <a:schemeClr val="tx1"/>
                </a:solidFill>
              </a:rPr>
              <a:t> 			        </a:t>
            </a:r>
            <a:r>
              <a:rPr lang="ro-RO" sz="1100" b="0" i="1" dirty="0" smtClean="0">
                <a:solidFill>
                  <a:srgbClr val="4E67C8">
                    <a:lumMod val="75000"/>
                  </a:srgbClr>
                </a:solidFill>
                <a:latin typeface="Arial" pitchFamily="34" charset="0"/>
                <a:cs typeface="Arial" pitchFamily="34" charset="0"/>
              </a:rPr>
              <a:t>Brașov</a:t>
            </a:r>
            <a:r>
              <a:rPr lang="ro-RO" sz="1100" b="0" i="1" dirty="0">
                <a:solidFill>
                  <a:srgbClr val="4E67C8">
                    <a:lumMod val="75000"/>
                  </a:srgbClr>
                </a:solidFill>
                <a:latin typeface="Arial" pitchFamily="34" charset="0"/>
                <a:cs typeface="Arial" pitchFamily="34" charset="0"/>
              </a:rPr>
              <a:t>, 27-28 mai 2014</a:t>
            </a:r>
            <a:endParaRPr lang="en-US" sz="1100" b="0" i="1" dirty="0">
              <a:solidFill>
                <a:srgbClr val="4E67C8">
                  <a:lumMod val="75000"/>
                </a:srgbClr>
              </a:solidFill>
              <a:latin typeface="Arial" pitchFamily="34" charset="0"/>
              <a:cs typeface="Arial" pitchFamily="34" charset="0"/>
            </a:endParaRPr>
          </a:p>
        </p:txBody>
      </p:sp>
      <p:pic>
        <p:nvPicPr>
          <p:cNvPr id="4" name="Picture 3" descr="drap_cmyk.jpg"/>
          <p:cNvPicPr>
            <a:picLocks noChangeAspect="1"/>
          </p:cNvPicPr>
          <p:nvPr/>
        </p:nvPicPr>
        <p:blipFill>
          <a:blip r:embed="rId2"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3" cstate="print"/>
          <a:stretch>
            <a:fillRect/>
          </a:stretch>
        </p:blipFill>
        <p:spPr>
          <a:xfrm>
            <a:off x="7086600" y="304800"/>
            <a:ext cx="1447800" cy="840116"/>
          </a:xfrm>
          <a:prstGeom prst="rect">
            <a:avLst/>
          </a:prstGeom>
        </p:spPr>
      </p:pic>
      <p:sp>
        <p:nvSpPr>
          <p:cNvPr id="6" name="Title 1"/>
          <p:cNvSpPr txBox="1">
            <a:spLocks/>
          </p:cNvSpPr>
          <p:nvPr/>
        </p:nvSpPr>
        <p:spPr>
          <a:xfrm>
            <a:off x="381000" y="1219200"/>
            <a:ext cx="8305800" cy="4800600"/>
          </a:xfrm>
          <a:prstGeom prst="rect">
            <a:avLst/>
          </a:prstGeom>
          <a:effectLst/>
        </p:spPr>
        <p:txBody>
          <a:bodyPr vert="horz" lIns="91440" tIns="45720" rIns="91440" bIns="45720" rtlCol="0" anchor="t" anchorCtr="0">
            <a:noAutofit/>
          </a:bodyPr>
          <a:lstStyle/>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GB" sz="1600"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990120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5867400"/>
            <a:ext cx="7923010" cy="838200"/>
          </a:xfrm>
        </p:spPr>
        <p:txBody>
          <a:bodyPr>
            <a:normAutofit/>
          </a:bodyPr>
          <a:lstStyle/>
          <a:p>
            <a:pPr algn="ctr"/>
            <a:endParaRPr lang="ro-RO" sz="1000" dirty="0" smtClean="0">
              <a:latin typeface="Arial" pitchFamily="34" charset="0"/>
              <a:cs typeface="Arial" pitchFamily="34" charset="0"/>
            </a:endParaRPr>
          </a:p>
          <a:p>
            <a:pPr lvl="0" algn="ctr">
              <a:buClr>
                <a:srgbClr val="F14124">
                  <a:lumMod val="75000"/>
                </a:srgbClr>
              </a:buClr>
            </a:pPr>
            <a:r>
              <a:rPr lang="ro-RO" sz="1100" i="1" dirty="0">
                <a:solidFill>
                  <a:srgbClr val="4E67C8">
                    <a:lumMod val="75000"/>
                  </a:srgbClr>
                </a:solidFill>
                <a:latin typeface="Arial" pitchFamily="34" charset="0"/>
                <a:cs typeface="Arial" pitchFamily="34" charset="0"/>
              </a:rPr>
              <a:t>Brașov, 27-28 mai 2014</a:t>
            </a:r>
            <a:endParaRPr lang="en-US" sz="1100" i="1" dirty="0">
              <a:solidFill>
                <a:srgbClr val="4E67C8">
                  <a:lumMod val="75000"/>
                </a:srgbClr>
              </a:solidFill>
              <a:latin typeface="Arial" pitchFamily="34" charset="0"/>
              <a:cs typeface="Arial" pitchFamily="34" charset="0"/>
            </a:endParaRPr>
          </a:p>
        </p:txBody>
      </p:sp>
      <p:sp>
        <p:nvSpPr>
          <p:cNvPr id="2" name="Title 1"/>
          <p:cNvSpPr>
            <a:spLocks noGrp="1"/>
          </p:cNvSpPr>
          <p:nvPr>
            <p:ph type="ctrTitle"/>
          </p:nvPr>
        </p:nvSpPr>
        <p:spPr>
          <a:xfrm>
            <a:off x="381000" y="1219200"/>
            <a:ext cx="8382000" cy="4267200"/>
          </a:xfrm>
        </p:spPr>
        <p:txBody>
          <a:bodyPr/>
          <a:lstStyle/>
          <a:p>
            <a:pPr lvl="7" algn="l" rtl="0">
              <a:spcBef>
                <a:spcPts val="1200"/>
              </a:spcBef>
              <a:buClr>
                <a:schemeClr val="accent6">
                  <a:lumMod val="75000"/>
                </a:schemeClr>
              </a:buClr>
              <a:buSzPct val="128000"/>
            </a:pPr>
            <a:r>
              <a:rPr lang="ro-RO" sz="2400" b="1" dirty="0" smtClean="0">
                <a:solidFill>
                  <a:schemeClr val="bg2">
                    <a:lumMod val="25000"/>
                  </a:schemeClr>
                </a:solidFill>
                <a:latin typeface="Arial" pitchFamily="34" charset="0"/>
                <a:cs typeface="Arial" pitchFamily="34" charset="0"/>
              </a:rPr>
              <a:t> </a:t>
            </a:r>
            <a:r>
              <a:rPr lang="en-US" sz="2400" b="1" dirty="0" smtClean="0">
                <a:solidFill>
                  <a:schemeClr val="bg2">
                    <a:lumMod val="25000"/>
                  </a:schemeClr>
                </a:solidFill>
                <a:latin typeface="Arial" pitchFamily="34" charset="0"/>
                <a:cs typeface="Arial" pitchFamily="34" charset="0"/>
              </a:rPr>
              <a:t>                                    </a:t>
            </a:r>
            <a:r>
              <a:rPr lang="ro-RO" sz="2400" b="1" dirty="0" smtClean="0">
                <a:solidFill>
                  <a:schemeClr val="bg2">
                    <a:lumMod val="25000"/>
                  </a:schemeClr>
                </a:solidFill>
                <a:latin typeface="Arial" pitchFamily="34" charset="0"/>
                <a:cs typeface="Arial" pitchFamily="34" charset="0"/>
              </a:rPr>
              <a:t>Adrese utile</a:t>
            </a:r>
            <a:r>
              <a:rPr lang="en-GB" sz="2400" b="1" dirty="0" smtClean="0">
                <a:solidFill>
                  <a:schemeClr val="bg2">
                    <a:lumMod val="25000"/>
                  </a:schemeClr>
                </a:solidFill>
                <a:latin typeface="Arial" pitchFamily="34" charset="0"/>
                <a:cs typeface="Arial" pitchFamily="34" charset="0"/>
              </a:rPr>
              <a:t/>
            </a:r>
            <a:br>
              <a:rPr lang="en-GB" sz="2400" b="1" dirty="0" smtClean="0">
                <a:solidFill>
                  <a:schemeClr val="bg2">
                    <a:lumMod val="25000"/>
                  </a:schemeClr>
                </a:solidFill>
                <a:latin typeface="Arial" pitchFamily="34" charset="0"/>
                <a:cs typeface="Arial" pitchFamily="34" charset="0"/>
              </a:rPr>
            </a:br>
            <a:r>
              <a:rPr lang="en-GB" sz="1600" b="1" dirty="0" smtClean="0">
                <a:solidFill>
                  <a:schemeClr val="tx1"/>
                </a:solidFill>
                <a:ea typeface="ＭＳ Ｐゴシック" pitchFamily="48" charset="-128"/>
                <a:cs typeface="Times New Roman" pitchFamily="18" charset="0"/>
              </a:rPr>
              <a:t>Horizon </a:t>
            </a:r>
            <a:r>
              <a:rPr lang="fr-BE" sz="1600" b="1" dirty="0" smtClean="0">
                <a:solidFill>
                  <a:schemeClr val="tx1"/>
                </a:solidFill>
              </a:rPr>
              <a:t>2020</a:t>
            </a:r>
            <a:br>
              <a:rPr lang="fr-BE" sz="1600" b="1" dirty="0" smtClean="0">
                <a:solidFill>
                  <a:schemeClr val="tx1"/>
                </a:solidFill>
              </a:rPr>
            </a:br>
            <a:r>
              <a:rPr lang="fr-BE" sz="1600" b="1" dirty="0" smtClean="0">
                <a:solidFill>
                  <a:schemeClr val="tx1"/>
                </a:solidFill>
              </a:rPr>
              <a:t> General portal</a:t>
            </a:r>
            <a:br>
              <a:rPr lang="fr-BE" sz="1600" b="1" dirty="0" smtClean="0">
                <a:solidFill>
                  <a:schemeClr val="tx1"/>
                </a:solidFill>
              </a:rPr>
            </a:br>
            <a:r>
              <a:rPr lang="fr-BE" sz="1600" b="1" dirty="0" smtClean="0">
                <a:solidFill>
                  <a:schemeClr val="tx1"/>
                </a:solidFill>
                <a:hlinkClick r:id="rId2"/>
              </a:rPr>
              <a:t>http://ec.europa.eu/research/horizon2020/index_en.cfm?pg=home&amp;video=none</a:t>
            </a:r>
            <a:r>
              <a:rPr lang="fr-BE" sz="1600" b="1" dirty="0" smtClean="0">
                <a:solidFill>
                  <a:schemeClr val="tx1"/>
                </a:solidFill>
              </a:rPr>
              <a:t/>
            </a:r>
            <a:br>
              <a:rPr lang="fr-BE" sz="1600" b="1" dirty="0" smtClean="0">
                <a:solidFill>
                  <a:schemeClr val="tx1"/>
                </a:solidFill>
              </a:rPr>
            </a:br>
            <a:r>
              <a:rPr lang="ro-RO" sz="1600" b="1" dirty="0" smtClean="0">
                <a:latin typeface="Arial" pitchFamily="34" charset="0"/>
                <a:cs typeface="Arial" pitchFamily="34" charset="0"/>
                <a:hlinkClick r:id="rId3"/>
              </a:rPr>
              <a:t>http://orizont.research.edu.ro/</a:t>
            </a:r>
            <a:r>
              <a:rPr lang="ro-RO" sz="1600" b="1" dirty="0" smtClean="0">
                <a:latin typeface="Arial" pitchFamily="34" charset="0"/>
                <a:cs typeface="Arial" pitchFamily="34" charset="0"/>
              </a:rPr>
              <a:t/>
            </a:r>
            <a:br>
              <a:rPr lang="ro-RO" sz="1600" b="1" dirty="0" smtClean="0">
                <a:latin typeface="Arial" pitchFamily="34" charset="0"/>
                <a:cs typeface="Arial" pitchFamily="34" charset="0"/>
              </a:rPr>
            </a:br>
            <a:r>
              <a:rPr lang="ro-RO" sz="1600" b="1" dirty="0" smtClean="0">
                <a:latin typeface="Arial" pitchFamily="34" charset="0"/>
                <a:cs typeface="Arial" pitchFamily="34" charset="0"/>
                <a:hlinkClick r:id="rId4"/>
              </a:rPr>
              <a:t>http://ec.europa.eu/enterprise/policies/sme/index_en.htm</a:t>
            </a:r>
            <a:r>
              <a:rPr lang="ro-RO" sz="1600" b="1" dirty="0" smtClean="0">
                <a:latin typeface="Arial" pitchFamily="34" charset="0"/>
                <a:cs typeface="Arial" pitchFamily="34" charset="0"/>
              </a:rPr>
              <a:t/>
            </a:r>
            <a:br>
              <a:rPr lang="ro-RO" sz="1600" b="1" dirty="0" smtClean="0">
                <a:latin typeface="Arial" pitchFamily="34" charset="0"/>
                <a:cs typeface="Arial" pitchFamily="34" charset="0"/>
              </a:rPr>
            </a:br>
            <a:r>
              <a:rPr lang="ro-RO" sz="1600" b="1" dirty="0" smtClean="0">
                <a:latin typeface="Arial" pitchFamily="34" charset="0"/>
                <a:cs typeface="Arial" pitchFamily="34" charset="0"/>
              </a:rPr>
              <a:t/>
            </a:r>
            <a:br>
              <a:rPr lang="ro-RO" sz="1600" b="1" dirty="0" smtClean="0">
                <a:latin typeface="Arial" pitchFamily="34" charset="0"/>
                <a:cs typeface="Arial" pitchFamily="34" charset="0"/>
              </a:rPr>
            </a:br>
            <a:r>
              <a:rPr lang="en-US" sz="1600" b="1" u="sng" dirty="0" smtClean="0">
                <a:solidFill>
                  <a:schemeClr val="tx1"/>
                </a:solidFill>
                <a:latin typeface="Arial" pitchFamily="34" charset="0"/>
                <a:cs typeface="Arial" pitchFamily="34" charset="0"/>
              </a:rPr>
              <a:t>Contact: </a:t>
            </a:r>
            <a:r>
              <a:rPr lang="ro-RO" sz="1600" b="1" dirty="0" smtClean="0">
                <a:latin typeface="Arial" pitchFamily="34" charset="0"/>
                <a:cs typeface="Arial" pitchFamily="34" charset="0"/>
                <a:hlinkClick r:id="rId5"/>
              </a:rPr>
              <a:t>orizont2020@ancs.ro</a:t>
            </a:r>
            <a:r>
              <a:rPr lang="ro-RO" sz="1600" b="1" dirty="0" smtClean="0">
                <a:latin typeface="Arial" pitchFamily="34" charset="0"/>
                <a:cs typeface="Arial" pitchFamily="34" charset="0"/>
              </a:rPr>
              <a:t/>
            </a:r>
            <a:br>
              <a:rPr lang="ro-RO" sz="1600" b="1" dirty="0" smtClean="0">
                <a:latin typeface="Arial" pitchFamily="34" charset="0"/>
                <a:cs typeface="Arial" pitchFamily="34" charset="0"/>
              </a:rPr>
            </a:br>
            <a:r>
              <a:rPr lang="ro-RO" sz="1600" b="1" dirty="0" smtClean="0">
                <a:latin typeface="Arial" pitchFamily="34" charset="0"/>
                <a:cs typeface="Arial" pitchFamily="34" charset="0"/>
              </a:rPr>
              <a:t/>
            </a:r>
            <a:br>
              <a:rPr lang="ro-RO" sz="1600" b="1" dirty="0" smtClean="0">
                <a:latin typeface="Arial" pitchFamily="34" charset="0"/>
                <a:cs typeface="Arial" pitchFamily="34" charset="0"/>
              </a:rPr>
            </a:br>
            <a:r>
              <a:rPr lang="en-GB" sz="1600" b="1" dirty="0" smtClean="0">
                <a:solidFill>
                  <a:schemeClr val="tx1"/>
                </a:solidFill>
                <a:ea typeface="ＭＳ Ｐゴシック" pitchFamily="48" charset="-128"/>
                <a:cs typeface="Times New Roman" pitchFamily="18" charset="0"/>
              </a:rPr>
              <a:t>Horizon 2020 Financial Instruments</a:t>
            </a:r>
            <a:br>
              <a:rPr lang="en-GB" sz="1600" b="1" dirty="0" smtClean="0">
                <a:solidFill>
                  <a:schemeClr val="tx1"/>
                </a:solidFill>
                <a:ea typeface="ＭＳ Ｐゴシック" pitchFamily="48" charset="-128"/>
                <a:cs typeface="Times New Roman" pitchFamily="18" charset="0"/>
              </a:rPr>
            </a:br>
            <a:r>
              <a:rPr lang="en-GB" sz="1600" b="1" dirty="0" smtClean="0">
                <a:solidFill>
                  <a:schemeClr val="tx1"/>
                </a:solidFill>
                <a:ea typeface="ＭＳ Ｐゴシック" pitchFamily="48" charset="-128"/>
                <a:cs typeface="Times New Roman" pitchFamily="18" charset="0"/>
              </a:rPr>
              <a:t>RSFF</a:t>
            </a:r>
            <a:r>
              <a:rPr lang="ro-RO" sz="1600" b="1" dirty="0" smtClean="0">
                <a:solidFill>
                  <a:schemeClr val="tx1"/>
                </a:solidFill>
                <a:ea typeface="ＭＳ Ｐゴシック" pitchFamily="48" charset="-128"/>
                <a:cs typeface="Times New Roman" pitchFamily="18" charset="0"/>
              </a:rPr>
              <a:t>: </a:t>
            </a:r>
            <a:r>
              <a:rPr lang="en-GB" sz="1600" b="1" u="sng" dirty="0" smtClean="0">
                <a:solidFill>
                  <a:schemeClr val="tx1"/>
                </a:solidFill>
                <a:ea typeface="ＭＳ Ｐゴシック" pitchFamily="48" charset="-128"/>
                <a:cs typeface="Times New Roman" pitchFamily="18" charset="0"/>
                <a:hlinkClick r:id="rId6"/>
              </a:rPr>
              <a:t>http://www.eib.org/products/rsff/</a:t>
            </a:r>
            <a:r>
              <a:rPr lang="en-GB" sz="1600" b="1" dirty="0" smtClean="0">
                <a:solidFill>
                  <a:schemeClr val="tx1"/>
                </a:solidFill>
                <a:ea typeface="ＭＳ Ｐゴシック" pitchFamily="48" charset="-128"/>
                <a:cs typeface="Times New Roman" pitchFamily="18" charset="0"/>
              </a:rPr>
              <a:t/>
            </a:r>
            <a:br>
              <a:rPr lang="en-GB" sz="1600" b="1" dirty="0" smtClean="0">
                <a:solidFill>
                  <a:schemeClr val="tx1"/>
                </a:solidFill>
                <a:ea typeface="ＭＳ Ｐゴシック" pitchFamily="48" charset="-128"/>
                <a:cs typeface="Times New Roman" pitchFamily="18" charset="0"/>
              </a:rPr>
            </a:br>
            <a:r>
              <a:rPr lang="en-GB" sz="1600" b="1" dirty="0" smtClean="0">
                <a:solidFill>
                  <a:schemeClr val="tx1"/>
                </a:solidFill>
                <a:ea typeface="ＭＳ Ｐゴシック" pitchFamily="48" charset="-128"/>
                <a:cs typeface="Times New Roman" pitchFamily="18" charset="0"/>
              </a:rPr>
              <a:t>RSI </a:t>
            </a:r>
            <a:r>
              <a:rPr lang="ro-RO" sz="1600" b="1" dirty="0" smtClean="0">
                <a:solidFill>
                  <a:schemeClr val="tx1"/>
                </a:solidFill>
                <a:ea typeface="ＭＳ Ｐゴシック" pitchFamily="48" charset="-128"/>
                <a:cs typeface="Times New Roman" pitchFamily="18" charset="0"/>
              </a:rPr>
              <a:t>: </a:t>
            </a:r>
            <a:r>
              <a:rPr lang="en-GB" sz="1600" b="1" dirty="0" smtClean="0">
                <a:solidFill>
                  <a:schemeClr val="tx1"/>
                </a:solidFill>
                <a:ea typeface="ＭＳ Ｐゴシック" pitchFamily="48" charset="-128"/>
                <a:cs typeface="Times New Roman" pitchFamily="18" charset="0"/>
                <a:hlinkClick r:id="rId7"/>
              </a:rPr>
              <a:t>www.eif.org/what_we_do/guarantees/RSI/index.htm</a:t>
            </a:r>
            <a:r>
              <a:rPr lang="en-GB" sz="1600" b="1" dirty="0" smtClean="0">
                <a:solidFill>
                  <a:srgbClr val="005FA9"/>
                </a:solidFill>
                <a:ea typeface="ＭＳ Ｐゴシック" pitchFamily="48" charset="-128"/>
                <a:cs typeface="Times New Roman" pitchFamily="18" charset="0"/>
              </a:rPr>
              <a:t/>
            </a:r>
            <a:br>
              <a:rPr lang="en-GB" sz="1600" b="1" dirty="0" smtClean="0">
                <a:solidFill>
                  <a:srgbClr val="005FA9"/>
                </a:solidFill>
                <a:ea typeface="ＭＳ Ｐゴシック" pitchFamily="48" charset="-128"/>
                <a:cs typeface="Times New Roman" pitchFamily="18" charset="0"/>
              </a:rPr>
            </a:br>
            <a:r>
              <a:rPr lang="ro-RO" sz="1600" b="1" dirty="0" smtClean="0">
                <a:solidFill>
                  <a:srgbClr val="005FA9"/>
                </a:solidFill>
                <a:ea typeface="ＭＳ Ｐゴシック" pitchFamily="48" charset="-128"/>
                <a:cs typeface="Times New Roman" pitchFamily="18" charset="0"/>
              </a:rPr>
              <a:t/>
            </a:r>
            <a:br>
              <a:rPr lang="ro-RO" sz="1600" b="1" dirty="0" smtClean="0">
                <a:solidFill>
                  <a:srgbClr val="005FA9"/>
                </a:solidFill>
                <a:ea typeface="ＭＳ Ｐゴシック" pitchFamily="48" charset="-128"/>
                <a:cs typeface="Times New Roman" pitchFamily="18" charset="0"/>
              </a:rPr>
            </a:br>
            <a:r>
              <a:rPr lang="en-GB" sz="1600" b="1" dirty="0" smtClean="0">
                <a:solidFill>
                  <a:schemeClr val="tx1"/>
                </a:solidFill>
              </a:rPr>
              <a:t>EU Access to Finance</a:t>
            </a:r>
            <a:br>
              <a:rPr lang="en-GB" sz="1600" b="1" dirty="0" smtClean="0">
                <a:solidFill>
                  <a:schemeClr val="tx1"/>
                </a:solidFill>
              </a:rPr>
            </a:br>
            <a:r>
              <a:rPr lang="en-GB" sz="1600" b="1" dirty="0" smtClean="0">
                <a:solidFill>
                  <a:schemeClr val="tx1"/>
                </a:solidFill>
              </a:rPr>
              <a:t>Specific</a:t>
            </a:r>
            <a:r>
              <a:rPr lang="fr-BE" sz="1600" b="1" dirty="0" smtClean="0">
                <a:solidFill>
                  <a:schemeClr val="tx1"/>
                </a:solidFill>
              </a:rPr>
              <a:t> portal</a:t>
            </a:r>
            <a:r>
              <a:rPr lang="ro-RO" sz="1600" b="1" dirty="0" smtClean="0">
                <a:solidFill>
                  <a:schemeClr val="tx1"/>
                </a:solidFill>
              </a:rPr>
              <a:t>: </a:t>
            </a:r>
            <a:r>
              <a:rPr lang="en-GB" sz="1600" b="1" dirty="0" smtClean="0">
                <a:solidFill>
                  <a:schemeClr val="tx1"/>
                </a:solidFill>
                <a:hlinkClick r:id="rId8"/>
              </a:rPr>
              <a:t>www.europa.eu/youreurope/business/index_en.ht</a:t>
            </a:r>
            <a:r>
              <a:rPr lang="ro-RO" sz="1600" b="1" dirty="0" smtClean="0">
                <a:solidFill>
                  <a:schemeClr val="tx1"/>
                </a:solidFill>
                <a:hlinkClick r:id="rId8"/>
              </a:rPr>
              <a:t>m</a:t>
            </a:r>
            <a:r>
              <a:rPr lang="ro-RO" sz="1600" b="1" dirty="0" smtClean="0">
                <a:solidFill>
                  <a:schemeClr val="tx1"/>
                </a:solidFill>
              </a:rPr>
              <a:t/>
            </a:r>
            <a:br>
              <a:rPr lang="ro-RO" sz="1600" b="1" dirty="0" smtClean="0">
                <a:solidFill>
                  <a:schemeClr val="tx1"/>
                </a:solidFill>
              </a:rPr>
            </a:br>
            <a:r>
              <a:rPr lang="en-GB" sz="1600" b="1" dirty="0" smtClean="0">
                <a:solidFill>
                  <a:schemeClr val="tx1">
                    <a:lumMod val="50000"/>
                    <a:lumOff val="50000"/>
                  </a:schemeClr>
                </a:solidFill>
              </a:rPr>
              <a:t/>
            </a:r>
            <a:br>
              <a:rPr lang="en-GB" sz="1600" b="1" dirty="0" smtClean="0">
                <a:solidFill>
                  <a:schemeClr val="tx1">
                    <a:lumMod val="50000"/>
                    <a:lumOff val="50000"/>
                  </a:schemeClr>
                </a:solidFill>
              </a:rPr>
            </a:br>
            <a:r>
              <a:rPr lang="en-GB" sz="1600" b="1" dirty="0" smtClean="0">
                <a:solidFill>
                  <a:schemeClr val="tx1">
                    <a:lumMod val="50000"/>
                    <a:lumOff val="50000"/>
                  </a:schemeClr>
                </a:solidFill>
              </a:rPr>
              <a:t/>
            </a:r>
            <a:br>
              <a:rPr lang="en-GB" sz="1600" b="1" dirty="0" smtClean="0">
                <a:solidFill>
                  <a:schemeClr val="tx1">
                    <a:lumMod val="50000"/>
                    <a:lumOff val="50000"/>
                  </a:schemeClr>
                </a:solidFill>
              </a:rPr>
            </a:br>
            <a:r>
              <a:rPr lang="en-US" sz="1600" b="1" dirty="0" smtClean="0">
                <a:solidFill>
                  <a:schemeClr val="bg2">
                    <a:lumMod val="25000"/>
                  </a:schemeClr>
                </a:solidFill>
                <a:latin typeface="Arial" pitchFamily="34" charset="0"/>
                <a:cs typeface="Arial" pitchFamily="34" charset="0"/>
              </a:rPr>
              <a:t/>
            </a:r>
            <a:br>
              <a:rPr lang="en-US" sz="1600" b="1" dirty="0" smtClean="0">
                <a:solidFill>
                  <a:schemeClr val="bg2">
                    <a:lumMod val="25000"/>
                  </a:schemeClr>
                </a:solidFill>
                <a:latin typeface="Arial" pitchFamily="34" charset="0"/>
                <a:cs typeface="Arial" pitchFamily="34" charset="0"/>
              </a:rPr>
            </a:br>
            <a:r>
              <a:rPr lang="vi-VN" sz="2400" b="1" u="sng" dirty="0" smtClean="0">
                <a:solidFill>
                  <a:schemeClr val="tx1"/>
                </a:solidFill>
              </a:rPr>
              <a:t> </a:t>
            </a:r>
            <a:endParaRPr lang="en-GB" sz="1600" b="1" dirty="0">
              <a:latin typeface="Arial" pitchFamily="34" charset="0"/>
              <a:cs typeface="Arial" pitchFamily="34" charset="0"/>
            </a:endParaRPr>
          </a:p>
        </p:txBody>
      </p:sp>
      <p:pic>
        <p:nvPicPr>
          <p:cNvPr id="4" name="Picture 3" descr="drap_cmyk.jpg"/>
          <p:cNvPicPr>
            <a:picLocks noChangeAspect="1"/>
          </p:cNvPicPr>
          <p:nvPr/>
        </p:nvPicPr>
        <p:blipFill>
          <a:blip r:embed="rId9"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10" cstate="print"/>
          <a:stretch>
            <a:fillRect/>
          </a:stretch>
        </p:blipFill>
        <p:spPr>
          <a:xfrm>
            <a:off x="7086600" y="304800"/>
            <a:ext cx="1447800" cy="840116"/>
          </a:xfrm>
          <a:prstGeom prst="rect">
            <a:avLst/>
          </a:prstGeom>
        </p:spPr>
      </p:pic>
      <p:sp>
        <p:nvSpPr>
          <p:cNvPr id="6" name="Title 1"/>
          <p:cNvSpPr txBox="1">
            <a:spLocks/>
          </p:cNvSpPr>
          <p:nvPr/>
        </p:nvSpPr>
        <p:spPr>
          <a:xfrm>
            <a:off x="381000" y="1219200"/>
            <a:ext cx="8305800" cy="4800600"/>
          </a:xfrm>
          <a:prstGeom prst="rect">
            <a:avLst/>
          </a:prstGeom>
          <a:effectLst/>
        </p:spPr>
        <p:txBody>
          <a:bodyPr vert="horz" lIns="91440" tIns="45720" rIns="91440" bIns="45720" rtlCol="0" anchor="t" anchorCtr="0">
            <a:noAutofit/>
          </a:bodyPr>
          <a:lstStyle/>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GB" sz="1600"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990120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5867400"/>
            <a:ext cx="7923010" cy="838200"/>
          </a:xfrm>
        </p:spPr>
        <p:txBody>
          <a:bodyPr>
            <a:normAutofit/>
          </a:bodyPr>
          <a:lstStyle/>
          <a:p>
            <a:pPr algn="ctr"/>
            <a:endParaRPr lang="ro-RO" sz="1000" dirty="0" smtClean="0">
              <a:latin typeface="Arial" pitchFamily="34" charset="0"/>
              <a:cs typeface="Arial" pitchFamily="34" charset="0"/>
            </a:endParaRPr>
          </a:p>
          <a:p>
            <a:pPr lvl="0" algn="ctr">
              <a:buClr>
                <a:srgbClr val="F14124">
                  <a:lumMod val="75000"/>
                </a:srgbClr>
              </a:buClr>
            </a:pPr>
            <a:r>
              <a:rPr lang="ro-RO" sz="1100" i="1" dirty="0">
                <a:solidFill>
                  <a:srgbClr val="4E67C8">
                    <a:lumMod val="75000"/>
                  </a:srgbClr>
                </a:solidFill>
                <a:latin typeface="Arial" pitchFamily="34" charset="0"/>
                <a:cs typeface="Arial" pitchFamily="34" charset="0"/>
              </a:rPr>
              <a:t>Brașov, 27-28 mai 2014</a:t>
            </a:r>
            <a:endParaRPr lang="en-US" sz="1100" i="1" dirty="0">
              <a:solidFill>
                <a:srgbClr val="4E67C8">
                  <a:lumMod val="75000"/>
                </a:srgbClr>
              </a:solidFill>
              <a:latin typeface="Arial" pitchFamily="34" charset="0"/>
              <a:cs typeface="Arial" pitchFamily="34" charset="0"/>
            </a:endParaRPr>
          </a:p>
          <a:p>
            <a:pPr algn="ctr"/>
            <a:endParaRPr lang="en-US" sz="1000" dirty="0">
              <a:latin typeface="Arial" pitchFamily="34" charset="0"/>
              <a:cs typeface="Arial" pitchFamily="34" charset="0"/>
            </a:endParaRPr>
          </a:p>
        </p:txBody>
      </p:sp>
      <p:sp>
        <p:nvSpPr>
          <p:cNvPr id="2" name="Title 1"/>
          <p:cNvSpPr>
            <a:spLocks noGrp="1"/>
          </p:cNvSpPr>
          <p:nvPr>
            <p:ph type="ctrTitle"/>
          </p:nvPr>
        </p:nvSpPr>
        <p:spPr>
          <a:xfrm>
            <a:off x="381000" y="1219200"/>
            <a:ext cx="8382000" cy="4343400"/>
          </a:xfrm>
        </p:spPr>
        <p:txBody>
          <a:bodyPr/>
          <a:lstStyle/>
          <a:p>
            <a:pPr lvl="7" algn="l" rtl="0">
              <a:spcBef>
                <a:spcPts val="1200"/>
              </a:spcBef>
              <a:buClr>
                <a:schemeClr val="accent6">
                  <a:lumMod val="75000"/>
                </a:schemeClr>
              </a:buClr>
              <a:buSzPct val="128000"/>
            </a:pPr>
            <a:r>
              <a:rPr lang="en-GB" sz="1600" b="0" dirty="0" smtClean="0">
                <a:solidFill>
                  <a:schemeClr val="tx1">
                    <a:lumMod val="50000"/>
                    <a:lumOff val="50000"/>
                  </a:schemeClr>
                </a:solidFill>
              </a:rPr>
              <a:t/>
            </a:r>
            <a:br>
              <a:rPr lang="en-GB" sz="1600" b="0" dirty="0" smtClean="0">
                <a:solidFill>
                  <a:schemeClr val="tx1">
                    <a:lumMod val="50000"/>
                    <a:lumOff val="50000"/>
                  </a:schemeClr>
                </a:solidFill>
              </a:rPr>
            </a:br>
            <a:r>
              <a:rPr lang="en-GB" sz="1600" b="0" dirty="0" smtClean="0">
                <a:solidFill>
                  <a:schemeClr val="tx1">
                    <a:lumMod val="50000"/>
                    <a:lumOff val="50000"/>
                  </a:schemeClr>
                </a:solidFill>
              </a:rPr>
              <a:t/>
            </a:r>
            <a:br>
              <a:rPr lang="en-GB" sz="1600" b="0" dirty="0" smtClean="0">
                <a:solidFill>
                  <a:schemeClr val="tx1">
                    <a:lumMod val="50000"/>
                    <a:lumOff val="50000"/>
                  </a:schemeClr>
                </a:solidFill>
              </a:rPr>
            </a:br>
            <a:r>
              <a:rPr lang="en-US" sz="1600" dirty="0" smtClean="0">
                <a:solidFill>
                  <a:schemeClr val="bg2">
                    <a:lumMod val="25000"/>
                  </a:schemeClr>
                </a:solidFill>
                <a:latin typeface="Arial" pitchFamily="34" charset="0"/>
                <a:cs typeface="Arial" pitchFamily="34" charset="0"/>
              </a:rPr>
              <a:t/>
            </a:r>
            <a:br>
              <a:rPr lang="en-US" sz="1600" dirty="0" smtClean="0">
                <a:solidFill>
                  <a:schemeClr val="bg2">
                    <a:lumMod val="25000"/>
                  </a:schemeClr>
                </a:solidFill>
                <a:latin typeface="Arial" pitchFamily="34" charset="0"/>
                <a:cs typeface="Arial" pitchFamily="34" charset="0"/>
              </a:rPr>
            </a:br>
            <a:r>
              <a:rPr lang="vi-VN" sz="2400" u="sng" dirty="0" smtClean="0">
                <a:solidFill>
                  <a:schemeClr val="tx1"/>
                </a:solidFill>
              </a:rPr>
              <a:t> </a:t>
            </a:r>
            <a:r>
              <a:rPr lang="en-GB" sz="1600" dirty="0" smtClean="0">
                <a:solidFill>
                  <a:schemeClr val="bg2">
                    <a:lumMod val="25000"/>
                  </a:schemeClr>
                </a:solidFill>
                <a:latin typeface="Arial" pitchFamily="34" charset="0"/>
                <a:cs typeface="Arial" pitchFamily="34" charset="0"/>
              </a:rPr>
              <a:t/>
            </a:r>
            <a:br>
              <a:rPr lang="en-GB" sz="1600" dirty="0" smtClean="0">
                <a:solidFill>
                  <a:schemeClr val="bg2">
                    <a:lumMod val="25000"/>
                  </a:schemeClr>
                </a:solidFill>
                <a:latin typeface="Arial" pitchFamily="34" charset="0"/>
                <a:cs typeface="Arial" pitchFamily="34" charset="0"/>
              </a:rPr>
            </a:br>
            <a:endParaRPr lang="en-GB" sz="1600" dirty="0">
              <a:latin typeface="Arial" pitchFamily="34" charset="0"/>
              <a:cs typeface="Arial" pitchFamily="34" charset="0"/>
            </a:endParaRPr>
          </a:p>
        </p:txBody>
      </p:sp>
      <p:pic>
        <p:nvPicPr>
          <p:cNvPr id="4" name="Picture 3" descr="drap_cmyk.jpg"/>
          <p:cNvPicPr>
            <a:picLocks noChangeAspect="1"/>
          </p:cNvPicPr>
          <p:nvPr/>
        </p:nvPicPr>
        <p:blipFill>
          <a:blip r:embed="rId2"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3" cstate="print"/>
          <a:stretch>
            <a:fillRect/>
          </a:stretch>
        </p:blipFill>
        <p:spPr>
          <a:xfrm>
            <a:off x="7086600" y="304800"/>
            <a:ext cx="1447800" cy="840116"/>
          </a:xfrm>
          <a:prstGeom prst="rect">
            <a:avLst/>
          </a:prstGeom>
        </p:spPr>
      </p:pic>
      <p:sp>
        <p:nvSpPr>
          <p:cNvPr id="6" name="Title 1"/>
          <p:cNvSpPr txBox="1">
            <a:spLocks/>
          </p:cNvSpPr>
          <p:nvPr/>
        </p:nvSpPr>
        <p:spPr>
          <a:xfrm>
            <a:off x="381000" y="1219200"/>
            <a:ext cx="8305800" cy="4800600"/>
          </a:xfrm>
          <a:prstGeom prst="rect">
            <a:avLst/>
          </a:prstGeom>
          <a:effectLst/>
        </p:spPr>
        <p:txBody>
          <a:bodyPr vert="horz" lIns="91440" tIns="45720" rIns="91440" bIns="45720" rtlCol="0" anchor="t" anchorCtr="0">
            <a:noAutofit/>
          </a:bodyPr>
          <a:lstStyle/>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US" sz="1600" dirty="0" smtClean="0">
              <a:solidFill>
                <a:schemeClr val="accent6">
                  <a:lumMod val="75000"/>
                </a:schemeClr>
              </a:solidFill>
              <a:latin typeface="Arial" pitchFamily="34" charset="0"/>
              <a:cs typeface="Arial" pitchFamily="34" charset="0"/>
            </a:endParaRPr>
          </a:p>
          <a:p>
            <a:pPr algn="ctr">
              <a:buNone/>
            </a:pPr>
            <a:endParaRPr lang="en-GB" sz="1600" dirty="0">
              <a:solidFill>
                <a:schemeClr val="accent6">
                  <a:lumMod val="75000"/>
                </a:schemeClr>
              </a:solidFill>
              <a:latin typeface="Arial" pitchFamily="34" charset="0"/>
              <a:cs typeface="Arial" pitchFamily="34" charset="0"/>
            </a:endParaRPr>
          </a:p>
        </p:txBody>
      </p:sp>
      <p:sp>
        <p:nvSpPr>
          <p:cNvPr id="7" name="Rectangle 6"/>
          <p:cNvSpPr/>
          <p:nvPr/>
        </p:nvSpPr>
        <p:spPr>
          <a:xfrm>
            <a:off x="2209800" y="2590800"/>
            <a:ext cx="4572000" cy="954107"/>
          </a:xfrm>
          <a:prstGeom prst="rect">
            <a:avLst/>
          </a:prstGeom>
        </p:spPr>
        <p:txBody>
          <a:bodyPr wrap="square">
            <a:spAutoFit/>
          </a:bodyPr>
          <a:lstStyle/>
          <a:p>
            <a:pPr algn="ctr">
              <a:buNone/>
            </a:pPr>
            <a:r>
              <a:rPr lang="ro-RO" sz="2800" i="1" dirty="0" smtClean="0">
                <a:solidFill>
                  <a:schemeClr val="accent1">
                    <a:lumMod val="75000"/>
                  </a:schemeClr>
                </a:solidFill>
                <a:latin typeface="Arial" pitchFamily="34" charset="0"/>
                <a:cs typeface="Arial" pitchFamily="34" charset="0"/>
              </a:rPr>
              <a:t>Mulțumesc pentru atenție !</a:t>
            </a:r>
            <a:br>
              <a:rPr lang="ro-RO" sz="2800" i="1" dirty="0" smtClean="0">
                <a:solidFill>
                  <a:schemeClr val="accent1">
                    <a:lumMod val="75000"/>
                  </a:schemeClr>
                </a:solidFill>
                <a:latin typeface="Arial" pitchFamily="34" charset="0"/>
                <a:cs typeface="Arial" pitchFamily="34" charset="0"/>
              </a:rPr>
            </a:br>
            <a:endParaRPr lang="en-GB" sz="2800" i="1" dirty="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99012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6248400"/>
            <a:ext cx="7923010" cy="381000"/>
          </a:xfrm>
        </p:spPr>
        <p:txBody>
          <a:bodyPr>
            <a:normAutofit/>
          </a:bodyPr>
          <a:lstStyle/>
          <a:p>
            <a:pPr lvl="0" algn="ctr">
              <a:buClr>
                <a:srgbClr val="F14124">
                  <a:lumMod val="75000"/>
                </a:srgbClr>
              </a:buClr>
            </a:pPr>
            <a:r>
              <a:rPr lang="ro-RO" sz="1100" i="1" dirty="0">
                <a:solidFill>
                  <a:srgbClr val="4E67C8">
                    <a:lumMod val="75000"/>
                  </a:srgbClr>
                </a:solidFill>
                <a:latin typeface="Arial" pitchFamily="34" charset="0"/>
                <a:cs typeface="Arial" pitchFamily="34" charset="0"/>
              </a:rPr>
              <a:t>Brașov, 27-28 mai 2014</a:t>
            </a:r>
            <a:endParaRPr lang="en-US" sz="1100" i="1" dirty="0">
              <a:solidFill>
                <a:srgbClr val="4E67C8">
                  <a:lumMod val="75000"/>
                </a:srgbClr>
              </a:solidFill>
              <a:latin typeface="Arial" pitchFamily="34" charset="0"/>
              <a:cs typeface="Arial" pitchFamily="34" charset="0"/>
            </a:endParaRPr>
          </a:p>
          <a:p>
            <a:pPr algn="ctr">
              <a:lnSpc>
                <a:spcPct val="120000"/>
              </a:lnSpc>
              <a:spcBef>
                <a:spcPts val="0"/>
              </a:spcBef>
              <a:spcAft>
                <a:spcPts val="0"/>
              </a:spcAft>
            </a:pPr>
            <a:endParaRPr lang="en-US" sz="1100" dirty="0" smtClean="0">
              <a:latin typeface="Arial" pitchFamily="34" charset="0"/>
              <a:cs typeface="Arial" pitchFamily="34" charset="0"/>
            </a:endParaRPr>
          </a:p>
          <a:p>
            <a:pPr algn="ctr"/>
            <a:endParaRPr lang="en-US" sz="1000" dirty="0">
              <a:latin typeface="Arial" pitchFamily="34" charset="0"/>
              <a:cs typeface="Arial" pitchFamily="34" charset="0"/>
            </a:endParaRPr>
          </a:p>
        </p:txBody>
      </p:sp>
      <p:sp>
        <p:nvSpPr>
          <p:cNvPr id="2" name="Title 1"/>
          <p:cNvSpPr>
            <a:spLocks noGrp="1"/>
          </p:cNvSpPr>
          <p:nvPr>
            <p:ph type="ctrTitle"/>
          </p:nvPr>
        </p:nvSpPr>
        <p:spPr>
          <a:xfrm>
            <a:off x="304800" y="1219200"/>
            <a:ext cx="8534400" cy="4800600"/>
          </a:xfrm>
        </p:spPr>
        <p:txBody>
          <a:bodyPr/>
          <a:lstStyle/>
          <a:p>
            <a:pPr marL="0" lvl="0" indent="0" fontAlgn="base">
              <a:spcAft>
                <a:spcPct val="0"/>
              </a:spcAft>
              <a:buNone/>
            </a:pPr>
            <a:r>
              <a:rPr lang="fr-BE" sz="2400" dirty="0" smtClean="0">
                <a:solidFill>
                  <a:schemeClr val="bg2">
                    <a:lumMod val="25000"/>
                  </a:schemeClr>
                </a:solidFill>
                <a:latin typeface="Arial" panose="020B0604020202020204" pitchFamily="34" charset="0"/>
                <a:cs typeface="Arial" panose="020B0604020202020204" pitchFamily="34" charset="0"/>
              </a:rPr>
              <a:t>           </a:t>
            </a:r>
            <a:r>
              <a:rPr lang="fr-BE" sz="2400" dirty="0" err="1" smtClean="0">
                <a:solidFill>
                  <a:schemeClr val="bg2">
                    <a:lumMod val="25000"/>
                  </a:schemeClr>
                </a:solidFill>
                <a:latin typeface="Arial" panose="020B0604020202020204" pitchFamily="34" charset="0"/>
                <a:cs typeface="Arial" panose="020B0604020202020204" pitchFamily="34" charset="0"/>
              </a:rPr>
              <a:t>Cei</a:t>
            </a:r>
            <a:r>
              <a:rPr lang="fr-BE" sz="2400" dirty="0" smtClean="0">
                <a:solidFill>
                  <a:schemeClr val="bg2">
                    <a:lumMod val="25000"/>
                  </a:schemeClr>
                </a:solidFill>
                <a:latin typeface="Arial" panose="020B0604020202020204" pitchFamily="34" charset="0"/>
                <a:cs typeface="Arial" panose="020B0604020202020204" pitchFamily="34" charset="0"/>
              </a:rPr>
              <a:t> </a:t>
            </a:r>
            <a:r>
              <a:rPr lang="fr-BE" sz="2400" dirty="0" err="1" smtClean="0">
                <a:solidFill>
                  <a:schemeClr val="bg2">
                    <a:lumMod val="25000"/>
                  </a:schemeClr>
                </a:solidFill>
                <a:latin typeface="Arial" panose="020B0604020202020204" pitchFamily="34" charset="0"/>
                <a:cs typeface="Arial" panose="020B0604020202020204" pitchFamily="34" charset="0"/>
              </a:rPr>
              <a:t>trei</a:t>
            </a:r>
            <a:r>
              <a:rPr lang="fr-BE" sz="2400" dirty="0" smtClean="0">
                <a:solidFill>
                  <a:schemeClr val="bg2">
                    <a:lumMod val="25000"/>
                  </a:schemeClr>
                </a:solidFill>
                <a:latin typeface="Arial" panose="020B0604020202020204" pitchFamily="34" charset="0"/>
                <a:cs typeface="Arial" panose="020B0604020202020204" pitchFamily="34" charset="0"/>
              </a:rPr>
              <a:t> </a:t>
            </a:r>
            <a:r>
              <a:rPr lang="fr-BE" sz="2400" dirty="0" err="1" smtClean="0">
                <a:solidFill>
                  <a:schemeClr val="bg2">
                    <a:lumMod val="25000"/>
                  </a:schemeClr>
                </a:solidFill>
                <a:latin typeface="Arial" panose="020B0604020202020204" pitchFamily="34" charset="0"/>
                <a:cs typeface="Arial" panose="020B0604020202020204" pitchFamily="34" charset="0"/>
              </a:rPr>
              <a:t>piloni</a:t>
            </a:r>
            <a:r>
              <a:rPr lang="fr-BE" sz="2400" dirty="0" smtClean="0">
                <a:solidFill>
                  <a:schemeClr val="bg2">
                    <a:lumMod val="25000"/>
                  </a:schemeClr>
                </a:solidFill>
                <a:latin typeface="Arial" panose="020B0604020202020204" pitchFamily="34" charset="0"/>
                <a:cs typeface="Arial" panose="020B0604020202020204" pitchFamily="34" charset="0"/>
              </a:rPr>
              <a:t> ai </a:t>
            </a:r>
            <a:r>
              <a:rPr lang="fr-BE" sz="2400" dirty="0" err="1" smtClean="0">
                <a:solidFill>
                  <a:schemeClr val="bg2">
                    <a:lumMod val="25000"/>
                  </a:schemeClr>
                </a:solidFill>
                <a:latin typeface="Arial" panose="020B0604020202020204" pitchFamily="34" charset="0"/>
                <a:cs typeface="Arial" panose="020B0604020202020204" pitchFamily="34" charset="0"/>
              </a:rPr>
              <a:t>Programului</a:t>
            </a:r>
            <a:r>
              <a:rPr lang="fr-BE" sz="2400" dirty="0" smtClean="0">
                <a:solidFill>
                  <a:schemeClr val="bg2">
                    <a:lumMod val="25000"/>
                  </a:schemeClr>
                </a:solidFill>
                <a:latin typeface="Arial" panose="020B0604020202020204" pitchFamily="34" charset="0"/>
                <a:cs typeface="Arial" panose="020B0604020202020204" pitchFamily="34" charset="0"/>
              </a:rPr>
              <a:t> ORIZONT 2020</a:t>
            </a:r>
            <a:br>
              <a:rPr lang="fr-BE" sz="2400" dirty="0" smtClean="0">
                <a:solidFill>
                  <a:schemeClr val="bg2">
                    <a:lumMod val="25000"/>
                  </a:schemeClr>
                </a:solidFill>
                <a:latin typeface="Arial" panose="020B0604020202020204" pitchFamily="34" charset="0"/>
                <a:cs typeface="Arial" panose="020B0604020202020204" pitchFamily="34" charset="0"/>
              </a:rPr>
            </a:br>
            <a:r>
              <a:rPr lang="en-GB" sz="2400" dirty="0" smtClean="0">
                <a:solidFill>
                  <a:schemeClr val="bg2">
                    <a:lumMod val="25000"/>
                  </a:schemeClr>
                </a:solidFill>
                <a:latin typeface="Arial" panose="020B0604020202020204" pitchFamily="34" charset="0"/>
                <a:cs typeface="Arial" panose="020B0604020202020204" pitchFamily="34" charset="0"/>
              </a:rPr>
              <a:t/>
            </a:r>
            <a:br>
              <a:rPr lang="en-GB" sz="2400" dirty="0" smtClean="0">
                <a:solidFill>
                  <a:schemeClr val="bg2">
                    <a:lumMod val="25000"/>
                  </a:schemeClr>
                </a:solidFill>
                <a:latin typeface="Arial" panose="020B0604020202020204" pitchFamily="34" charset="0"/>
                <a:cs typeface="Arial" panose="020B0604020202020204" pitchFamily="34" charset="0"/>
              </a:rPr>
            </a:br>
            <a:r>
              <a:rPr lang="en-US" sz="1400" dirty="0" smtClean="0">
                <a:solidFill>
                  <a:schemeClr val="bg1">
                    <a:lumMod val="50000"/>
                  </a:schemeClr>
                </a:solidFill>
                <a:latin typeface="Arial" panose="020B0604020202020204" pitchFamily="34" charset="0"/>
                <a:cs typeface="Arial" panose="020B0604020202020204" pitchFamily="34" charset="0"/>
              </a:rPr>
              <a:t> I. </a:t>
            </a:r>
            <a:r>
              <a:rPr lang="en-US" sz="1400" dirty="0" err="1" smtClean="0">
                <a:solidFill>
                  <a:schemeClr val="bg1">
                    <a:lumMod val="50000"/>
                  </a:schemeClr>
                </a:solidFill>
                <a:latin typeface="Arial" panose="020B0604020202020204" pitchFamily="34" charset="0"/>
                <a:cs typeface="Arial" panose="020B0604020202020204" pitchFamily="34" charset="0"/>
              </a:rPr>
              <a:t>Excelenta</a:t>
            </a:r>
            <a:r>
              <a:rPr lang="en-US" sz="1400" dirty="0" smtClean="0">
                <a:solidFill>
                  <a:schemeClr val="bg1">
                    <a:lumMod val="50000"/>
                  </a:schemeClr>
                </a:solidFill>
                <a:latin typeface="Arial" panose="020B0604020202020204" pitchFamily="34" charset="0"/>
                <a:cs typeface="Arial" panose="020B0604020202020204" pitchFamily="34" charset="0"/>
              </a:rPr>
              <a:t> in </a:t>
            </a:r>
            <a:r>
              <a:rPr lang="en-US" sz="1400" dirty="0" err="1" smtClean="0">
                <a:solidFill>
                  <a:schemeClr val="bg1">
                    <a:lumMod val="50000"/>
                  </a:schemeClr>
                </a:solidFill>
                <a:latin typeface="Arial" panose="020B0604020202020204" pitchFamily="34" charset="0"/>
                <a:cs typeface="Arial" panose="020B0604020202020204" pitchFamily="34" charset="0"/>
              </a:rPr>
              <a:t>Stiinta</a:t>
            </a:r>
            <a:r>
              <a:rPr lang="en-US" sz="1400" dirty="0" smtClean="0">
                <a:latin typeface="Arial" panose="020B0604020202020204" pitchFamily="34" charset="0"/>
                <a:cs typeface="Arial" panose="020B0604020202020204" pitchFamily="34" charset="0"/>
              </a:rPr>
              <a:t>		</a:t>
            </a:r>
            <a:r>
              <a:rPr lang="en-US" sz="1400" dirty="0" smtClean="0">
                <a:solidFill>
                  <a:srgbClr val="FF0000"/>
                </a:solidFill>
                <a:latin typeface="Arial" panose="020B0604020202020204" pitchFamily="34" charset="0"/>
                <a:cs typeface="Arial" panose="020B0604020202020204" pitchFamily="34" charset="0"/>
              </a:rPr>
              <a:t>II. Leadership Industrial                   III. </a:t>
            </a:r>
            <a:r>
              <a:rPr lang="en-US" sz="1400" dirty="0" err="1" smtClean="0">
                <a:solidFill>
                  <a:srgbClr val="FF0000"/>
                </a:solidFill>
                <a:latin typeface="Arial" panose="020B0604020202020204" pitchFamily="34" charset="0"/>
                <a:cs typeface="Arial" panose="020B0604020202020204" pitchFamily="34" charset="0"/>
              </a:rPr>
              <a:t>Provocari</a:t>
            </a:r>
            <a:r>
              <a:rPr lang="en-US" sz="1400" dirty="0" smtClean="0">
                <a:solidFill>
                  <a:srgbClr val="FF0000"/>
                </a:solidFill>
                <a:latin typeface="Arial" panose="020B0604020202020204" pitchFamily="34" charset="0"/>
                <a:cs typeface="Arial" panose="020B0604020202020204" pitchFamily="34" charset="0"/>
              </a:rPr>
              <a:t> </a:t>
            </a:r>
            <a:r>
              <a:rPr lang="en-US" sz="1400" dirty="0" err="1" smtClean="0">
                <a:solidFill>
                  <a:srgbClr val="FF0000"/>
                </a:solidFill>
                <a:latin typeface="Arial" panose="020B0604020202020204" pitchFamily="34" charset="0"/>
                <a:cs typeface="Arial" panose="020B0604020202020204" pitchFamily="34" charset="0"/>
              </a:rPr>
              <a:t>Societale</a:t>
            </a:r>
            <a:r>
              <a:rPr lang="en-US" sz="1400" dirty="0" smtClean="0">
                <a:solidFill>
                  <a:srgbClr val="FF0000"/>
                </a:solidFill>
                <a:latin typeface="Arial" panose="020B0604020202020204" pitchFamily="34" charset="0"/>
                <a:cs typeface="Arial" panose="020B0604020202020204" pitchFamily="34" charset="0"/>
              </a:rPr>
              <a:t/>
            </a:r>
            <a:br>
              <a:rPr lang="en-US" sz="1400" dirty="0" smtClean="0">
                <a:solidFill>
                  <a:srgbClr val="FF0000"/>
                </a:solidFill>
                <a:latin typeface="Arial" panose="020B0604020202020204" pitchFamily="34" charset="0"/>
                <a:cs typeface="Arial" panose="020B0604020202020204" pitchFamily="34" charset="0"/>
              </a:rPr>
            </a:br>
            <a:r>
              <a:rPr lang="en-US" sz="1400" dirty="0" smtClean="0">
                <a:solidFill>
                  <a:schemeClr val="bg2">
                    <a:lumMod val="25000"/>
                  </a:schemeClr>
                </a:solidFill>
                <a:latin typeface="Arial" panose="020B0604020202020204" pitchFamily="34" charset="0"/>
                <a:cs typeface="Arial" panose="020B0604020202020204" pitchFamily="34" charset="0"/>
              </a:rPr>
              <a:t/>
            </a:r>
            <a:br>
              <a:rPr lang="en-US" sz="1400" dirty="0" smtClean="0">
                <a:solidFill>
                  <a:schemeClr val="bg2">
                    <a:lumMod val="25000"/>
                  </a:schemeClr>
                </a:solidFill>
                <a:latin typeface="Arial" panose="020B0604020202020204" pitchFamily="34" charset="0"/>
                <a:cs typeface="Arial" panose="020B0604020202020204" pitchFamily="34" charset="0"/>
              </a:rPr>
            </a:br>
            <a:r>
              <a:rPr lang="en-US" sz="1200" dirty="0" smtClean="0">
                <a:solidFill>
                  <a:schemeClr val="bg1">
                    <a:lumMod val="50000"/>
                  </a:schemeClr>
                </a:solidFill>
                <a:latin typeface="Arial" panose="020B0604020202020204" pitchFamily="34" charset="0"/>
                <a:cs typeface="Arial" panose="020B0604020202020204" pitchFamily="34" charset="0"/>
              </a:rPr>
              <a:t>- </a:t>
            </a:r>
            <a:r>
              <a:rPr lang="en-US" sz="1200" dirty="0" err="1" smtClean="0">
                <a:solidFill>
                  <a:schemeClr val="bg1">
                    <a:lumMod val="50000"/>
                  </a:schemeClr>
                </a:solidFill>
                <a:latin typeface="Arial" panose="020B0604020202020204" pitchFamily="34" charset="0"/>
                <a:cs typeface="Arial" panose="020B0604020202020204" pitchFamily="34" charset="0"/>
              </a:rPr>
              <a:t>Consiliul</a:t>
            </a:r>
            <a:r>
              <a:rPr lang="en-US" sz="1200" dirty="0" smtClean="0">
                <a:solidFill>
                  <a:schemeClr val="bg1">
                    <a:lumMod val="50000"/>
                  </a:schemeClr>
                </a:solidFill>
                <a:latin typeface="Arial" panose="020B0604020202020204" pitchFamily="34" charset="0"/>
                <a:cs typeface="Arial" panose="020B0604020202020204" pitchFamily="34" charset="0"/>
              </a:rPr>
              <a:t> European al </a:t>
            </a:r>
            <a:r>
              <a:rPr lang="en-US" sz="1200" dirty="0" err="1" smtClean="0">
                <a:solidFill>
                  <a:schemeClr val="bg1">
                    <a:lumMod val="50000"/>
                  </a:schemeClr>
                </a:solidFill>
                <a:latin typeface="Arial" panose="020B0604020202020204" pitchFamily="34" charset="0"/>
                <a:cs typeface="Arial" panose="020B0604020202020204" pitchFamily="34" charset="0"/>
              </a:rPr>
              <a:t>Cercetarii</a:t>
            </a:r>
            <a:r>
              <a:rPr lang="en-US" sz="1200" dirty="0" smtClean="0">
                <a:latin typeface="Arial" panose="020B0604020202020204" pitchFamily="34" charset="0"/>
                <a:cs typeface="Arial" panose="020B0604020202020204" pitchFamily="34" charset="0"/>
              </a:rPr>
              <a:t>	</a:t>
            </a:r>
            <a:r>
              <a:rPr lang="en-US" sz="1200" dirty="0" smtClean="0">
                <a:solidFill>
                  <a:schemeClr val="bg2">
                    <a:lumMod val="25000"/>
                  </a:schemeClr>
                </a:solidFill>
                <a:latin typeface="Arial" panose="020B0604020202020204" pitchFamily="34" charset="0"/>
                <a:cs typeface="Arial" panose="020B0604020202020204" pitchFamily="34" charset="0"/>
              </a:rPr>
              <a:t>- Leadership in </a:t>
            </a:r>
            <a:r>
              <a:rPr lang="en-US" sz="1200" dirty="0" err="1" smtClean="0">
                <a:solidFill>
                  <a:schemeClr val="bg2">
                    <a:lumMod val="25000"/>
                  </a:schemeClr>
                </a:solidFill>
                <a:latin typeface="Arial" panose="020B0604020202020204" pitchFamily="34" charset="0"/>
                <a:cs typeface="Arial" panose="020B0604020202020204" pitchFamily="34" charset="0"/>
              </a:rPr>
              <a:t>tehnologii</a:t>
            </a:r>
            <a:r>
              <a:rPr lang="en-US" sz="1200" dirty="0" smtClean="0">
                <a:solidFill>
                  <a:schemeClr val="bg2">
                    <a:lumMod val="25000"/>
                  </a:schemeClr>
                </a:solidFill>
                <a:latin typeface="Arial" panose="020B0604020202020204" pitchFamily="34" charset="0"/>
                <a:cs typeface="Arial" panose="020B0604020202020204" pitchFamily="34" charset="0"/>
              </a:rPr>
              <a:t> </a:t>
            </a:r>
            <a:r>
              <a:rPr lang="ro-RO" sz="1200" dirty="0" smtClean="0">
                <a:solidFill>
                  <a:schemeClr val="bg2">
                    <a:lumMod val="25000"/>
                  </a:schemeClr>
                </a:solidFill>
                <a:latin typeface="Arial" panose="020B0604020202020204" pitchFamily="34" charset="0"/>
                <a:cs typeface="Arial" panose="020B0604020202020204" pitchFamily="34" charset="0"/>
              </a:rPr>
              <a:t>generice         </a:t>
            </a:r>
            <a:r>
              <a:rPr lang="en-US" sz="1200" dirty="0" smtClean="0">
                <a:solidFill>
                  <a:schemeClr val="bg2">
                    <a:lumMod val="25000"/>
                  </a:schemeClr>
                </a:solidFill>
                <a:latin typeface="Arial" panose="020B0604020202020204" pitchFamily="34" charset="0"/>
                <a:cs typeface="Arial" panose="020B0604020202020204" pitchFamily="34" charset="0"/>
              </a:rPr>
              <a:t>- </a:t>
            </a:r>
            <a:r>
              <a:rPr lang="en-US" sz="1200" dirty="0" err="1" smtClean="0">
                <a:solidFill>
                  <a:schemeClr val="bg2">
                    <a:lumMod val="25000"/>
                  </a:schemeClr>
                </a:solidFill>
                <a:latin typeface="Arial" panose="020B0604020202020204" pitchFamily="34" charset="0"/>
                <a:cs typeface="Arial" panose="020B0604020202020204" pitchFamily="34" charset="0"/>
              </a:rPr>
              <a:t>Sanatate</a:t>
            </a:r>
            <a:r>
              <a:rPr lang="en-US" sz="1200" dirty="0" smtClean="0">
                <a:solidFill>
                  <a:schemeClr val="bg2">
                    <a:lumMod val="25000"/>
                  </a:schemeClr>
                </a:solidFill>
                <a:latin typeface="Arial" panose="020B0604020202020204" pitchFamily="34" charset="0"/>
                <a:cs typeface="Arial" panose="020B0604020202020204" pitchFamily="34" charset="0"/>
              </a:rPr>
              <a:t>, </a:t>
            </a:r>
            <a:r>
              <a:rPr lang="en-US" sz="1200" dirty="0" err="1" smtClean="0">
                <a:solidFill>
                  <a:schemeClr val="bg2">
                    <a:lumMod val="25000"/>
                  </a:schemeClr>
                </a:solidFill>
                <a:latin typeface="Arial" panose="020B0604020202020204" pitchFamily="34" charset="0"/>
                <a:cs typeface="Arial" panose="020B0604020202020204" pitchFamily="34" charset="0"/>
              </a:rPr>
              <a:t>schimbari</a:t>
            </a:r>
            <a:r>
              <a:rPr lang="en-US" sz="1200" dirty="0" smtClean="0">
                <a:solidFill>
                  <a:schemeClr val="bg2">
                    <a:lumMod val="25000"/>
                  </a:schemeClr>
                </a:solidFill>
                <a:latin typeface="Arial" panose="020B0604020202020204" pitchFamily="34" charset="0"/>
                <a:cs typeface="Arial" panose="020B0604020202020204" pitchFamily="34" charset="0"/>
              </a:rPr>
              <a:t> </a:t>
            </a:r>
            <a:r>
              <a:rPr lang="en-US" sz="1200" dirty="0" err="1" smtClean="0">
                <a:solidFill>
                  <a:schemeClr val="bg2">
                    <a:lumMod val="25000"/>
                  </a:schemeClr>
                </a:solidFill>
                <a:latin typeface="Arial" panose="020B0604020202020204" pitchFamily="34" charset="0"/>
                <a:cs typeface="Arial" panose="020B0604020202020204" pitchFamily="34" charset="0"/>
              </a:rPr>
              <a:t>demografice</a:t>
            </a:r>
            <a:r>
              <a:rPr lang="en-US" sz="1200" dirty="0" smtClean="0">
                <a:solidFill>
                  <a:schemeClr val="bg2">
                    <a:lumMod val="25000"/>
                  </a:schemeClr>
                </a:solidFill>
                <a:latin typeface="Arial" panose="020B0604020202020204" pitchFamily="34" charset="0"/>
                <a:cs typeface="Arial" panose="020B0604020202020204" pitchFamily="34" charset="0"/>
              </a:rPr>
              <a:t> </a:t>
            </a:r>
            <a:r>
              <a:rPr lang="en-US" sz="1200" dirty="0" err="1" smtClean="0">
                <a:solidFill>
                  <a:schemeClr val="bg2">
                    <a:lumMod val="25000"/>
                  </a:schemeClr>
                </a:solidFill>
                <a:latin typeface="Arial" panose="020B0604020202020204" pitchFamily="34" charset="0"/>
                <a:cs typeface="Arial" panose="020B0604020202020204" pitchFamily="34" charset="0"/>
              </a:rPr>
              <a:t>si</a:t>
            </a:r>
            <a:r>
              <a:rPr lang="en-US" sz="1200" dirty="0" smtClean="0">
                <a:solidFill>
                  <a:schemeClr val="bg2">
                    <a:lumMod val="25000"/>
                  </a:schemeClr>
                </a:solidFill>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smtClean="0">
                <a:solidFill>
                  <a:schemeClr val="bg1">
                    <a:lumMod val="50000"/>
                  </a:schemeClr>
                </a:solidFill>
                <a:latin typeface="Arial" panose="020B0604020202020204" pitchFamily="34" charset="0"/>
                <a:cs typeface="Arial" panose="020B0604020202020204" pitchFamily="34" charset="0"/>
              </a:rPr>
              <a:t>- </a:t>
            </a:r>
            <a:r>
              <a:rPr lang="en-US" sz="1200" dirty="0" err="1" smtClean="0">
                <a:solidFill>
                  <a:schemeClr val="bg1">
                    <a:lumMod val="50000"/>
                  </a:schemeClr>
                </a:solidFill>
                <a:latin typeface="Arial" panose="020B0604020202020204" pitchFamily="34" charset="0"/>
                <a:cs typeface="Arial" panose="020B0604020202020204" pitchFamily="34" charset="0"/>
              </a:rPr>
              <a:t>Tehnologii</a:t>
            </a:r>
            <a:r>
              <a:rPr lang="en-US" sz="1200" dirty="0" smtClean="0">
                <a:solidFill>
                  <a:schemeClr val="bg1">
                    <a:lumMod val="50000"/>
                  </a:schemeClr>
                </a:solidFill>
                <a:latin typeface="Arial" panose="020B0604020202020204" pitchFamily="34" charset="0"/>
                <a:cs typeface="Arial" panose="020B0604020202020204" pitchFamily="34" charset="0"/>
              </a:rPr>
              <a:t> </a:t>
            </a:r>
            <a:r>
              <a:rPr lang="en-US" sz="1200" dirty="0" err="1" smtClean="0">
                <a:solidFill>
                  <a:schemeClr val="bg1">
                    <a:lumMod val="50000"/>
                  </a:schemeClr>
                </a:solidFill>
                <a:latin typeface="Arial" panose="020B0604020202020204" pitchFamily="34" charset="0"/>
                <a:cs typeface="Arial" panose="020B0604020202020204" pitchFamily="34" charset="0"/>
              </a:rPr>
              <a:t>Emergente</a:t>
            </a:r>
            <a:r>
              <a:rPr lang="en-US" sz="1200" dirty="0" smtClean="0">
                <a:solidFill>
                  <a:schemeClr val="bg1">
                    <a:lumMod val="50000"/>
                  </a:schemeClr>
                </a:solidFill>
                <a:latin typeface="Arial" panose="020B0604020202020204" pitchFamily="34" charset="0"/>
                <a:cs typeface="Arial" panose="020B0604020202020204" pitchFamily="34" charset="0"/>
              </a:rPr>
              <a:t> </a:t>
            </a:r>
            <a:r>
              <a:rPr lang="en-US" sz="1200" dirty="0" err="1" smtClean="0">
                <a:solidFill>
                  <a:schemeClr val="bg1">
                    <a:lumMod val="50000"/>
                  </a:schemeClr>
                </a:solidFill>
                <a:latin typeface="Arial" panose="020B0604020202020204" pitchFamily="34" charset="0"/>
                <a:cs typeface="Arial" panose="020B0604020202020204" pitchFamily="34" charset="0"/>
              </a:rPr>
              <a:t>si</a:t>
            </a:r>
            <a:r>
              <a:rPr lang="en-US" sz="1200" dirty="0" smtClean="0">
                <a:solidFill>
                  <a:schemeClr val="bg1">
                    <a:lumMod val="50000"/>
                  </a:schemeClr>
                </a:solidFill>
                <a:latin typeface="Arial" panose="020B0604020202020204" pitchFamily="34" charset="0"/>
                <a:cs typeface="Arial" panose="020B0604020202020204" pitchFamily="34" charset="0"/>
              </a:rPr>
              <a:t> </a:t>
            </a:r>
            <a:r>
              <a:rPr lang="en-US" sz="1200" dirty="0" err="1" smtClean="0">
                <a:solidFill>
                  <a:schemeClr val="bg1">
                    <a:lumMod val="50000"/>
                  </a:schemeClr>
                </a:solidFill>
                <a:latin typeface="Arial" panose="020B0604020202020204" pitchFamily="34" charset="0"/>
                <a:cs typeface="Arial" panose="020B0604020202020204" pitchFamily="34" charset="0"/>
              </a:rPr>
              <a:t>viitoare</a:t>
            </a:r>
            <a:r>
              <a:rPr lang="en-US" sz="1200" dirty="0" smtClean="0">
                <a:solidFill>
                  <a:schemeClr val="bg1">
                    <a:lumMod val="50000"/>
                  </a:schemeClr>
                </a:solidFill>
                <a:latin typeface="Arial" panose="020B0604020202020204" pitchFamily="34" charset="0"/>
                <a:cs typeface="Arial" panose="020B0604020202020204" pitchFamily="34" charset="0"/>
              </a:rPr>
              <a:t> 	  </a:t>
            </a:r>
            <a:r>
              <a:rPr lang="en-US" sz="1200" dirty="0" err="1" smtClean="0">
                <a:solidFill>
                  <a:schemeClr val="bg2">
                    <a:lumMod val="25000"/>
                  </a:schemeClr>
                </a:solidFill>
                <a:latin typeface="Arial" panose="020B0604020202020204" pitchFamily="34" charset="0"/>
                <a:cs typeface="Arial" panose="020B0604020202020204" pitchFamily="34" charset="0"/>
              </a:rPr>
              <a:t>si</a:t>
            </a:r>
            <a:r>
              <a:rPr lang="en-US" sz="1200" dirty="0" smtClean="0">
                <a:solidFill>
                  <a:schemeClr val="bg2">
                    <a:lumMod val="25000"/>
                  </a:schemeClr>
                </a:solidFill>
                <a:latin typeface="Arial" panose="020B0604020202020204" pitchFamily="34" charset="0"/>
                <a:cs typeface="Arial" panose="020B0604020202020204" pitchFamily="34" charset="0"/>
              </a:rPr>
              <a:t> </a:t>
            </a:r>
            <a:r>
              <a:rPr lang="en-US" sz="1200" dirty="0" err="1" smtClean="0">
                <a:solidFill>
                  <a:schemeClr val="bg2">
                    <a:lumMod val="25000"/>
                  </a:schemeClr>
                </a:solidFill>
                <a:latin typeface="Arial" panose="020B0604020202020204" pitchFamily="34" charset="0"/>
                <a:cs typeface="Arial" panose="020B0604020202020204" pitchFamily="34" charset="0"/>
              </a:rPr>
              <a:t>industriale</a:t>
            </a:r>
            <a:r>
              <a:rPr lang="en-US" sz="1200" dirty="0" smtClean="0">
                <a:solidFill>
                  <a:schemeClr val="bg2">
                    <a:lumMod val="25000"/>
                  </a:schemeClr>
                </a:solidFill>
                <a:latin typeface="Arial" panose="020B0604020202020204" pitchFamily="34" charset="0"/>
                <a:cs typeface="Arial" panose="020B0604020202020204" pitchFamily="34" charset="0"/>
              </a:rPr>
              <a:t>		       </a:t>
            </a:r>
            <a:r>
              <a:rPr lang="en-US" sz="1200" dirty="0" err="1" smtClean="0">
                <a:solidFill>
                  <a:schemeClr val="bg2">
                    <a:lumMod val="25000"/>
                  </a:schemeClr>
                </a:solidFill>
                <a:latin typeface="Arial" panose="020B0604020202020204" pitchFamily="34" charset="0"/>
                <a:cs typeface="Arial" panose="020B0604020202020204" pitchFamily="34" charset="0"/>
              </a:rPr>
              <a:t>bunastare</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smtClean="0">
                <a:solidFill>
                  <a:schemeClr val="bg1">
                    <a:lumMod val="50000"/>
                  </a:schemeClr>
                </a:solidFill>
                <a:latin typeface="Arial" panose="020B0604020202020204" pitchFamily="34" charset="0"/>
                <a:cs typeface="Arial" panose="020B0604020202020204" pitchFamily="34" charset="0"/>
              </a:rPr>
              <a:t>- </a:t>
            </a:r>
            <a:r>
              <a:rPr lang="en-US" sz="1200" dirty="0" err="1" smtClean="0">
                <a:solidFill>
                  <a:schemeClr val="bg1">
                    <a:lumMod val="50000"/>
                  </a:schemeClr>
                </a:solidFill>
                <a:latin typeface="Arial" panose="020B0604020202020204" pitchFamily="34" charset="0"/>
                <a:cs typeface="Arial" panose="020B0604020202020204" pitchFamily="34" charset="0"/>
              </a:rPr>
              <a:t>Actiuni</a:t>
            </a:r>
            <a:r>
              <a:rPr lang="en-US" sz="1200" dirty="0" smtClean="0">
                <a:solidFill>
                  <a:schemeClr val="bg1">
                    <a:lumMod val="50000"/>
                  </a:schemeClr>
                </a:solidFill>
                <a:latin typeface="Arial" panose="020B0604020202020204" pitchFamily="34" charset="0"/>
                <a:cs typeface="Arial" panose="020B0604020202020204" pitchFamily="34" charset="0"/>
              </a:rPr>
              <a:t> Marie-</a:t>
            </a:r>
            <a:r>
              <a:rPr lang="en-US" sz="1200" dirty="0" err="1" smtClean="0">
                <a:solidFill>
                  <a:schemeClr val="bg1">
                    <a:lumMod val="50000"/>
                  </a:schemeClr>
                </a:solidFill>
                <a:latin typeface="Arial" panose="020B0604020202020204" pitchFamily="34" charset="0"/>
                <a:cs typeface="Arial" panose="020B0604020202020204" pitchFamily="34" charset="0"/>
              </a:rPr>
              <a:t>Sklodowska</a:t>
            </a:r>
            <a:r>
              <a:rPr lang="en-US" sz="1200" dirty="0" smtClean="0">
                <a:solidFill>
                  <a:schemeClr val="bg1">
                    <a:lumMod val="50000"/>
                  </a:schemeClr>
                </a:solidFill>
                <a:latin typeface="Arial" panose="020B0604020202020204" pitchFamily="34" charset="0"/>
                <a:cs typeface="Arial" panose="020B0604020202020204" pitchFamily="34" charset="0"/>
              </a:rPr>
              <a:t> Curie        </a:t>
            </a:r>
            <a:r>
              <a:rPr lang="en-US" sz="1200" dirty="0" smtClean="0">
                <a:solidFill>
                  <a:schemeClr val="bg2">
                    <a:lumMod val="25000"/>
                  </a:schemeClr>
                </a:solidFill>
                <a:latin typeface="Arial" panose="020B0604020202020204" pitchFamily="34" charset="0"/>
                <a:cs typeface="Arial" panose="020B0604020202020204" pitchFamily="34" charset="0"/>
              </a:rPr>
              <a:t>- </a:t>
            </a:r>
            <a:r>
              <a:rPr lang="en-US" sz="1200" dirty="0" err="1" smtClean="0">
                <a:solidFill>
                  <a:schemeClr val="bg2">
                    <a:lumMod val="25000"/>
                  </a:schemeClr>
                </a:solidFill>
                <a:latin typeface="Arial" panose="020B0604020202020204" pitchFamily="34" charset="0"/>
                <a:cs typeface="Arial" panose="020B0604020202020204" pitchFamily="34" charset="0"/>
              </a:rPr>
              <a:t>Acces</a:t>
            </a:r>
            <a:r>
              <a:rPr lang="en-US" sz="1200" dirty="0" smtClean="0">
                <a:solidFill>
                  <a:schemeClr val="bg2">
                    <a:lumMod val="25000"/>
                  </a:schemeClr>
                </a:solidFill>
                <a:latin typeface="Arial" panose="020B0604020202020204" pitchFamily="34" charset="0"/>
                <a:cs typeface="Arial" panose="020B0604020202020204" pitchFamily="34" charset="0"/>
              </a:rPr>
              <a:t> la </a:t>
            </a:r>
            <a:r>
              <a:rPr lang="en-US" sz="1200" dirty="0" err="1" smtClean="0">
                <a:solidFill>
                  <a:schemeClr val="bg2">
                    <a:lumMod val="25000"/>
                  </a:schemeClr>
                </a:solidFill>
                <a:latin typeface="Arial" panose="020B0604020202020204" pitchFamily="34" charset="0"/>
                <a:cs typeface="Arial" panose="020B0604020202020204" pitchFamily="34" charset="0"/>
              </a:rPr>
              <a:t>finantarea</a:t>
            </a:r>
            <a:r>
              <a:rPr lang="en-US" sz="1200" dirty="0" smtClean="0">
                <a:solidFill>
                  <a:schemeClr val="bg2">
                    <a:lumMod val="25000"/>
                  </a:schemeClr>
                </a:solidFill>
                <a:latin typeface="Arial" panose="020B0604020202020204" pitchFamily="34" charset="0"/>
                <a:cs typeface="Arial" panose="020B0604020202020204" pitchFamily="34" charset="0"/>
              </a:rPr>
              <a:t> de </a:t>
            </a:r>
            <a:r>
              <a:rPr lang="en-US" sz="1200" dirty="0" err="1" smtClean="0">
                <a:solidFill>
                  <a:schemeClr val="bg2">
                    <a:lumMod val="25000"/>
                  </a:schemeClr>
                </a:solidFill>
                <a:latin typeface="Arial" panose="020B0604020202020204" pitchFamily="34" charset="0"/>
                <a:cs typeface="Arial" panose="020B0604020202020204" pitchFamily="34" charset="0"/>
              </a:rPr>
              <a:t>risc</a:t>
            </a:r>
            <a:r>
              <a:rPr lang="en-US" sz="1200" dirty="0" smtClean="0">
                <a:solidFill>
                  <a:schemeClr val="bg2">
                    <a:lumMod val="25000"/>
                  </a:schemeClr>
                </a:solidFill>
                <a:latin typeface="Arial" panose="020B0604020202020204" pitchFamily="34" charset="0"/>
                <a:cs typeface="Arial" panose="020B0604020202020204" pitchFamily="34" charset="0"/>
              </a:rPr>
              <a:t>                      - </a:t>
            </a:r>
            <a:r>
              <a:rPr lang="en-US" sz="1200" dirty="0" err="1" smtClean="0">
                <a:solidFill>
                  <a:schemeClr val="bg2">
                    <a:lumMod val="25000"/>
                  </a:schemeClr>
                </a:solidFill>
                <a:latin typeface="Arial" panose="020B0604020202020204" pitchFamily="34" charset="0"/>
                <a:cs typeface="Arial" panose="020B0604020202020204" pitchFamily="34" charset="0"/>
              </a:rPr>
              <a:t>Securitate</a:t>
            </a:r>
            <a:r>
              <a:rPr lang="en-US" sz="1200" dirty="0" smtClean="0">
                <a:solidFill>
                  <a:schemeClr val="bg2">
                    <a:lumMod val="25000"/>
                  </a:schemeClr>
                </a:solidFill>
                <a:latin typeface="Arial" panose="020B0604020202020204" pitchFamily="34" charset="0"/>
                <a:cs typeface="Arial" panose="020B0604020202020204" pitchFamily="34" charset="0"/>
              </a:rPr>
              <a:t> </a:t>
            </a:r>
            <a:r>
              <a:rPr lang="en-US" sz="1200" dirty="0" err="1" smtClean="0">
                <a:solidFill>
                  <a:schemeClr val="bg2">
                    <a:lumMod val="25000"/>
                  </a:schemeClr>
                </a:solidFill>
                <a:latin typeface="Arial" panose="020B0604020202020204" pitchFamily="34" charset="0"/>
                <a:cs typeface="Arial" panose="020B0604020202020204" pitchFamily="34" charset="0"/>
              </a:rPr>
              <a:t>alimentara</a:t>
            </a:r>
            <a:r>
              <a:rPr lang="en-US" sz="1200" dirty="0" smtClean="0">
                <a:solidFill>
                  <a:schemeClr val="bg2">
                    <a:lumMod val="25000"/>
                  </a:schemeClr>
                </a:solidFill>
                <a:latin typeface="Arial" panose="020B0604020202020204" pitchFamily="34" charset="0"/>
                <a:cs typeface="Arial" panose="020B0604020202020204" pitchFamily="34" charset="0"/>
              </a:rPr>
              <a:t>, </a:t>
            </a:r>
            <a:r>
              <a:rPr lang="en-US" sz="1200" dirty="0" err="1" smtClean="0">
                <a:solidFill>
                  <a:schemeClr val="bg2">
                    <a:lumMod val="25000"/>
                  </a:schemeClr>
                </a:solidFill>
                <a:latin typeface="Arial" panose="020B0604020202020204" pitchFamily="34" charset="0"/>
                <a:cs typeface="Arial" panose="020B0604020202020204" pitchFamily="34" charset="0"/>
              </a:rPr>
              <a:t>agricultura</a:t>
            </a:r>
            <a:r>
              <a:rPr lang="en-US" sz="1200" dirty="0" smtClean="0">
                <a:solidFill>
                  <a:schemeClr val="bg2">
                    <a:lumMod val="25000"/>
                  </a:schemeClr>
                </a:solidFill>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smtClean="0">
                <a:solidFill>
                  <a:schemeClr val="bg1">
                    <a:lumMod val="50000"/>
                  </a:schemeClr>
                </a:solidFill>
                <a:latin typeface="Arial" panose="020B0604020202020204" pitchFamily="34" charset="0"/>
                <a:cs typeface="Arial" panose="020B0604020202020204" pitchFamily="34" charset="0"/>
              </a:rPr>
              <a:t>- </a:t>
            </a:r>
            <a:r>
              <a:rPr lang="en-US" sz="1200" dirty="0" err="1" smtClean="0">
                <a:solidFill>
                  <a:schemeClr val="bg1">
                    <a:lumMod val="50000"/>
                  </a:schemeClr>
                </a:solidFill>
                <a:latin typeface="Arial" panose="020B0604020202020204" pitchFamily="34" charset="0"/>
                <a:cs typeface="Arial" panose="020B0604020202020204" pitchFamily="34" charset="0"/>
              </a:rPr>
              <a:t>Infrastructuri</a:t>
            </a:r>
            <a:r>
              <a:rPr lang="en-US" sz="1200" dirty="0" smtClean="0">
                <a:solidFill>
                  <a:schemeClr val="bg1">
                    <a:lumMod val="50000"/>
                  </a:schemeClr>
                </a:solidFill>
                <a:latin typeface="Arial" panose="020B0604020202020204" pitchFamily="34" charset="0"/>
                <a:cs typeface="Arial" panose="020B0604020202020204" pitchFamily="34" charset="0"/>
              </a:rPr>
              <a:t> de </a:t>
            </a:r>
            <a:r>
              <a:rPr lang="en-US" sz="1200" dirty="0" err="1" smtClean="0">
                <a:solidFill>
                  <a:schemeClr val="bg1">
                    <a:lumMod val="50000"/>
                  </a:schemeClr>
                </a:solidFill>
                <a:latin typeface="Arial" panose="020B0604020202020204" pitchFamily="34" charset="0"/>
                <a:cs typeface="Arial" panose="020B0604020202020204" pitchFamily="34" charset="0"/>
              </a:rPr>
              <a:t>cercetare</a:t>
            </a:r>
            <a:r>
              <a:rPr lang="en-US" sz="1200" dirty="0" smtClean="0">
                <a:latin typeface="Arial" panose="020B0604020202020204" pitchFamily="34" charset="0"/>
                <a:cs typeface="Arial" panose="020B0604020202020204" pitchFamily="34" charset="0"/>
              </a:rPr>
              <a:t>	</a:t>
            </a:r>
            <a:r>
              <a:rPr lang="en-US" sz="1200" dirty="0" smtClean="0">
                <a:solidFill>
                  <a:schemeClr val="bg2">
                    <a:lumMod val="25000"/>
                  </a:schemeClr>
                </a:solidFill>
                <a:latin typeface="Arial" panose="020B0604020202020204" pitchFamily="34" charset="0"/>
                <a:cs typeface="Arial" panose="020B0604020202020204" pitchFamily="34" charset="0"/>
              </a:rPr>
              <a:t>- </a:t>
            </a:r>
            <a:r>
              <a:rPr lang="en-US" sz="1200" dirty="0" err="1" smtClean="0">
                <a:solidFill>
                  <a:schemeClr val="bg2">
                    <a:lumMod val="25000"/>
                  </a:schemeClr>
                </a:solidFill>
                <a:latin typeface="Arial" panose="020B0604020202020204" pitchFamily="34" charset="0"/>
                <a:cs typeface="Arial" panose="020B0604020202020204" pitchFamily="34" charset="0"/>
              </a:rPr>
              <a:t>Inovarea</a:t>
            </a:r>
            <a:r>
              <a:rPr lang="en-US" sz="1200" dirty="0" smtClean="0">
                <a:solidFill>
                  <a:schemeClr val="bg2">
                    <a:lumMod val="25000"/>
                  </a:schemeClr>
                </a:solidFill>
                <a:latin typeface="Arial" panose="020B0604020202020204" pitchFamily="34" charset="0"/>
                <a:cs typeface="Arial" panose="020B0604020202020204" pitchFamily="34" charset="0"/>
              </a:rPr>
              <a:t> in IMM-</a:t>
            </a:r>
            <a:r>
              <a:rPr lang="en-US" sz="1200" dirty="0" err="1" smtClean="0">
                <a:solidFill>
                  <a:schemeClr val="bg2">
                    <a:lumMod val="25000"/>
                  </a:schemeClr>
                </a:solidFill>
                <a:latin typeface="Arial" panose="020B0604020202020204" pitchFamily="34" charset="0"/>
                <a:cs typeface="Arial" panose="020B0604020202020204" pitchFamily="34" charset="0"/>
              </a:rPr>
              <a:t>uri</a:t>
            </a:r>
            <a:r>
              <a:rPr lang="en-US" sz="1200" dirty="0" smtClean="0">
                <a:solidFill>
                  <a:schemeClr val="bg2">
                    <a:lumMod val="25000"/>
                  </a:schemeClr>
                </a:solidFill>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a:t>
            </a:r>
            <a:r>
              <a:rPr lang="en-US" sz="1200" dirty="0" err="1" smtClean="0">
                <a:solidFill>
                  <a:schemeClr val="bg2">
                    <a:lumMod val="25000"/>
                  </a:schemeClr>
                </a:solidFill>
                <a:latin typeface="Arial" panose="020B0604020202020204" pitchFamily="34" charset="0"/>
                <a:cs typeface="Arial" panose="020B0604020202020204" pitchFamily="34" charset="0"/>
              </a:rPr>
              <a:t>durabila</a:t>
            </a:r>
            <a:r>
              <a:rPr lang="en-US" sz="1200" dirty="0" smtClean="0">
                <a:solidFill>
                  <a:schemeClr val="bg2">
                    <a:lumMod val="25000"/>
                  </a:schemeClr>
                </a:solidFill>
                <a:latin typeface="Arial" panose="020B0604020202020204" pitchFamily="34" charset="0"/>
                <a:cs typeface="Arial" panose="020B0604020202020204" pitchFamily="34" charset="0"/>
              </a:rPr>
              <a:t>, </a:t>
            </a:r>
            <a:r>
              <a:rPr lang="en-US" sz="1200" dirty="0" err="1" smtClean="0">
                <a:solidFill>
                  <a:schemeClr val="bg2">
                    <a:lumMod val="25000"/>
                  </a:schemeClr>
                </a:solidFill>
                <a:latin typeface="Arial" panose="020B0604020202020204" pitchFamily="34" charset="0"/>
                <a:cs typeface="Arial" panose="020B0604020202020204" pitchFamily="34" charset="0"/>
              </a:rPr>
              <a:t>cercetari</a:t>
            </a:r>
            <a:r>
              <a:rPr lang="en-US" sz="1200" dirty="0" smtClean="0">
                <a:solidFill>
                  <a:schemeClr val="bg2">
                    <a:lumMod val="25000"/>
                  </a:schemeClr>
                </a:solidFill>
                <a:latin typeface="Arial" panose="020B0604020202020204" pitchFamily="34" charset="0"/>
                <a:cs typeface="Arial" panose="020B0604020202020204" pitchFamily="34" charset="0"/>
              </a:rPr>
              <a:t>  marine </a:t>
            </a:r>
            <a:r>
              <a:rPr lang="en-US" sz="1200" dirty="0" err="1" smtClean="0">
                <a:solidFill>
                  <a:schemeClr val="bg2">
                    <a:lumMod val="25000"/>
                  </a:schemeClr>
                </a:solidFill>
                <a:latin typeface="Arial" panose="020B0604020202020204" pitchFamily="34" charset="0"/>
                <a:cs typeface="Arial" panose="020B0604020202020204" pitchFamily="34" charset="0"/>
              </a:rPr>
              <a:t>si</a:t>
            </a:r>
            <a:r>
              <a:rPr lang="en-US" sz="1200" dirty="0" smtClean="0">
                <a:solidFill>
                  <a:schemeClr val="bg2">
                    <a:lumMod val="25000"/>
                  </a:schemeClr>
                </a:solidFill>
                <a:latin typeface="Arial" panose="020B0604020202020204" pitchFamily="34" charset="0"/>
                <a:cs typeface="Arial" panose="020B0604020202020204" pitchFamily="34" charset="0"/>
              </a:rPr>
              <a:t> </a:t>
            </a:r>
            <a:br>
              <a:rPr lang="en-US" sz="1200" dirty="0" smtClean="0">
                <a:solidFill>
                  <a:schemeClr val="bg2">
                    <a:lumMod val="25000"/>
                  </a:schemeClr>
                </a:solidFill>
                <a:latin typeface="Arial" panose="020B0604020202020204" pitchFamily="34" charset="0"/>
                <a:cs typeface="Arial" panose="020B0604020202020204" pitchFamily="34" charset="0"/>
              </a:rPr>
            </a:br>
            <a:r>
              <a:rPr lang="en-US" sz="1200" dirty="0" smtClean="0">
                <a:solidFill>
                  <a:schemeClr val="bg2">
                    <a:lumMod val="25000"/>
                  </a:schemeClr>
                </a:solidFill>
                <a:latin typeface="Arial" panose="020B0604020202020204" pitchFamily="34" charset="0"/>
                <a:cs typeface="Arial" panose="020B0604020202020204" pitchFamily="34" charset="0"/>
              </a:rPr>
              <a:t>						       </a:t>
            </a:r>
            <a:r>
              <a:rPr lang="en-US" sz="1200" dirty="0" err="1" smtClean="0">
                <a:solidFill>
                  <a:schemeClr val="bg2">
                    <a:lumMod val="25000"/>
                  </a:schemeClr>
                </a:solidFill>
                <a:latin typeface="Arial" panose="020B0604020202020204" pitchFamily="34" charset="0"/>
                <a:cs typeface="Arial" panose="020B0604020202020204" pitchFamily="34" charset="0"/>
              </a:rPr>
              <a:t>bioeconomie</a:t>
            </a:r>
            <a:r>
              <a:rPr lang="en-US" sz="1200" dirty="0" smtClean="0">
                <a:solidFill>
                  <a:schemeClr val="bg2">
                    <a:lumMod val="25000"/>
                  </a:schemeClr>
                </a:solidFill>
                <a:latin typeface="Arial" panose="020B0604020202020204" pitchFamily="34" charset="0"/>
                <a:cs typeface="Arial" panose="020B0604020202020204" pitchFamily="34" charset="0"/>
              </a:rPr>
              <a:t/>
            </a:r>
            <a:br>
              <a:rPr lang="en-US" sz="1200" dirty="0" smtClean="0">
                <a:solidFill>
                  <a:schemeClr val="bg2">
                    <a:lumMod val="25000"/>
                  </a:schemeClr>
                </a:solidFill>
                <a:latin typeface="Arial" panose="020B0604020202020204" pitchFamily="34" charset="0"/>
                <a:cs typeface="Arial" panose="020B0604020202020204" pitchFamily="34" charset="0"/>
              </a:rPr>
            </a:br>
            <a:r>
              <a:rPr lang="en-US" sz="1200" dirty="0" smtClean="0">
                <a:solidFill>
                  <a:schemeClr val="bg2">
                    <a:lumMod val="25000"/>
                  </a:schemeClr>
                </a:solidFill>
                <a:latin typeface="Arial" panose="020B0604020202020204" pitchFamily="34" charset="0"/>
                <a:cs typeface="Arial" panose="020B0604020202020204" pitchFamily="34" charset="0"/>
              </a:rPr>
              <a:t>						     - </a:t>
            </a:r>
            <a:r>
              <a:rPr lang="en-US" sz="1200" dirty="0" err="1" smtClean="0">
                <a:solidFill>
                  <a:schemeClr val="bg2">
                    <a:lumMod val="25000"/>
                  </a:schemeClr>
                </a:solidFill>
                <a:latin typeface="Arial" panose="020B0604020202020204" pitchFamily="34" charset="0"/>
                <a:cs typeface="Arial" panose="020B0604020202020204" pitchFamily="34" charset="0"/>
              </a:rPr>
              <a:t>Energie</a:t>
            </a:r>
            <a:r>
              <a:rPr lang="en-US" sz="1200" dirty="0" smtClean="0">
                <a:solidFill>
                  <a:schemeClr val="bg2">
                    <a:lumMod val="25000"/>
                  </a:schemeClr>
                </a:solidFill>
                <a:latin typeface="Arial" panose="020B0604020202020204" pitchFamily="34" charset="0"/>
                <a:cs typeface="Arial" panose="020B0604020202020204" pitchFamily="34" charset="0"/>
              </a:rPr>
              <a:t> </a:t>
            </a:r>
            <a:r>
              <a:rPr lang="en-US" sz="1200" dirty="0" err="1" smtClean="0">
                <a:solidFill>
                  <a:schemeClr val="bg2">
                    <a:lumMod val="25000"/>
                  </a:schemeClr>
                </a:solidFill>
                <a:latin typeface="Arial" panose="020B0604020202020204" pitchFamily="34" charset="0"/>
                <a:cs typeface="Arial" panose="020B0604020202020204" pitchFamily="34" charset="0"/>
              </a:rPr>
              <a:t>sigura</a:t>
            </a:r>
            <a:r>
              <a:rPr lang="en-US" sz="1200" dirty="0" smtClean="0">
                <a:solidFill>
                  <a:schemeClr val="bg2">
                    <a:lumMod val="25000"/>
                  </a:schemeClr>
                </a:solidFill>
                <a:latin typeface="Arial" panose="020B0604020202020204" pitchFamily="34" charset="0"/>
                <a:cs typeface="Arial" panose="020B0604020202020204" pitchFamily="34" charset="0"/>
              </a:rPr>
              <a:t> </a:t>
            </a:r>
            <a:r>
              <a:rPr lang="en-US" sz="1200" dirty="0" err="1" smtClean="0">
                <a:solidFill>
                  <a:schemeClr val="bg2">
                    <a:lumMod val="25000"/>
                  </a:schemeClr>
                </a:solidFill>
                <a:latin typeface="Arial" panose="020B0604020202020204" pitchFamily="34" charset="0"/>
                <a:cs typeface="Arial" panose="020B0604020202020204" pitchFamily="34" charset="0"/>
              </a:rPr>
              <a:t>si</a:t>
            </a:r>
            <a:r>
              <a:rPr lang="en-US" sz="1200" dirty="0" smtClean="0">
                <a:solidFill>
                  <a:schemeClr val="bg2">
                    <a:lumMod val="25000"/>
                  </a:schemeClr>
                </a:solidFill>
                <a:latin typeface="Arial" panose="020B0604020202020204" pitchFamily="34" charset="0"/>
                <a:cs typeface="Arial" panose="020B0604020202020204" pitchFamily="34" charset="0"/>
              </a:rPr>
              <a:t> </a:t>
            </a:r>
            <a:r>
              <a:rPr lang="en-US" sz="1200" dirty="0" err="1" smtClean="0">
                <a:solidFill>
                  <a:schemeClr val="bg2">
                    <a:lumMod val="25000"/>
                  </a:schemeClr>
                </a:solidFill>
                <a:latin typeface="Arial" panose="020B0604020202020204" pitchFamily="34" charset="0"/>
                <a:cs typeface="Arial" panose="020B0604020202020204" pitchFamily="34" charset="0"/>
              </a:rPr>
              <a:t>curata</a:t>
            </a:r>
            <a:r>
              <a:rPr lang="en-US" sz="1200" dirty="0" smtClean="0">
                <a:solidFill>
                  <a:schemeClr val="bg2">
                    <a:lumMod val="25000"/>
                  </a:schemeClr>
                </a:solidFill>
                <a:latin typeface="Arial" panose="020B0604020202020204" pitchFamily="34" charset="0"/>
                <a:cs typeface="Arial" panose="020B0604020202020204" pitchFamily="34" charset="0"/>
              </a:rPr>
              <a:t/>
            </a:r>
            <a:br>
              <a:rPr lang="en-US" sz="1200" dirty="0" smtClean="0">
                <a:solidFill>
                  <a:schemeClr val="bg2">
                    <a:lumMod val="25000"/>
                  </a:schemeClr>
                </a:solidFill>
                <a:latin typeface="Arial" panose="020B0604020202020204" pitchFamily="34" charset="0"/>
                <a:cs typeface="Arial" panose="020B0604020202020204" pitchFamily="34" charset="0"/>
              </a:rPr>
            </a:br>
            <a:r>
              <a:rPr lang="en-US" sz="1200" dirty="0" smtClean="0">
                <a:solidFill>
                  <a:schemeClr val="bg2">
                    <a:lumMod val="25000"/>
                  </a:schemeClr>
                </a:solidFill>
                <a:latin typeface="Arial" panose="020B0604020202020204" pitchFamily="34" charset="0"/>
                <a:cs typeface="Arial" panose="020B0604020202020204" pitchFamily="34" charset="0"/>
              </a:rPr>
              <a:t>						    - Transport </a:t>
            </a:r>
            <a:r>
              <a:rPr lang="en-US" sz="1200" dirty="0" err="1" smtClean="0">
                <a:solidFill>
                  <a:schemeClr val="bg2">
                    <a:lumMod val="25000"/>
                  </a:schemeClr>
                </a:solidFill>
                <a:latin typeface="Arial" panose="020B0604020202020204" pitchFamily="34" charset="0"/>
                <a:cs typeface="Arial" panose="020B0604020202020204" pitchFamily="34" charset="0"/>
              </a:rPr>
              <a:t>inteligent</a:t>
            </a:r>
            <a:r>
              <a:rPr lang="en-US" sz="1200" dirty="0" smtClean="0">
                <a:solidFill>
                  <a:schemeClr val="bg2">
                    <a:lumMod val="25000"/>
                  </a:schemeClr>
                </a:solidFill>
                <a:latin typeface="Arial" panose="020B0604020202020204" pitchFamily="34" charset="0"/>
                <a:cs typeface="Arial" panose="020B0604020202020204" pitchFamily="34" charset="0"/>
              </a:rPr>
              <a:t>, </a:t>
            </a:r>
            <a:r>
              <a:rPr lang="en-US" sz="1200" dirty="0" err="1" smtClean="0">
                <a:solidFill>
                  <a:schemeClr val="bg2">
                    <a:lumMod val="25000"/>
                  </a:schemeClr>
                </a:solidFill>
                <a:latin typeface="Arial" panose="020B0604020202020204" pitchFamily="34" charset="0"/>
                <a:cs typeface="Arial" panose="020B0604020202020204" pitchFamily="34" charset="0"/>
              </a:rPr>
              <a:t>verde</a:t>
            </a:r>
            <a:r>
              <a:rPr lang="en-US" sz="1200" dirty="0" smtClean="0">
                <a:solidFill>
                  <a:schemeClr val="bg2">
                    <a:lumMod val="25000"/>
                  </a:schemeClr>
                </a:solidFill>
                <a:latin typeface="Arial" panose="020B0604020202020204" pitchFamily="34" charset="0"/>
                <a:cs typeface="Arial" panose="020B0604020202020204" pitchFamily="34" charset="0"/>
              </a:rPr>
              <a:t> </a:t>
            </a:r>
            <a:r>
              <a:rPr lang="en-US" sz="1200" dirty="0" err="1" smtClean="0">
                <a:solidFill>
                  <a:schemeClr val="bg2">
                    <a:lumMod val="25000"/>
                  </a:schemeClr>
                </a:solidFill>
                <a:latin typeface="Arial" panose="020B0604020202020204" pitchFamily="34" charset="0"/>
                <a:cs typeface="Arial" panose="020B0604020202020204" pitchFamily="34" charset="0"/>
              </a:rPr>
              <a:t>si</a:t>
            </a:r>
            <a:r>
              <a:rPr lang="en-US" sz="1200" dirty="0" smtClean="0">
                <a:solidFill>
                  <a:schemeClr val="bg2">
                    <a:lumMod val="25000"/>
                  </a:schemeClr>
                </a:solidFill>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err="1" smtClean="0">
                <a:solidFill>
                  <a:srgbClr val="FF0000"/>
                </a:solidFill>
                <a:latin typeface="Arial" panose="020B0604020202020204" pitchFamily="34" charset="0"/>
                <a:cs typeface="Arial" panose="020B0604020202020204" pitchFamily="34" charset="0"/>
              </a:rPr>
              <a:t>Buget</a:t>
            </a:r>
            <a:r>
              <a:rPr lang="en-US" sz="1200" dirty="0" smtClean="0">
                <a:solidFill>
                  <a:srgbClr val="FF0000"/>
                </a:solidFill>
                <a:latin typeface="Arial" panose="020B0604020202020204" pitchFamily="34" charset="0"/>
                <a:cs typeface="Arial" panose="020B0604020202020204" pitchFamily="34" charset="0"/>
              </a:rPr>
              <a:t> </a:t>
            </a:r>
            <a:r>
              <a:rPr lang="en-US" sz="1200" dirty="0" err="1" smtClean="0">
                <a:solidFill>
                  <a:srgbClr val="FF0000"/>
                </a:solidFill>
                <a:latin typeface="Arial" panose="020B0604020202020204" pitchFamily="34" charset="0"/>
                <a:cs typeface="Arial" panose="020B0604020202020204" pitchFamily="34" charset="0"/>
              </a:rPr>
              <a:t>indicativ</a:t>
            </a:r>
            <a:r>
              <a:rPr lang="en-US" sz="1200" dirty="0" smtClean="0">
                <a:solidFill>
                  <a:srgbClr val="FF0000"/>
                </a:solidFill>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a:t>
            </a:r>
            <a:r>
              <a:rPr lang="en-US" sz="1200" dirty="0" err="1" smtClean="0">
                <a:solidFill>
                  <a:srgbClr val="FF0000"/>
                </a:solidFill>
                <a:latin typeface="Arial" panose="020B0604020202020204" pitchFamily="34" charset="0"/>
                <a:cs typeface="Arial" panose="020B0604020202020204" pitchFamily="34" charset="0"/>
              </a:rPr>
              <a:t>Buget</a:t>
            </a:r>
            <a:r>
              <a:rPr lang="en-US" sz="1200" dirty="0" smtClean="0">
                <a:solidFill>
                  <a:srgbClr val="FF0000"/>
                </a:solidFill>
                <a:latin typeface="Arial" panose="020B0604020202020204" pitchFamily="34" charset="0"/>
                <a:cs typeface="Arial" panose="020B0604020202020204" pitchFamily="34" charset="0"/>
              </a:rPr>
              <a:t> </a:t>
            </a:r>
            <a:r>
              <a:rPr lang="en-US" sz="1200" dirty="0" err="1" smtClean="0">
                <a:solidFill>
                  <a:srgbClr val="FF0000"/>
                </a:solidFill>
                <a:latin typeface="Arial" panose="020B0604020202020204" pitchFamily="34" charset="0"/>
                <a:cs typeface="Arial" panose="020B0604020202020204" pitchFamily="34" charset="0"/>
              </a:rPr>
              <a:t>indicativ</a:t>
            </a:r>
            <a:r>
              <a:rPr lang="en-US" sz="1200" dirty="0" smtClean="0">
                <a:solidFill>
                  <a:srgbClr val="FF0000"/>
                </a:solidFill>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a:t>
            </a:r>
            <a:r>
              <a:rPr lang="en-US" sz="1200" dirty="0" err="1" smtClean="0">
                <a:solidFill>
                  <a:schemeClr val="bg2">
                    <a:lumMod val="25000"/>
                  </a:schemeClr>
                </a:solidFill>
                <a:latin typeface="Arial" panose="020B0604020202020204" pitchFamily="34" charset="0"/>
                <a:cs typeface="Arial" panose="020B0604020202020204" pitchFamily="34" charset="0"/>
              </a:rPr>
              <a:t>integrat</a:t>
            </a:r>
            <a:r>
              <a:rPr lang="en-US" sz="1200" dirty="0" smtClean="0">
                <a:solidFill>
                  <a:schemeClr val="bg2">
                    <a:lumMod val="25000"/>
                  </a:schemeClr>
                </a:solidFill>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smtClean="0">
                <a:solidFill>
                  <a:srgbClr val="FF0000"/>
                </a:solidFill>
                <a:latin typeface="Arial" panose="020B0604020202020204" pitchFamily="34" charset="0"/>
                <a:cs typeface="Arial" panose="020B0604020202020204" pitchFamily="34" charset="0"/>
              </a:rPr>
              <a:t>24,4 </a:t>
            </a:r>
            <a:r>
              <a:rPr lang="en-US" sz="1200" dirty="0" err="1" smtClean="0">
                <a:solidFill>
                  <a:srgbClr val="FF0000"/>
                </a:solidFill>
                <a:latin typeface="Arial" panose="020B0604020202020204" pitchFamily="34" charset="0"/>
                <a:cs typeface="Arial" panose="020B0604020202020204" pitchFamily="34" charset="0"/>
              </a:rPr>
              <a:t>Mil.Euro</a:t>
            </a:r>
            <a:r>
              <a:rPr lang="en-US" sz="1200" dirty="0" smtClean="0">
                <a:latin typeface="Arial" panose="020B0604020202020204" pitchFamily="34" charset="0"/>
                <a:cs typeface="Arial" panose="020B0604020202020204" pitchFamily="34" charset="0"/>
              </a:rPr>
              <a:t>		 </a:t>
            </a:r>
            <a:r>
              <a:rPr lang="en-US" sz="1200" dirty="0" smtClean="0">
                <a:solidFill>
                  <a:srgbClr val="FF0000"/>
                </a:solidFill>
                <a:latin typeface="Arial" panose="020B0604020202020204" pitchFamily="34" charset="0"/>
                <a:cs typeface="Arial" panose="020B0604020202020204" pitchFamily="34" charset="0"/>
              </a:rPr>
              <a:t>17,0 </a:t>
            </a:r>
            <a:r>
              <a:rPr lang="en-US" sz="1200" dirty="0" err="1" smtClean="0">
                <a:solidFill>
                  <a:srgbClr val="FF0000"/>
                </a:solidFill>
                <a:latin typeface="Arial" panose="020B0604020202020204" pitchFamily="34" charset="0"/>
                <a:cs typeface="Arial" panose="020B0604020202020204" pitchFamily="34" charset="0"/>
              </a:rPr>
              <a:t>Mil.Euro</a:t>
            </a:r>
            <a:r>
              <a:rPr lang="en-US" sz="1200" dirty="0" smtClean="0">
                <a:solidFill>
                  <a:srgbClr val="FF0000"/>
                </a:solidFill>
                <a:latin typeface="Arial" panose="020B0604020202020204" pitchFamily="34" charset="0"/>
                <a:cs typeface="Arial" panose="020B0604020202020204" pitchFamily="34" charset="0"/>
              </a:rPr>
              <a:t> </a:t>
            </a:r>
            <a:r>
              <a:rPr lang="en-US" sz="1200" dirty="0" smtClean="0">
                <a:solidFill>
                  <a:schemeClr val="bg2">
                    <a:lumMod val="25000"/>
                  </a:schemeClr>
                </a:solidFill>
                <a:latin typeface="Arial" panose="020B0604020202020204" pitchFamily="34" charset="0"/>
                <a:cs typeface="Arial" panose="020B0604020202020204" pitchFamily="34" charset="0"/>
              </a:rPr>
              <a:t>		     - </a:t>
            </a:r>
            <a:r>
              <a:rPr lang="en-US" sz="1200" dirty="0" err="1" smtClean="0">
                <a:solidFill>
                  <a:schemeClr val="bg2">
                    <a:lumMod val="25000"/>
                  </a:schemeClr>
                </a:solidFill>
                <a:latin typeface="Arial" panose="020B0604020202020204" pitchFamily="34" charset="0"/>
                <a:cs typeface="Arial" panose="020B0604020202020204" pitchFamily="34" charset="0"/>
              </a:rPr>
              <a:t>Actiuni</a:t>
            </a:r>
            <a:r>
              <a:rPr lang="en-US" sz="1200" dirty="0" smtClean="0">
                <a:solidFill>
                  <a:schemeClr val="bg2">
                    <a:lumMod val="25000"/>
                  </a:schemeClr>
                </a:solidFill>
                <a:latin typeface="Arial" panose="020B0604020202020204" pitchFamily="34" charset="0"/>
                <a:cs typeface="Arial" panose="020B0604020202020204" pitchFamily="34" charset="0"/>
              </a:rPr>
              <a:t> </a:t>
            </a:r>
            <a:r>
              <a:rPr lang="en-US" sz="1200" dirty="0" err="1" smtClean="0">
                <a:solidFill>
                  <a:schemeClr val="bg2">
                    <a:lumMod val="25000"/>
                  </a:schemeClr>
                </a:solidFill>
                <a:latin typeface="Arial" panose="020B0604020202020204" pitchFamily="34" charset="0"/>
                <a:cs typeface="Arial" panose="020B0604020202020204" pitchFamily="34" charset="0"/>
              </a:rPr>
              <a:t>climatice</a:t>
            </a:r>
            <a:r>
              <a:rPr lang="en-US" sz="1200" dirty="0" smtClean="0">
                <a:solidFill>
                  <a:schemeClr val="bg2">
                    <a:lumMod val="25000"/>
                  </a:schemeClr>
                </a:solidFill>
                <a:latin typeface="Arial" panose="020B0604020202020204" pitchFamily="34" charset="0"/>
                <a:cs typeface="Arial" panose="020B0604020202020204" pitchFamily="34" charset="0"/>
              </a:rPr>
              <a:t>, </a:t>
            </a:r>
            <a:r>
              <a:rPr lang="en-US" sz="1200" dirty="0" err="1" smtClean="0">
                <a:solidFill>
                  <a:schemeClr val="bg2">
                    <a:lumMod val="25000"/>
                  </a:schemeClr>
                </a:solidFill>
                <a:latin typeface="Arial" panose="020B0604020202020204" pitchFamily="34" charset="0"/>
                <a:cs typeface="Arial" panose="020B0604020202020204" pitchFamily="34" charset="0"/>
              </a:rPr>
              <a:t>eficienta</a:t>
            </a:r>
            <a:r>
              <a:rPr lang="en-US" sz="1200" dirty="0" smtClean="0">
                <a:solidFill>
                  <a:schemeClr val="bg2">
                    <a:lumMod val="25000"/>
                  </a:schemeClr>
                </a:solidFill>
                <a:latin typeface="Arial" panose="020B0604020202020204" pitchFamily="34" charset="0"/>
                <a:cs typeface="Arial" panose="020B0604020202020204" pitchFamily="34" charset="0"/>
              </a:rPr>
              <a:t> </a:t>
            </a:r>
            <a:br>
              <a:rPr lang="en-US" sz="1200" dirty="0" smtClean="0">
                <a:solidFill>
                  <a:schemeClr val="bg2">
                    <a:lumMod val="25000"/>
                  </a:schemeClr>
                </a:solidFill>
                <a:latin typeface="Arial" panose="020B0604020202020204" pitchFamily="34" charset="0"/>
                <a:cs typeface="Arial" panose="020B0604020202020204" pitchFamily="34" charset="0"/>
              </a:rPr>
            </a:br>
            <a:r>
              <a:rPr lang="en-US" sz="1200" dirty="0" smtClean="0">
                <a:solidFill>
                  <a:schemeClr val="bg2">
                    <a:lumMod val="25000"/>
                  </a:schemeClr>
                </a:solidFill>
                <a:latin typeface="Arial" panose="020B0604020202020204" pitchFamily="34" charset="0"/>
                <a:cs typeface="Arial" panose="020B0604020202020204" pitchFamily="34" charset="0"/>
              </a:rPr>
              <a:t>						       </a:t>
            </a:r>
            <a:r>
              <a:rPr lang="en-US" sz="1200" dirty="0" err="1" smtClean="0">
                <a:solidFill>
                  <a:schemeClr val="bg2">
                    <a:lumMod val="25000"/>
                  </a:schemeClr>
                </a:solidFill>
                <a:latin typeface="Arial" panose="020B0604020202020204" pitchFamily="34" charset="0"/>
                <a:cs typeface="Arial" panose="020B0604020202020204" pitchFamily="34" charset="0"/>
              </a:rPr>
              <a:t>resurselor</a:t>
            </a:r>
            <a:r>
              <a:rPr lang="en-US" sz="1200" dirty="0" smtClean="0">
                <a:solidFill>
                  <a:schemeClr val="bg2">
                    <a:lumMod val="25000"/>
                  </a:schemeClr>
                </a:solidFill>
                <a:latin typeface="Arial" panose="020B0604020202020204" pitchFamily="34" charset="0"/>
                <a:cs typeface="Arial" panose="020B0604020202020204" pitchFamily="34" charset="0"/>
              </a:rPr>
              <a:t> </a:t>
            </a:r>
            <a:r>
              <a:rPr lang="en-US" sz="1200" dirty="0" err="1" smtClean="0">
                <a:solidFill>
                  <a:schemeClr val="bg2">
                    <a:lumMod val="25000"/>
                  </a:schemeClr>
                </a:solidFill>
                <a:latin typeface="Arial" panose="020B0604020202020204" pitchFamily="34" charset="0"/>
                <a:cs typeface="Arial" panose="020B0604020202020204" pitchFamily="34" charset="0"/>
              </a:rPr>
              <a:t>si</a:t>
            </a:r>
            <a:r>
              <a:rPr lang="en-US" sz="1200" dirty="0" smtClean="0">
                <a:solidFill>
                  <a:schemeClr val="bg2">
                    <a:lumMod val="25000"/>
                  </a:schemeClr>
                </a:solidFill>
                <a:latin typeface="Arial" panose="020B0604020202020204" pitchFamily="34" charset="0"/>
                <a:cs typeface="Arial" panose="020B0604020202020204" pitchFamily="34" charset="0"/>
              </a:rPr>
              <a:t> </a:t>
            </a:r>
            <a:r>
              <a:rPr lang="en-US" sz="1200" dirty="0" err="1" smtClean="0">
                <a:solidFill>
                  <a:schemeClr val="bg2">
                    <a:lumMod val="25000"/>
                  </a:schemeClr>
                </a:solidFill>
                <a:latin typeface="Arial" panose="020B0604020202020204" pitchFamily="34" charset="0"/>
                <a:cs typeface="Arial" panose="020B0604020202020204" pitchFamily="34" charset="0"/>
              </a:rPr>
              <a:t>materii</a:t>
            </a:r>
            <a:r>
              <a:rPr lang="en-US" sz="1200" dirty="0" smtClean="0">
                <a:solidFill>
                  <a:schemeClr val="bg2">
                    <a:lumMod val="25000"/>
                  </a:schemeClr>
                </a:solidFill>
                <a:latin typeface="Arial" panose="020B0604020202020204" pitchFamily="34" charset="0"/>
                <a:cs typeface="Arial" panose="020B0604020202020204" pitchFamily="34" charset="0"/>
              </a:rPr>
              <a:t> prime</a:t>
            </a:r>
            <a:br>
              <a:rPr lang="en-US" sz="1200" dirty="0" smtClean="0">
                <a:solidFill>
                  <a:schemeClr val="bg2">
                    <a:lumMod val="25000"/>
                  </a:schemeClr>
                </a:solidFill>
                <a:latin typeface="Arial" panose="020B0604020202020204" pitchFamily="34" charset="0"/>
                <a:cs typeface="Arial" panose="020B0604020202020204" pitchFamily="34" charset="0"/>
              </a:rPr>
            </a:br>
            <a:r>
              <a:rPr lang="en-US" sz="1200" dirty="0" smtClean="0">
                <a:solidFill>
                  <a:schemeClr val="bg2">
                    <a:lumMod val="25000"/>
                  </a:schemeClr>
                </a:solidFill>
                <a:latin typeface="Arial" panose="020B0604020202020204" pitchFamily="34" charset="0"/>
                <a:cs typeface="Arial" panose="020B0604020202020204" pitchFamily="34" charset="0"/>
              </a:rPr>
              <a:t>						     - </a:t>
            </a:r>
            <a:r>
              <a:rPr lang="en-US" sz="1200" dirty="0" err="1" smtClean="0">
                <a:solidFill>
                  <a:schemeClr val="bg2">
                    <a:lumMod val="25000"/>
                  </a:schemeClr>
                </a:solidFill>
                <a:latin typeface="Arial" panose="020B0604020202020204" pitchFamily="34" charset="0"/>
                <a:cs typeface="Arial" panose="020B0604020202020204" pitchFamily="34" charset="0"/>
              </a:rPr>
              <a:t>Societati</a:t>
            </a:r>
            <a:r>
              <a:rPr lang="en-US" sz="1200" dirty="0" smtClean="0">
                <a:solidFill>
                  <a:schemeClr val="bg2">
                    <a:lumMod val="25000"/>
                  </a:schemeClr>
                </a:solidFill>
                <a:latin typeface="Arial" panose="020B0604020202020204" pitchFamily="34" charset="0"/>
                <a:cs typeface="Arial" panose="020B0604020202020204" pitchFamily="34" charset="0"/>
              </a:rPr>
              <a:t> </a:t>
            </a:r>
            <a:r>
              <a:rPr lang="en-US" sz="1200" dirty="0" err="1" smtClean="0">
                <a:solidFill>
                  <a:schemeClr val="bg2">
                    <a:lumMod val="25000"/>
                  </a:schemeClr>
                </a:solidFill>
                <a:latin typeface="Arial" panose="020B0604020202020204" pitchFamily="34" charset="0"/>
                <a:cs typeface="Arial" panose="020B0604020202020204" pitchFamily="34" charset="0"/>
              </a:rPr>
              <a:t>favorabile</a:t>
            </a:r>
            <a:r>
              <a:rPr lang="en-US" sz="1200" dirty="0" smtClean="0">
                <a:solidFill>
                  <a:schemeClr val="bg2">
                    <a:lumMod val="25000"/>
                  </a:schemeClr>
                </a:solidFill>
                <a:latin typeface="Arial" panose="020B0604020202020204" pitchFamily="34" charset="0"/>
                <a:cs typeface="Arial" panose="020B0604020202020204" pitchFamily="34" charset="0"/>
              </a:rPr>
              <a:t> </a:t>
            </a:r>
            <a:r>
              <a:rPr lang="en-US" sz="1200" dirty="0" err="1" smtClean="0">
                <a:solidFill>
                  <a:schemeClr val="bg2">
                    <a:lumMod val="25000"/>
                  </a:schemeClr>
                </a:solidFill>
                <a:latin typeface="Arial" panose="020B0604020202020204" pitchFamily="34" charset="0"/>
                <a:cs typeface="Arial" panose="020B0604020202020204" pitchFamily="34" charset="0"/>
              </a:rPr>
              <a:t>incluziunii</a:t>
            </a:r>
            <a:r>
              <a:rPr lang="en-US" sz="1200" dirty="0" smtClean="0">
                <a:solidFill>
                  <a:schemeClr val="bg2">
                    <a:lumMod val="25000"/>
                  </a:schemeClr>
                </a:solidFill>
                <a:latin typeface="Arial" panose="020B0604020202020204" pitchFamily="34" charset="0"/>
                <a:cs typeface="Arial" panose="020B0604020202020204" pitchFamily="34" charset="0"/>
              </a:rPr>
              <a:t/>
            </a:r>
            <a:br>
              <a:rPr lang="en-US" sz="1200" dirty="0" smtClean="0">
                <a:solidFill>
                  <a:schemeClr val="bg2">
                    <a:lumMod val="25000"/>
                  </a:schemeClr>
                </a:solidFill>
                <a:latin typeface="Arial" panose="020B0604020202020204" pitchFamily="34" charset="0"/>
                <a:cs typeface="Arial" panose="020B0604020202020204" pitchFamily="34" charset="0"/>
              </a:rPr>
            </a:br>
            <a:r>
              <a:rPr lang="en-US" sz="1200" dirty="0" smtClean="0">
                <a:solidFill>
                  <a:schemeClr val="bg2">
                    <a:lumMod val="25000"/>
                  </a:schemeClr>
                </a:solidFill>
                <a:latin typeface="Arial" panose="020B0604020202020204" pitchFamily="34" charset="0"/>
                <a:cs typeface="Arial" panose="020B0604020202020204" pitchFamily="34" charset="0"/>
              </a:rPr>
              <a:t>						     - </a:t>
            </a:r>
            <a:r>
              <a:rPr lang="en-US" sz="1200" dirty="0" err="1" smtClean="0">
                <a:solidFill>
                  <a:schemeClr val="bg2">
                    <a:lumMod val="25000"/>
                  </a:schemeClr>
                </a:solidFill>
                <a:latin typeface="Arial" panose="020B0604020202020204" pitchFamily="34" charset="0"/>
                <a:cs typeface="Arial" panose="020B0604020202020204" pitchFamily="34" charset="0"/>
              </a:rPr>
              <a:t>Societati</a:t>
            </a:r>
            <a:r>
              <a:rPr lang="en-US" sz="1200" dirty="0" smtClean="0">
                <a:solidFill>
                  <a:schemeClr val="bg2">
                    <a:lumMod val="25000"/>
                  </a:schemeClr>
                </a:solidFill>
                <a:latin typeface="Arial" panose="020B0604020202020204" pitchFamily="34" charset="0"/>
                <a:cs typeface="Arial" panose="020B0604020202020204" pitchFamily="34" charset="0"/>
              </a:rPr>
              <a:t> </a:t>
            </a:r>
            <a:r>
              <a:rPr lang="en-US" sz="1200" dirty="0" err="1" smtClean="0">
                <a:solidFill>
                  <a:schemeClr val="bg2">
                    <a:lumMod val="25000"/>
                  </a:schemeClr>
                </a:solidFill>
                <a:latin typeface="Arial" panose="020B0604020202020204" pitchFamily="34" charset="0"/>
                <a:cs typeface="Arial" panose="020B0604020202020204" pitchFamily="34" charset="0"/>
              </a:rPr>
              <a:t>sigure</a:t>
            </a:r>
            <a:r>
              <a:rPr lang="en-US" sz="1200" dirty="0" smtClean="0">
                <a:solidFill>
                  <a:schemeClr val="bg2">
                    <a:lumMod val="25000"/>
                  </a:schemeClr>
                </a:solidFill>
                <a:latin typeface="Arial" panose="020B0604020202020204" pitchFamily="34" charset="0"/>
                <a:cs typeface="Arial" panose="020B0604020202020204" pitchFamily="34" charset="0"/>
              </a:rPr>
              <a:t/>
            </a:r>
            <a:br>
              <a:rPr lang="en-US" sz="1200" dirty="0" smtClean="0">
                <a:solidFill>
                  <a:schemeClr val="bg2">
                    <a:lumMod val="25000"/>
                  </a:schemeClr>
                </a:solidFill>
                <a:latin typeface="Arial" panose="020B0604020202020204" pitchFamily="34" charset="0"/>
                <a:cs typeface="Arial" panose="020B0604020202020204" pitchFamily="34" charset="0"/>
              </a:rPr>
            </a:br>
            <a:r>
              <a:rPr lang="en-US" sz="1200" dirty="0" smtClean="0">
                <a:solidFill>
                  <a:schemeClr val="bg2">
                    <a:lumMod val="25000"/>
                  </a:schemeClr>
                </a:solidFill>
                <a:latin typeface="Arial" panose="020B0604020202020204" pitchFamily="34" charset="0"/>
                <a:cs typeface="Arial" panose="020B0604020202020204" pitchFamily="34" charset="0"/>
              </a:rPr>
              <a:t>						     - </a:t>
            </a:r>
            <a:r>
              <a:rPr lang="en-US" sz="1200" i="1" dirty="0" err="1" smtClean="0">
                <a:solidFill>
                  <a:schemeClr val="bg2">
                    <a:lumMod val="25000"/>
                  </a:schemeClr>
                </a:solidFill>
                <a:latin typeface="Arial" panose="020B0604020202020204" pitchFamily="34" charset="0"/>
                <a:cs typeface="Arial" panose="020B0604020202020204" pitchFamily="34" charset="0"/>
              </a:rPr>
              <a:t>Stiinta</a:t>
            </a:r>
            <a:r>
              <a:rPr lang="en-US" sz="1200" i="1" dirty="0" smtClean="0">
                <a:solidFill>
                  <a:schemeClr val="bg2">
                    <a:lumMod val="25000"/>
                  </a:schemeClr>
                </a:solidFill>
                <a:latin typeface="Arial" panose="020B0604020202020204" pitchFamily="34" charset="0"/>
                <a:cs typeface="Arial" panose="020B0604020202020204" pitchFamily="34" charset="0"/>
              </a:rPr>
              <a:t> cu </a:t>
            </a:r>
            <a:r>
              <a:rPr lang="en-US" sz="1200" i="1" dirty="0" err="1" smtClean="0">
                <a:solidFill>
                  <a:schemeClr val="bg2">
                    <a:lumMod val="25000"/>
                  </a:schemeClr>
                </a:solidFill>
                <a:latin typeface="Arial" panose="020B0604020202020204" pitchFamily="34" charset="0"/>
                <a:cs typeface="Arial" panose="020B0604020202020204" pitchFamily="34" charset="0"/>
              </a:rPr>
              <a:t>si</a:t>
            </a:r>
            <a:r>
              <a:rPr lang="en-US" sz="1200" i="1" dirty="0" smtClean="0">
                <a:solidFill>
                  <a:schemeClr val="bg2">
                    <a:lumMod val="25000"/>
                  </a:schemeClr>
                </a:solidFill>
                <a:latin typeface="Arial" panose="020B0604020202020204" pitchFamily="34" charset="0"/>
                <a:cs typeface="Arial" panose="020B0604020202020204" pitchFamily="34" charset="0"/>
              </a:rPr>
              <a:t> </a:t>
            </a:r>
            <a:r>
              <a:rPr lang="en-US" sz="1200" i="1" dirty="0" err="1" smtClean="0">
                <a:solidFill>
                  <a:schemeClr val="bg2">
                    <a:lumMod val="25000"/>
                  </a:schemeClr>
                </a:solidFill>
                <a:latin typeface="Arial" panose="020B0604020202020204" pitchFamily="34" charset="0"/>
                <a:cs typeface="Arial" panose="020B0604020202020204" pitchFamily="34" charset="0"/>
              </a:rPr>
              <a:t>pentru</a:t>
            </a:r>
            <a:r>
              <a:rPr lang="en-US" sz="1200" i="1" dirty="0" smtClean="0">
                <a:solidFill>
                  <a:schemeClr val="bg2">
                    <a:lumMod val="25000"/>
                  </a:schemeClr>
                </a:solidFill>
                <a:latin typeface="Arial" panose="020B0604020202020204" pitchFamily="34" charset="0"/>
                <a:cs typeface="Arial" panose="020B0604020202020204" pitchFamily="34" charset="0"/>
              </a:rPr>
              <a:t> </a:t>
            </a:r>
            <a:r>
              <a:rPr lang="en-US" sz="1200" i="1" dirty="0" err="1" smtClean="0">
                <a:solidFill>
                  <a:schemeClr val="bg2">
                    <a:lumMod val="25000"/>
                  </a:schemeClr>
                </a:solidFill>
                <a:latin typeface="Arial" panose="020B0604020202020204" pitchFamily="34" charset="0"/>
                <a:cs typeface="Arial" panose="020B0604020202020204" pitchFamily="34" charset="0"/>
              </a:rPr>
              <a:t>societate</a:t>
            </a:r>
            <a:r>
              <a:rPr lang="en-US" sz="1200" dirty="0" smtClean="0">
                <a:solidFill>
                  <a:schemeClr val="bg2">
                    <a:lumMod val="25000"/>
                  </a:schemeClr>
                </a:solidFill>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a:t>
            </a:r>
            <a:r>
              <a:rPr lang="en-US" sz="1200" dirty="0" smtClean="0">
                <a:gradFill>
                  <a:gsLst>
                    <a:gs pos="0">
                      <a:prstClr val="black"/>
                    </a:gs>
                    <a:gs pos="40000">
                      <a:prstClr val="black">
                        <a:lumMod val="75000"/>
                        <a:lumOff val="25000"/>
                      </a:prstClr>
                    </a:gs>
                    <a:gs pos="100000">
                      <a:srgbClr val="212745">
                        <a:alpha val="65000"/>
                      </a:srgbClr>
                    </a:gs>
                  </a:gsLst>
                  <a:lin ang="5400000" scaled="0"/>
                </a:gradFill>
                <a:latin typeface="Arial" panose="020B0604020202020204" pitchFamily="34" charset="0"/>
                <a:cs typeface="Arial" panose="020B0604020202020204" pitchFamily="34" charset="0"/>
              </a:rPr>
              <a:t>       </a:t>
            </a:r>
            <a:r>
              <a:rPr lang="en-US" sz="1200" dirty="0" err="1" smtClean="0">
                <a:solidFill>
                  <a:srgbClr val="FF0000"/>
                </a:solidFill>
                <a:latin typeface="Arial" panose="020B0604020202020204" pitchFamily="34" charset="0"/>
                <a:cs typeface="Arial" panose="020B0604020202020204" pitchFamily="34" charset="0"/>
              </a:rPr>
              <a:t>Buget</a:t>
            </a:r>
            <a:r>
              <a:rPr lang="en-US" sz="1200" dirty="0" smtClean="0">
                <a:solidFill>
                  <a:srgbClr val="FF0000"/>
                </a:solidFill>
                <a:latin typeface="Arial" panose="020B0604020202020204" pitchFamily="34" charset="0"/>
                <a:cs typeface="Arial" panose="020B0604020202020204" pitchFamily="34" charset="0"/>
              </a:rPr>
              <a:t> </a:t>
            </a:r>
            <a:r>
              <a:rPr lang="en-US" sz="1200" dirty="0" err="1" smtClean="0">
                <a:solidFill>
                  <a:srgbClr val="FF0000"/>
                </a:solidFill>
                <a:latin typeface="Arial" panose="020B0604020202020204" pitchFamily="34" charset="0"/>
                <a:cs typeface="Arial" panose="020B0604020202020204" pitchFamily="34" charset="0"/>
              </a:rPr>
              <a:t>indicativ</a:t>
            </a:r>
            <a:r>
              <a:rPr lang="en-US" sz="1200" dirty="0" smtClean="0">
                <a:solidFill>
                  <a:srgbClr val="FF0000"/>
                </a:solidFill>
                <a:latin typeface="Arial" panose="020B0604020202020204" pitchFamily="34" charset="0"/>
                <a:cs typeface="Arial" panose="020B0604020202020204" pitchFamily="34" charset="0"/>
              </a:rPr>
              <a:t>:</a:t>
            </a:r>
            <a:br>
              <a:rPr lang="en-US" sz="1200" dirty="0" smtClean="0">
                <a:solidFill>
                  <a:srgbClr val="FF0000"/>
                </a:solidFill>
                <a:latin typeface="Arial" panose="020B0604020202020204" pitchFamily="34" charset="0"/>
                <a:cs typeface="Arial" panose="020B0604020202020204" pitchFamily="34" charset="0"/>
              </a:rPr>
            </a:br>
            <a:r>
              <a:rPr lang="en-US" sz="1200" dirty="0" smtClean="0">
                <a:solidFill>
                  <a:srgbClr val="FF0000"/>
                </a:solidFill>
                <a:latin typeface="Arial" panose="020B0604020202020204" pitchFamily="34" charset="0"/>
                <a:cs typeface="Arial" panose="020B0604020202020204" pitchFamily="34" charset="0"/>
              </a:rPr>
              <a:t>						        29,7 </a:t>
            </a:r>
            <a:r>
              <a:rPr lang="en-US" sz="1200" dirty="0" err="1" smtClean="0">
                <a:solidFill>
                  <a:srgbClr val="FF0000"/>
                </a:solidFill>
                <a:latin typeface="Arial" panose="020B0604020202020204" pitchFamily="34" charset="0"/>
                <a:cs typeface="Arial" panose="020B0604020202020204" pitchFamily="34" charset="0"/>
              </a:rPr>
              <a:t>Mil.Euro</a:t>
            </a:r>
            <a:r>
              <a:rPr lang="en-US" sz="1200" dirty="0" smtClean="0">
                <a:solidFill>
                  <a:srgbClr val="FF0000"/>
                </a:solidFill>
                <a:latin typeface="Arial" panose="020B0604020202020204" pitchFamily="34" charset="0"/>
                <a:cs typeface="Arial" panose="020B0604020202020204" pitchFamily="34" charset="0"/>
              </a:rPr>
              <a:t> </a:t>
            </a:r>
            <a:r>
              <a:rPr lang="en-US" sz="1200" dirty="0" smtClean="0">
                <a:gradFill>
                  <a:gsLst>
                    <a:gs pos="0">
                      <a:prstClr val="black"/>
                    </a:gs>
                    <a:gs pos="40000">
                      <a:prstClr val="black">
                        <a:lumMod val="75000"/>
                        <a:lumOff val="25000"/>
                      </a:prstClr>
                    </a:gs>
                    <a:gs pos="100000">
                      <a:srgbClr val="212745">
                        <a:alpha val="65000"/>
                      </a:srgbClr>
                    </a:gs>
                  </a:gsLst>
                  <a:lin ang="5400000" scaled="0"/>
                </a:gradFill>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a:t>
            </a:r>
            <a:r>
              <a:rPr lang="en-US" sz="1400" dirty="0" smtClean="0">
                <a:solidFill>
                  <a:schemeClr val="bg2">
                    <a:lumMod val="25000"/>
                  </a:schemeClr>
                </a:solidFill>
                <a:latin typeface="Arial" panose="020B0604020202020204" pitchFamily="34" charset="0"/>
                <a:cs typeface="Arial" panose="020B0604020202020204" pitchFamily="34" charset="0"/>
              </a:rPr>
              <a:t/>
            </a:r>
            <a:br>
              <a:rPr lang="en-US" sz="1400" dirty="0" smtClean="0">
                <a:solidFill>
                  <a:schemeClr val="bg2">
                    <a:lumMod val="25000"/>
                  </a:schemeClr>
                </a:solidFill>
                <a:latin typeface="Arial" panose="020B0604020202020204" pitchFamily="34" charset="0"/>
                <a:cs typeface="Arial" panose="020B0604020202020204" pitchFamily="34" charset="0"/>
              </a:rPr>
            </a:br>
            <a:r>
              <a:rPr lang="en-US" sz="1400" dirty="0" smtClean="0">
                <a:solidFill>
                  <a:schemeClr val="bg2">
                    <a:lumMod val="25000"/>
                  </a:schemeClr>
                </a:solidFill>
                <a:latin typeface="Arial" panose="020B0604020202020204" pitchFamily="34" charset="0"/>
                <a:cs typeface="Arial" panose="020B0604020202020204" pitchFamily="34" charset="0"/>
              </a:rPr>
              <a:t> </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en-GB" sz="1400" dirty="0">
              <a:latin typeface="Arial" pitchFamily="34" charset="0"/>
              <a:cs typeface="Arial" pitchFamily="34" charset="0"/>
            </a:endParaRPr>
          </a:p>
        </p:txBody>
      </p:sp>
      <p:pic>
        <p:nvPicPr>
          <p:cNvPr id="4" name="Picture 3" descr="drap_cmyk.jpg"/>
          <p:cNvPicPr>
            <a:picLocks noChangeAspect="1"/>
          </p:cNvPicPr>
          <p:nvPr/>
        </p:nvPicPr>
        <p:blipFill>
          <a:blip r:embed="rId2"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3" cstate="print"/>
          <a:stretch>
            <a:fillRect/>
          </a:stretch>
        </p:blipFill>
        <p:spPr>
          <a:xfrm>
            <a:off x="7086600" y="304800"/>
            <a:ext cx="1447800" cy="840116"/>
          </a:xfrm>
          <a:prstGeom prst="rect">
            <a:avLst/>
          </a:prstGeom>
        </p:spPr>
      </p:pic>
      <p:sp>
        <p:nvSpPr>
          <p:cNvPr id="6" name="Title 1"/>
          <p:cNvSpPr txBox="1">
            <a:spLocks/>
          </p:cNvSpPr>
          <p:nvPr/>
        </p:nvSpPr>
        <p:spPr>
          <a:xfrm>
            <a:off x="533400" y="1143000"/>
            <a:ext cx="8077200" cy="4953000"/>
          </a:xfrm>
          <a:prstGeom prst="rect">
            <a:avLst/>
          </a:prstGeom>
          <a:effectLst/>
        </p:spPr>
        <p:txBody>
          <a:bodyPr vert="horz" lIns="91440" tIns="45720" rIns="91440" bIns="45720" rtlCol="0" anchor="t" anchorCtr="0">
            <a:noAutofit/>
          </a:bodyPr>
          <a:lstStyle/>
          <a:p>
            <a:pPr marL="342900" marR="0" lvl="0" indent="-342900" algn="l" defTabSz="914400" rtl="0" eaLnBrk="1" fontAlgn="base" latinLnBrk="0" hangingPunct="1">
              <a:lnSpc>
                <a:spcPct val="80000"/>
              </a:lnSpc>
              <a:spcBef>
                <a:spcPct val="20000"/>
              </a:spcBef>
              <a:spcAft>
                <a:spcPct val="0"/>
              </a:spcAft>
              <a:buClr>
                <a:schemeClr val="accent6">
                  <a:lumMod val="75000"/>
                </a:schemeClr>
              </a:buClr>
              <a:buSzPct val="128000"/>
              <a:buFont typeface="Georgia" pitchFamily="18" charset="0"/>
              <a:buNone/>
              <a:tabLst/>
              <a:defRPr/>
            </a:pPr>
            <a:r>
              <a:rPr kumimoji="0" lang="en-US" sz="2800" b="1" i="0" u="none" strike="noStrike" kern="1200" cap="none" spc="0" normalizeH="0" baseline="0" noProof="0" dirty="0" smtClean="0">
                <a:ln>
                  <a:noFill/>
                </a:ln>
                <a:solidFill>
                  <a:schemeClr val="bg2">
                    <a:lumMod val="25000"/>
                  </a:schemeClr>
                </a:solidFill>
                <a:effectLst/>
                <a:uLnTx/>
                <a:uFillTx/>
                <a:latin typeface="Arial" panose="020B0604020202020204" pitchFamily="34" charset="0"/>
                <a:ea typeface="+mj-ea"/>
                <a:cs typeface="Arial" panose="020B0604020202020204" pitchFamily="34" charset="0"/>
              </a:rPr>
              <a:t>  </a:t>
            </a:r>
            <a:endParaRPr kumimoji="0" lang="en-US" sz="28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99012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6096000"/>
            <a:ext cx="9268402" cy="723900"/>
          </a:xfrm>
        </p:spPr>
        <p:txBody>
          <a:bodyPr>
            <a:normAutofit/>
          </a:bodyPr>
          <a:lstStyle/>
          <a:p>
            <a:pPr lvl="0" algn="ctr">
              <a:buClr>
                <a:srgbClr val="F14124">
                  <a:lumMod val="75000"/>
                </a:srgbClr>
              </a:buClr>
            </a:pPr>
            <a:r>
              <a:rPr lang="ro-RO" sz="1100" i="1" dirty="0">
                <a:solidFill>
                  <a:srgbClr val="4E67C8">
                    <a:lumMod val="75000"/>
                  </a:srgbClr>
                </a:solidFill>
                <a:latin typeface="Arial" pitchFamily="34" charset="0"/>
                <a:cs typeface="Arial" pitchFamily="34" charset="0"/>
              </a:rPr>
              <a:t>Brașov, 27-28 mai 2014</a:t>
            </a:r>
            <a:endParaRPr lang="en-US" sz="1100" i="1" dirty="0">
              <a:solidFill>
                <a:srgbClr val="4E67C8">
                  <a:lumMod val="75000"/>
                </a:srgbClr>
              </a:solidFill>
              <a:latin typeface="Arial" pitchFamily="34" charset="0"/>
              <a:cs typeface="Arial" pitchFamily="34" charset="0"/>
            </a:endParaRPr>
          </a:p>
          <a:p>
            <a:pPr algn="ctr"/>
            <a:endParaRPr lang="en-US" sz="1000" dirty="0">
              <a:latin typeface="Arial" pitchFamily="34" charset="0"/>
              <a:cs typeface="Arial" pitchFamily="34" charset="0"/>
            </a:endParaRPr>
          </a:p>
        </p:txBody>
      </p:sp>
      <p:sp>
        <p:nvSpPr>
          <p:cNvPr id="2" name="Title 1"/>
          <p:cNvSpPr>
            <a:spLocks noGrp="1"/>
          </p:cNvSpPr>
          <p:nvPr>
            <p:ph type="ctrTitle"/>
          </p:nvPr>
        </p:nvSpPr>
        <p:spPr>
          <a:xfrm>
            <a:off x="304800" y="1219200"/>
            <a:ext cx="8534400" cy="4572000"/>
          </a:xfrm>
        </p:spPr>
        <p:txBody>
          <a:bodyPr/>
          <a:lstStyle/>
          <a:p>
            <a:pPr>
              <a:buNone/>
            </a:pPr>
            <a:r>
              <a:rPr lang="ro-RO" sz="2000" dirty="0" smtClean="0">
                <a:solidFill>
                  <a:schemeClr val="bg2">
                    <a:lumMod val="25000"/>
                  </a:schemeClr>
                </a:solidFill>
                <a:latin typeface="Arial" panose="020B0604020202020204" pitchFamily="34" charset="0"/>
                <a:cs typeface="Arial" panose="020B0604020202020204" pitchFamily="34" charset="0"/>
              </a:rPr>
              <a:t>Părţile componente </a:t>
            </a:r>
            <a:r>
              <a:rPr lang="ro-RO" sz="1600" b="0" dirty="0" smtClean="0">
                <a:solidFill>
                  <a:schemeClr val="bg2">
                    <a:lumMod val="25000"/>
                  </a:schemeClr>
                </a:solidFill>
                <a:latin typeface="Arial" panose="020B0604020202020204" pitchFamily="34" charset="0"/>
                <a:cs typeface="Arial" panose="020B0604020202020204" pitchFamily="34" charset="0"/>
              </a:rPr>
              <a:t>ale</a:t>
            </a:r>
            <a:r>
              <a:rPr lang="ro-RO" sz="2000" dirty="0" smtClean="0">
                <a:solidFill>
                  <a:schemeClr val="bg2">
                    <a:lumMod val="25000"/>
                  </a:schemeClr>
                </a:solidFill>
                <a:latin typeface="Arial" panose="020B0604020202020204" pitchFamily="34" charset="0"/>
                <a:cs typeface="Arial" panose="020B0604020202020204" pitchFamily="34" charset="0"/>
              </a:rPr>
              <a:t> </a:t>
            </a:r>
            <a:r>
              <a:rPr lang="fr-BE" sz="2000" dirty="0" smtClean="0">
                <a:solidFill>
                  <a:schemeClr val="bg2">
                    <a:lumMod val="25000"/>
                  </a:schemeClr>
                </a:solidFill>
                <a:latin typeface="Arial" panose="020B0604020202020204" pitchFamily="34" charset="0"/>
                <a:cs typeface="Arial" panose="020B0604020202020204" pitchFamily="34" charset="0"/>
              </a:rPr>
              <a:t>ORIZONT 2020</a:t>
            </a:r>
            <a:r>
              <a:rPr lang="ro-RO" sz="2000" dirty="0" smtClean="0">
                <a:solidFill>
                  <a:schemeClr val="bg2">
                    <a:lumMod val="25000"/>
                  </a:schemeClr>
                </a:solidFill>
                <a:latin typeface="Arial" panose="020B0604020202020204" pitchFamily="34" charset="0"/>
                <a:cs typeface="Arial" panose="020B0604020202020204" pitchFamily="34" charset="0"/>
              </a:rPr>
              <a:t>, </a:t>
            </a:r>
            <a:r>
              <a:rPr lang="ro-RO" sz="1600" b="0" dirty="0" smtClean="0">
                <a:solidFill>
                  <a:schemeClr val="bg2">
                    <a:lumMod val="25000"/>
                  </a:schemeClr>
                </a:solidFill>
                <a:latin typeface="Arial" panose="020B0604020202020204" pitchFamily="34" charset="0"/>
                <a:cs typeface="Arial" panose="020B0604020202020204" pitchFamily="34" charset="0"/>
              </a:rPr>
              <a:t>conform</a:t>
            </a:r>
            <a:r>
              <a:rPr lang="ro-RO" sz="1600" dirty="0" smtClean="0">
                <a:solidFill>
                  <a:schemeClr val="bg2">
                    <a:lumMod val="25000"/>
                  </a:schemeClr>
                </a:solidFill>
                <a:latin typeface="Arial" panose="020B0604020202020204" pitchFamily="34" charset="0"/>
                <a:cs typeface="Arial" panose="020B0604020202020204" pitchFamily="34" charset="0"/>
              </a:rPr>
              <a:t> </a:t>
            </a:r>
            <a:r>
              <a:rPr lang="ro-RO" sz="2000" dirty="0" smtClean="0">
                <a:solidFill>
                  <a:schemeClr val="bg2">
                    <a:lumMod val="25000"/>
                  </a:schemeClr>
                </a:solidFill>
                <a:latin typeface="Arial" panose="020B0604020202020204" pitchFamily="34" charset="0"/>
                <a:cs typeface="Arial" panose="020B0604020202020204" pitchFamily="34" charset="0"/>
              </a:rPr>
              <a:t>WP (2014-2015)</a:t>
            </a:r>
            <a:br>
              <a:rPr lang="ro-RO" sz="2000" dirty="0" smtClean="0">
                <a:solidFill>
                  <a:schemeClr val="bg2">
                    <a:lumMod val="25000"/>
                  </a:schemeClr>
                </a:solidFill>
                <a:latin typeface="Arial" panose="020B0604020202020204" pitchFamily="34" charset="0"/>
                <a:cs typeface="Arial" panose="020B0604020202020204" pitchFamily="34" charset="0"/>
              </a:rPr>
            </a:br>
            <a:r>
              <a:rPr lang="en-GB" sz="1400" b="0" dirty="0" smtClean="0">
                <a:solidFill>
                  <a:schemeClr val="tx1"/>
                </a:solidFill>
                <a:latin typeface="Arial" pitchFamily="34" charset="0"/>
                <a:cs typeface="Arial" pitchFamily="34" charset="0"/>
              </a:rPr>
              <a:t>1. 	General Introduction </a:t>
            </a:r>
            <a:r>
              <a:rPr lang="ro-RO" sz="1400" b="0" dirty="0" smtClean="0">
                <a:solidFill>
                  <a:schemeClr val="tx1"/>
                </a:solidFill>
                <a:latin typeface="Arial" pitchFamily="34" charset="0"/>
                <a:cs typeface="Arial" pitchFamily="34" charset="0"/>
              </a:rPr>
              <a:t/>
            </a:r>
            <a:br>
              <a:rPr lang="ro-RO" sz="1400" b="0" dirty="0" smtClean="0">
                <a:solidFill>
                  <a:schemeClr val="tx1"/>
                </a:solidFill>
                <a:latin typeface="Arial" pitchFamily="34" charset="0"/>
                <a:cs typeface="Arial" pitchFamily="34" charset="0"/>
              </a:rPr>
            </a:br>
            <a:r>
              <a:rPr lang="en-GB" sz="1600" b="0" dirty="0" smtClean="0">
                <a:solidFill>
                  <a:schemeClr val="tx1"/>
                </a:solidFill>
                <a:latin typeface="Arial" pitchFamily="34" charset="0"/>
                <a:cs typeface="Arial" pitchFamily="34" charset="0"/>
              </a:rPr>
              <a:t/>
            </a:r>
            <a:br>
              <a:rPr lang="en-GB" sz="1600" b="0" dirty="0" smtClean="0">
                <a:solidFill>
                  <a:schemeClr val="tx1"/>
                </a:solidFill>
                <a:latin typeface="Arial" pitchFamily="34" charset="0"/>
                <a:cs typeface="Arial" pitchFamily="34" charset="0"/>
              </a:rPr>
            </a:br>
            <a:r>
              <a:rPr lang="en-GB" sz="1600" b="0" dirty="0" smtClean="0">
                <a:solidFill>
                  <a:schemeClr val="tx1"/>
                </a:solidFill>
                <a:latin typeface="Arial" pitchFamily="34" charset="0"/>
                <a:cs typeface="Arial" pitchFamily="34" charset="0"/>
              </a:rPr>
              <a:t> </a:t>
            </a:r>
            <a:r>
              <a:rPr lang="ro-RO" sz="1600" b="0" dirty="0" smtClean="0">
                <a:solidFill>
                  <a:schemeClr val="tx1"/>
                </a:solidFill>
                <a:latin typeface="Arial" pitchFamily="34" charset="0"/>
                <a:cs typeface="Arial" pitchFamily="34" charset="0"/>
              </a:rPr>
              <a:t>	</a:t>
            </a:r>
            <a:r>
              <a:rPr lang="en-GB" sz="1600" dirty="0" smtClean="0">
                <a:solidFill>
                  <a:schemeClr val="tx1"/>
                </a:solidFill>
                <a:latin typeface="Arial" pitchFamily="34" charset="0"/>
                <a:cs typeface="Arial" pitchFamily="34" charset="0"/>
              </a:rPr>
              <a:t>Excellent science </a:t>
            </a:r>
            <a:r>
              <a:rPr lang="en-GB" sz="1600" b="0" dirty="0" smtClean="0">
                <a:solidFill>
                  <a:schemeClr val="tx1"/>
                </a:solidFill>
                <a:latin typeface="Arial" pitchFamily="34" charset="0"/>
                <a:cs typeface="Arial" pitchFamily="34" charset="0"/>
              </a:rPr>
              <a:t/>
            </a:r>
            <a:br>
              <a:rPr lang="en-GB" sz="1600" b="0" dirty="0" smtClean="0">
                <a:solidFill>
                  <a:schemeClr val="tx1"/>
                </a:solidFill>
                <a:latin typeface="Arial" pitchFamily="34" charset="0"/>
                <a:cs typeface="Arial" pitchFamily="34" charset="0"/>
              </a:rPr>
            </a:br>
            <a:r>
              <a:rPr lang="en-GB" sz="1400" b="0" dirty="0" smtClean="0">
                <a:solidFill>
                  <a:schemeClr val="tx1"/>
                </a:solidFill>
                <a:latin typeface="Arial" pitchFamily="34" charset="0"/>
                <a:cs typeface="Arial" pitchFamily="34" charset="0"/>
              </a:rPr>
              <a:t>2. 	Future and Emerging Technologies </a:t>
            </a:r>
            <a:br>
              <a:rPr lang="en-GB" sz="1400" b="0" dirty="0" smtClean="0">
                <a:solidFill>
                  <a:schemeClr val="tx1"/>
                </a:solidFill>
                <a:latin typeface="Arial" pitchFamily="34" charset="0"/>
                <a:cs typeface="Arial" pitchFamily="34" charset="0"/>
              </a:rPr>
            </a:br>
            <a:r>
              <a:rPr lang="en-GB" sz="1400" b="0" dirty="0" smtClean="0">
                <a:solidFill>
                  <a:schemeClr val="tx1"/>
                </a:solidFill>
                <a:latin typeface="Arial" pitchFamily="34" charset="0"/>
                <a:cs typeface="Arial" pitchFamily="34" charset="0"/>
              </a:rPr>
              <a:t>3. 	Marie </a:t>
            </a:r>
            <a:r>
              <a:rPr lang="en-GB" sz="1400" b="0" dirty="0" err="1" smtClean="0">
                <a:solidFill>
                  <a:schemeClr val="tx1"/>
                </a:solidFill>
                <a:latin typeface="Arial" pitchFamily="34" charset="0"/>
                <a:cs typeface="Arial" pitchFamily="34" charset="0"/>
              </a:rPr>
              <a:t>Skłodowska</a:t>
            </a:r>
            <a:r>
              <a:rPr lang="en-GB" sz="1400" b="0" dirty="0" smtClean="0">
                <a:solidFill>
                  <a:schemeClr val="tx1"/>
                </a:solidFill>
                <a:latin typeface="Arial" pitchFamily="34" charset="0"/>
                <a:cs typeface="Arial" pitchFamily="34" charset="0"/>
              </a:rPr>
              <a:t>-Curie actions </a:t>
            </a:r>
            <a:br>
              <a:rPr lang="en-GB" sz="1400" b="0" dirty="0" smtClean="0">
                <a:solidFill>
                  <a:schemeClr val="tx1"/>
                </a:solidFill>
                <a:latin typeface="Arial" pitchFamily="34" charset="0"/>
                <a:cs typeface="Arial" pitchFamily="34" charset="0"/>
              </a:rPr>
            </a:br>
            <a:r>
              <a:rPr lang="en-GB" sz="1400" b="0" dirty="0" smtClean="0">
                <a:solidFill>
                  <a:schemeClr val="tx1"/>
                </a:solidFill>
                <a:latin typeface="Arial" pitchFamily="34" charset="0"/>
                <a:cs typeface="Arial" pitchFamily="34" charset="0"/>
              </a:rPr>
              <a:t>4. 	European research infrastructures (including </a:t>
            </a:r>
            <a:r>
              <a:rPr lang="en-GB" sz="1400" b="0" dirty="0" err="1" smtClean="0">
                <a:solidFill>
                  <a:schemeClr val="tx1"/>
                </a:solidFill>
                <a:latin typeface="Arial" pitchFamily="34" charset="0"/>
                <a:cs typeface="Arial" pitchFamily="34" charset="0"/>
              </a:rPr>
              <a:t>eInfrastructures</a:t>
            </a:r>
            <a:r>
              <a:rPr lang="en-GB" sz="1400" b="0" dirty="0" smtClean="0">
                <a:solidFill>
                  <a:schemeClr val="tx1"/>
                </a:solidFill>
                <a:latin typeface="Arial" pitchFamily="34" charset="0"/>
                <a:cs typeface="Arial" pitchFamily="34" charset="0"/>
              </a:rPr>
              <a:t>) </a:t>
            </a:r>
            <a:br>
              <a:rPr lang="en-GB" sz="1400" b="0" dirty="0" smtClean="0">
                <a:solidFill>
                  <a:schemeClr val="tx1"/>
                </a:solidFill>
                <a:latin typeface="Arial" pitchFamily="34" charset="0"/>
                <a:cs typeface="Arial" pitchFamily="34" charset="0"/>
              </a:rPr>
            </a:br>
            <a:r>
              <a:rPr lang="en-GB" sz="1400" b="0" dirty="0" smtClean="0">
                <a:solidFill>
                  <a:schemeClr val="tx1"/>
                </a:solidFill>
                <a:latin typeface="Arial" pitchFamily="34" charset="0"/>
                <a:cs typeface="Arial" pitchFamily="34" charset="0"/>
              </a:rPr>
              <a:t> </a:t>
            </a:r>
            <a:r>
              <a:rPr lang="en-GB" sz="1600" b="0" dirty="0" smtClean="0">
                <a:solidFill>
                  <a:schemeClr val="tx1"/>
                </a:solidFill>
                <a:latin typeface="Arial" pitchFamily="34" charset="0"/>
                <a:cs typeface="Arial" pitchFamily="34" charset="0"/>
              </a:rPr>
              <a:t/>
            </a:r>
            <a:br>
              <a:rPr lang="en-GB" sz="1600" b="0" dirty="0" smtClean="0">
                <a:solidFill>
                  <a:schemeClr val="tx1"/>
                </a:solidFill>
                <a:latin typeface="Arial" pitchFamily="34" charset="0"/>
                <a:cs typeface="Arial" pitchFamily="34" charset="0"/>
              </a:rPr>
            </a:br>
            <a:r>
              <a:rPr lang="ro-RO" sz="1600" b="0" dirty="0" smtClean="0">
                <a:solidFill>
                  <a:schemeClr val="tx1"/>
                </a:solidFill>
                <a:latin typeface="Arial" pitchFamily="34" charset="0"/>
                <a:cs typeface="Arial" pitchFamily="34" charset="0"/>
              </a:rPr>
              <a:t>	</a:t>
            </a:r>
            <a:r>
              <a:rPr lang="en-GB" sz="1600" dirty="0" smtClean="0">
                <a:solidFill>
                  <a:srgbClr val="FF0000"/>
                </a:solidFill>
                <a:latin typeface="Arial" pitchFamily="34" charset="0"/>
                <a:cs typeface="Arial" pitchFamily="34" charset="0"/>
              </a:rPr>
              <a:t>Industrial leadership </a:t>
            </a:r>
            <a:r>
              <a:rPr lang="ro-RO" sz="1600" dirty="0" smtClean="0">
                <a:solidFill>
                  <a:srgbClr val="FF0000"/>
                </a:solidFill>
                <a:latin typeface="Arial" pitchFamily="34" charset="0"/>
                <a:cs typeface="Arial" pitchFamily="34" charset="0"/>
              </a:rPr>
              <a:t>(Pilonul II)</a:t>
            </a:r>
            <a:r>
              <a:rPr lang="en-GB" sz="1600" b="0" dirty="0" smtClean="0">
                <a:solidFill>
                  <a:schemeClr val="tx1"/>
                </a:solidFill>
                <a:latin typeface="Arial" pitchFamily="34" charset="0"/>
                <a:cs typeface="Arial" pitchFamily="34" charset="0"/>
              </a:rPr>
              <a:t/>
            </a:r>
            <a:br>
              <a:rPr lang="en-GB" sz="1600" b="0" dirty="0" smtClean="0">
                <a:solidFill>
                  <a:schemeClr val="tx1"/>
                </a:solidFill>
                <a:latin typeface="Arial" pitchFamily="34" charset="0"/>
                <a:cs typeface="Arial" pitchFamily="34" charset="0"/>
              </a:rPr>
            </a:br>
            <a:r>
              <a:rPr lang="en-GB" sz="1400" b="0" dirty="0" smtClean="0">
                <a:solidFill>
                  <a:schemeClr val="tx1"/>
                </a:solidFill>
                <a:latin typeface="Arial" pitchFamily="34" charset="0"/>
                <a:cs typeface="Arial" pitchFamily="34" charset="0"/>
              </a:rPr>
              <a:t>5. 	Leadership in enabling and industrial technologies (LEITs) </a:t>
            </a:r>
            <a:br>
              <a:rPr lang="en-GB" sz="1400" b="0" dirty="0" smtClean="0">
                <a:solidFill>
                  <a:schemeClr val="tx1"/>
                </a:solidFill>
                <a:latin typeface="Arial" pitchFamily="34" charset="0"/>
                <a:cs typeface="Arial" pitchFamily="34" charset="0"/>
              </a:rPr>
            </a:br>
            <a:r>
              <a:rPr lang="ro-RO" sz="1400" b="0" dirty="0" smtClean="0">
                <a:solidFill>
                  <a:schemeClr val="tx1"/>
                </a:solidFill>
                <a:latin typeface="Arial" pitchFamily="34" charset="0"/>
                <a:cs typeface="Arial" pitchFamily="34" charset="0"/>
              </a:rPr>
              <a:t>		</a:t>
            </a:r>
            <a:r>
              <a:rPr lang="en-GB" sz="1400" b="0" dirty="0" smtClean="0">
                <a:solidFill>
                  <a:schemeClr val="tx1"/>
                </a:solidFill>
                <a:latin typeface="Arial" pitchFamily="34" charset="0"/>
                <a:cs typeface="Arial" pitchFamily="34" charset="0"/>
              </a:rPr>
              <a:t>Introduction to LEITs </a:t>
            </a:r>
            <a:br>
              <a:rPr lang="en-GB" sz="1400" b="0" dirty="0" smtClean="0">
                <a:solidFill>
                  <a:schemeClr val="tx1"/>
                </a:solidFill>
                <a:latin typeface="Arial" pitchFamily="34" charset="0"/>
                <a:cs typeface="Arial" pitchFamily="34" charset="0"/>
              </a:rPr>
            </a:br>
            <a:r>
              <a:rPr lang="ro-RO" sz="1400" b="0" dirty="0" smtClean="0">
                <a:solidFill>
                  <a:schemeClr val="tx1"/>
                </a:solidFill>
                <a:latin typeface="Arial" pitchFamily="34" charset="0"/>
                <a:cs typeface="Arial" pitchFamily="34" charset="0"/>
              </a:rPr>
              <a:t>		</a:t>
            </a:r>
            <a:r>
              <a:rPr lang="en-GB" sz="1400" b="0" dirty="0" err="1" smtClean="0">
                <a:solidFill>
                  <a:schemeClr val="tx1"/>
                </a:solidFill>
                <a:latin typeface="Arial" pitchFamily="34" charset="0"/>
                <a:cs typeface="Arial" pitchFamily="34" charset="0"/>
              </a:rPr>
              <a:t>i</a:t>
            </a:r>
            <a:r>
              <a:rPr lang="en-GB" sz="1400" b="0" dirty="0" smtClean="0">
                <a:solidFill>
                  <a:schemeClr val="tx1"/>
                </a:solidFill>
                <a:latin typeface="Arial" pitchFamily="34" charset="0"/>
                <a:cs typeface="Arial" pitchFamily="34" charset="0"/>
              </a:rPr>
              <a:t>. Information and communication technologies </a:t>
            </a:r>
            <a:br>
              <a:rPr lang="en-GB" sz="1400" b="0" dirty="0" smtClean="0">
                <a:solidFill>
                  <a:schemeClr val="tx1"/>
                </a:solidFill>
                <a:latin typeface="Arial" pitchFamily="34" charset="0"/>
                <a:cs typeface="Arial" pitchFamily="34" charset="0"/>
              </a:rPr>
            </a:br>
            <a:r>
              <a:rPr lang="ro-RO" sz="1400" b="0" dirty="0" smtClean="0">
                <a:solidFill>
                  <a:schemeClr val="tx1"/>
                </a:solidFill>
                <a:latin typeface="Arial" pitchFamily="34" charset="0"/>
                <a:cs typeface="Arial" pitchFamily="34" charset="0"/>
              </a:rPr>
              <a:t>		</a:t>
            </a:r>
            <a:r>
              <a:rPr lang="en-GB" sz="1400" b="0" dirty="0" smtClean="0">
                <a:solidFill>
                  <a:schemeClr val="tx1"/>
                </a:solidFill>
                <a:latin typeface="Arial" pitchFamily="34" charset="0"/>
                <a:cs typeface="Arial" pitchFamily="34" charset="0"/>
              </a:rPr>
              <a:t>ii. Nanotechnologies, Advanced materials, Advanced manufacturing </a:t>
            </a:r>
            <a:r>
              <a:rPr lang="ro-RO" sz="1400" b="0" dirty="0" smtClean="0">
                <a:solidFill>
                  <a:schemeClr val="tx1"/>
                </a:solidFill>
                <a:latin typeface="Arial" pitchFamily="34" charset="0"/>
                <a:cs typeface="Arial" pitchFamily="34" charset="0"/>
              </a:rPr>
              <a:t/>
            </a:r>
            <a:br>
              <a:rPr lang="ro-RO" sz="1400" b="0" dirty="0" smtClean="0">
                <a:solidFill>
                  <a:schemeClr val="tx1"/>
                </a:solidFill>
                <a:latin typeface="Arial" pitchFamily="34" charset="0"/>
                <a:cs typeface="Arial" pitchFamily="34" charset="0"/>
              </a:rPr>
            </a:br>
            <a:r>
              <a:rPr lang="ro-RO" sz="1400" b="0" dirty="0" smtClean="0">
                <a:solidFill>
                  <a:schemeClr val="tx1"/>
                </a:solidFill>
                <a:latin typeface="Arial" pitchFamily="34" charset="0"/>
                <a:cs typeface="Arial" pitchFamily="34" charset="0"/>
              </a:rPr>
              <a:t>		    </a:t>
            </a:r>
            <a:r>
              <a:rPr lang="en-GB" sz="1400" b="0" dirty="0" smtClean="0">
                <a:solidFill>
                  <a:schemeClr val="tx1"/>
                </a:solidFill>
                <a:latin typeface="Arial" pitchFamily="34" charset="0"/>
                <a:cs typeface="Arial" pitchFamily="34" charset="0"/>
              </a:rPr>
              <a:t>and processing, Biotechnology </a:t>
            </a:r>
            <a:br>
              <a:rPr lang="en-GB" sz="1400" b="0" dirty="0" smtClean="0">
                <a:solidFill>
                  <a:schemeClr val="tx1"/>
                </a:solidFill>
                <a:latin typeface="Arial" pitchFamily="34" charset="0"/>
                <a:cs typeface="Arial" pitchFamily="34" charset="0"/>
              </a:rPr>
            </a:br>
            <a:r>
              <a:rPr lang="ro-RO" sz="1400" b="0" dirty="0" smtClean="0">
                <a:solidFill>
                  <a:schemeClr val="tx1"/>
                </a:solidFill>
                <a:latin typeface="Arial" pitchFamily="34" charset="0"/>
                <a:cs typeface="Arial" pitchFamily="34" charset="0"/>
              </a:rPr>
              <a:t>		</a:t>
            </a:r>
            <a:r>
              <a:rPr lang="en-GB" sz="1400" b="0" dirty="0" smtClean="0">
                <a:solidFill>
                  <a:schemeClr val="tx1"/>
                </a:solidFill>
                <a:latin typeface="Arial" pitchFamily="34" charset="0"/>
                <a:cs typeface="Arial" pitchFamily="34" charset="0"/>
              </a:rPr>
              <a:t>iii. Space </a:t>
            </a:r>
            <a:r>
              <a:rPr lang="ro-RO" sz="1600" b="0" dirty="0" smtClean="0">
                <a:solidFill>
                  <a:schemeClr val="tx1"/>
                </a:solidFill>
                <a:latin typeface="Arial" pitchFamily="34" charset="0"/>
                <a:cs typeface="Arial" pitchFamily="34" charset="0"/>
              </a:rPr>
              <a:t/>
            </a:r>
            <a:br>
              <a:rPr lang="ro-RO" sz="1600" b="0" dirty="0" smtClean="0">
                <a:solidFill>
                  <a:schemeClr val="tx1"/>
                </a:solidFill>
                <a:latin typeface="Arial" pitchFamily="34" charset="0"/>
                <a:cs typeface="Arial" pitchFamily="34" charset="0"/>
              </a:rPr>
            </a:br>
            <a:r>
              <a:rPr lang="en-GB" sz="1600" b="0" dirty="0" smtClean="0">
                <a:solidFill>
                  <a:schemeClr val="tx1"/>
                </a:solidFill>
                <a:latin typeface="Arial" pitchFamily="34" charset="0"/>
                <a:cs typeface="Arial" pitchFamily="34" charset="0"/>
              </a:rPr>
              <a:t/>
            </a:r>
            <a:br>
              <a:rPr lang="en-GB" sz="1600" b="0" dirty="0" smtClean="0">
                <a:solidFill>
                  <a:schemeClr val="tx1"/>
                </a:solidFill>
                <a:latin typeface="Arial" pitchFamily="34" charset="0"/>
                <a:cs typeface="Arial" pitchFamily="34" charset="0"/>
              </a:rPr>
            </a:br>
            <a:r>
              <a:rPr lang="en-GB" sz="1600" dirty="0" smtClean="0">
                <a:solidFill>
                  <a:srgbClr val="FF0000"/>
                </a:solidFill>
                <a:latin typeface="Arial" pitchFamily="34" charset="0"/>
                <a:cs typeface="Arial" pitchFamily="34" charset="0"/>
              </a:rPr>
              <a:t>6. 	Access to risk finance </a:t>
            </a:r>
            <a:r>
              <a:rPr lang="ro-RO" sz="1600" dirty="0" smtClean="0">
                <a:solidFill>
                  <a:srgbClr val="FF0000"/>
                </a:solidFill>
                <a:latin typeface="Arial" pitchFamily="34" charset="0"/>
                <a:cs typeface="Arial" pitchFamily="34" charset="0"/>
              </a:rPr>
              <a:t/>
            </a:r>
            <a:br>
              <a:rPr lang="ro-RO" sz="1600" dirty="0" smtClean="0">
                <a:solidFill>
                  <a:srgbClr val="FF0000"/>
                </a:solidFill>
                <a:latin typeface="Arial" pitchFamily="34" charset="0"/>
                <a:cs typeface="Arial" pitchFamily="34" charset="0"/>
              </a:rPr>
            </a:br>
            <a:r>
              <a:rPr lang="en-GB" sz="1600" dirty="0" smtClean="0">
                <a:solidFill>
                  <a:schemeClr val="tx1"/>
                </a:solidFill>
                <a:latin typeface="Arial" pitchFamily="34" charset="0"/>
                <a:cs typeface="Arial" pitchFamily="34" charset="0"/>
              </a:rPr>
              <a:t/>
            </a:r>
            <a:br>
              <a:rPr lang="en-GB" sz="1600" dirty="0" smtClean="0">
                <a:solidFill>
                  <a:schemeClr val="tx1"/>
                </a:solidFill>
                <a:latin typeface="Arial" pitchFamily="34" charset="0"/>
                <a:cs typeface="Arial" pitchFamily="34" charset="0"/>
              </a:rPr>
            </a:br>
            <a:r>
              <a:rPr lang="en-GB" sz="1600" dirty="0" smtClean="0">
                <a:solidFill>
                  <a:srgbClr val="FF0000"/>
                </a:solidFill>
                <a:latin typeface="Arial" pitchFamily="34" charset="0"/>
                <a:cs typeface="Arial" pitchFamily="34" charset="0"/>
              </a:rPr>
              <a:t>7. 	Innovation in SMEs </a:t>
            </a:r>
            <a:r>
              <a:rPr lang="en-GB" sz="1600" dirty="0" smtClean="0">
                <a:solidFill>
                  <a:schemeClr val="tx1"/>
                </a:solidFill>
                <a:latin typeface="Arial" pitchFamily="34" charset="0"/>
                <a:cs typeface="Arial" pitchFamily="34" charset="0"/>
              </a:rPr>
              <a:t/>
            </a:r>
            <a:br>
              <a:rPr lang="en-GB" sz="1600" dirty="0" smtClean="0">
                <a:solidFill>
                  <a:schemeClr val="tx1"/>
                </a:solidFill>
                <a:latin typeface="Arial" pitchFamily="34" charset="0"/>
                <a:cs typeface="Arial" pitchFamily="34" charset="0"/>
              </a:rPr>
            </a:br>
            <a:r>
              <a:rPr lang="en-GB" sz="1600" dirty="0" smtClean="0">
                <a:solidFill>
                  <a:schemeClr val="tx1"/>
                </a:solidFill>
                <a:latin typeface="Arial" pitchFamily="34" charset="0"/>
                <a:cs typeface="Arial" pitchFamily="34" charset="0"/>
              </a:rPr>
              <a:t> </a:t>
            </a:r>
            <a:r>
              <a:rPr lang="en-US" sz="1400" dirty="0" smtClean="0">
                <a:solidFill>
                  <a:schemeClr val="bg2">
                    <a:lumMod val="25000"/>
                  </a:schemeClr>
                </a:solidFill>
                <a:latin typeface="Arial" panose="020B0604020202020204" pitchFamily="34" charset="0"/>
                <a:cs typeface="Arial" panose="020B0604020202020204" pitchFamily="34" charset="0"/>
              </a:rPr>
              <a:t> </a:t>
            </a:r>
            <a:r>
              <a:rPr lang="ro-RO" sz="1400" dirty="0" smtClean="0">
                <a:solidFill>
                  <a:schemeClr val="bg2">
                    <a:lumMod val="25000"/>
                  </a:schemeClr>
                </a:solidFill>
                <a:latin typeface="Arial" panose="020B0604020202020204" pitchFamily="34" charset="0"/>
                <a:cs typeface="Arial" panose="020B0604020202020204" pitchFamily="34" charset="0"/>
              </a:rPr>
              <a:t/>
            </a:r>
            <a:br>
              <a:rPr lang="ro-RO" sz="1400" dirty="0" smtClean="0">
                <a:solidFill>
                  <a:schemeClr val="bg2">
                    <a:lumMod val="25000"/>
                  </a:schemeClr>
                </a:solidFill>
                <a:latin typeface="Arial" panose="020B0604020202020204" pitchFamily="34" charset="0"/>
                <a:cs typeface="Arial" panose="020B0604020202020204" pitchFamily="34" charset="0"/>
              </a:rPr>
            </a:br>
            <a:endParaRPr lang="en-GB" sz="1400" dirty="0">
              <a:latin typeface="Arial" pitchFamily="34" charset="0"/>
              <a:cs typeface="Arial" pitchFamily="34" charset="0"/>
            </a:endParaRPr>
          </a:p>
        </p:txBody>
      </p:sp>
      <p:pic>
        <p:nvPicPr>
          <p:cNvPr id="4" name="Picture 3" descr="drap_cmyk.jpg"/>
          <p:cNvPicPr>
            <a:picLocks noChangeAspect="1"/>
          </p:cNvPicPr>
          <p:nvPr/>
        </p:nvPicPr>
        <p:blipFill>
          <a:blip r:embed="rId3"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4" cstate="print"/>
          <a:stretch>
            <a:fillRect/>
          </a:stretch>
        </p:blipFill>
        <p:spPr>
          <a:xfrm>
            <a:off x="7086600" y="304800"/>
            <a:ext cx="1447800" cy="840116"/>
          </a:xfrm>
          <a:prstGeom prst="rect">
            <a:avLst/>
          </a:prstGeom>
        </p:spPr>
      </p:pic>
      <p:sp>
        <p:nvSpPr>
          <p:cNvPr id="6" name="Title 1"/>
          <p:cNvSpPr txBox="1">
            <a:spLocks/>
          </p:cNvSpPr>
          <p:nvPr/>
        </p:nvSpPr>
        <p:spPr>
          <a:xfrm>
            <a:off x="533400" y="1143000"/>
            <a:ext cx="8077200" cy="4953000"/>
          </a:xfrm>
          <a:prstGeom prst="rect">
            <a:avLst/>
          </a:prstGeom>
          <a:effectLst/>
        </p:spPr>
        <p:txBody>
          <a:bodyPr vert="horz" lIns="91440" tIns="45720" rIns="91440" bIns="45720" rtlCol="0" anchor="t" anchorCtr="0">
            <a:noAutofit/>
          </a:bodyPr>
          <a:lstStyle/>
          <a:p>
            <a:pPr marL="342900" marR="0" lvl="0" indent="-342900" algn="l" defTabSz="914400" rtl="0" eaLnBrk="1" fontAlgn="base" latinLnBrk="0" hangingPunct="1">
              <a:lnSpc>
                <a:spcPct val="80000"/>
              </a:lnSpc>
              <a:spcBef>
                <a:spcPct val="20000"/>
              </a:spcBef>
              <a:spcAft>
                <a:spcPct val="0"/>
              </a:spcAft>
              <a:buClr>
                <a:schemeClr val="accent6">
                  <a:lumMod val="75000"/>
                </a:schemeClr>
              </a:buClr>
              <a:buSzPct val="128000"/>
              <a:buFont typeface="Georgia" pitchFamily="18" charset="0"/>
              <a:buNone/>
              <a:tabLst/>
              <a:defRPr/>
            </a:pPr>
            <a:r>
              <a:rPr kumimoji="0" lang="en-US" sz="2800" b="1" i="0" u="none" strike="noStrike" kern="1200" cap="none" spc="0" normalizeH="0" baseline="0" noProof="0" dirty="0" smtClean="0">
                <a:ln>
                  <a:noFill/>
                </a:ln>
                <a:solidFill>
                  <a:schemeClr val="bg2">
                    <a:lumMod val="25000"/>
                  </a:schemeClr>
                </a:solidFill>
                <a:effectLst/>
                <a:uLnTx/>
                <a:uFillTx/>
                <a:latin typeface="Arial" panose="020B0604020202020204" pitchFamily="34" charset="0"/>
                <a:ea typeface="+mj-ea"/>
                <a:cs typeface="Arial" panose="020B0604020202020204" pitchFamily="34" charset="0"/>
              </a:rPr>
              <a:t>  </a:t>
            </a:r>
            <a:endParaRPr kumimoji="0" lang="en-US" sz="28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99012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0495" y="6045200"/>
            <a:ext cx="7923010" cy="584200"/>
          </a:xfrm>
        </p:spPr>
        <p:txBody>
          <a:bodyPr>
            <a:normAutofit/>
          </a:bodyPr>
          <a:lstStyle/>
          <a:p>
            <a:pPr lvl="0" algn="ctr">
              <a:buClr>
                <a:srgbClr val="F14124">
                  <a:lumMod val="75000"/>
                </a:srgbClr>
              </a:buClr>
            </a:pPr>
            <a:r>
              <a:rPr lang="ro-RO" sz="1100" i="1" dirty="0">
                <a:solidFill>
                  <a:srgbClr val="4E67C8">
                    <a:lumMod val="75000"/>
                  </a:srgbClr>
                </a:solidFill>
                <a:latin typeface="Arial" pitchFamily="34" charset="0"/>
                <a:cs typeface="Arial" pitchFamily="34" charset="0"/>
              </a:rPr>
              <a:t>Brașov, 27-28 mai 2014</a:t>
            </a:r>
            <a:endParaRPr lang="en-US" sz="1100" i="1" dirty="0">
              <a:solidFill>
                <a:srgbClr val="4E67C8">
                  <a:lumMod val="75000"/>
                </a:srgbClr>
              </a:solidFill>
              <a:latin typeface="Arial" pitchFamily="34" charset="0"/>
              <a:cs typeface="Arial" pitchFamily="34" charset="0"/>
            </a:endParaRPr>
          </a:p>
          <a:p>
            <a:pPr algn="ctr">
              <a:lnSpc>
                <a:spcPct val="120000"/>
              </a:lnSpc>
              <a:spcBef>
                <a:spcPts val="0"/>
              </a:spcBef>
              <a:spcAft>
                <a:spcPts val="0"/>
              </a:spcAft>
            </a:pPr>
            <a:endParaRPr lang="en-US" sz="1100" dirty="0" smtClean="0">
              <a:latin typeface="Arial" pitchFamily="34" charset="0"/>
              <a:cs typeface="Arial" pitchFamily="34" charset="0"/>
            </a:endParaRPr>
          </a:p>
          <a:p>
            <a:pPr algn="ctr"/>
            <a:endParaRPr lang="en-US" sz="1000" dirty="0">
              <a:latin typeface="Arial" pitchFamily="34" charset="0"/>
              <a:cs typeface="Arial" pitchFamily="34" charset="0"/>
            </a:endParaRPr>
          </a:p>
        </p:txBody>
      </p:sp>
      <p:sp>
        <p:nvSpPr>
          <p:cNvPr id="2" name="Title 1"/>
          <p:cNvSpPr>
            <a:spLocks noGrp="1"/>
          </p:cNvSpPr>
          <p:nvPr>
            <p:ph type="ctrTitle"/>
          </p:nvPr>
        </p:nvSpPr>
        <p:spPr>
          <a:xfrm>
            <a:off x="381000" y="1066800"/>
            <a:ext cx="8534400" cy="4648200"/>
          </a:xfrm>
        </p:spPr>
        <p:txBody>
          <a:bodyPr/>
          <a:lstStyle/>
          <a:p>
            <a:pPr marL="460800" indent="0">
              <a:buNone/>
            </a:pPr>
            <a:r>
              <a:rPr lang="ro-RO" sz="2000" dirty="0" smtClean="0">
                <a:solidFill>
                  <a:schemeClr val="bg2">
                    <a:lumMod val="25000"/>
                  </a:schemeClr>
                </a:solidFill>
                <a:latin typeface="Arial" panose="020B0604020202020204" pitchFamily="34" charset="0"/>
                <a:cs typeface="Arial" panose="020B0604020202020204" pitchFamily="34" charset="0"/>
              </a:rPr>
              <a:t>Părţile componente </a:t>
            </a:r>
            <a:r>
              <a:rPr lang="ro-RO" sz="1600" b="0" dirty="0" smtClean="0">
                <a:solidFill>
                  <a:schemeClr val="bg2">
                    <a:lumMod val="25000"/>
                  </a:schemeClr>
                </a:solidFill>
                <a:latin typeface="Arial" panose="020B0604020202020204" pitchFamily="34" charset="0"/>
                <a:cs typeface="Arial" panose="020B0604020202020204" pitchFamily="34" charset="0"/>
              </a:rPr>
              <a:t>ale</a:t>
            </a:r>
            <a:r>
              <a:rPr lang="ro-RO" sz="2000" dirty="0" smtClean="0">
                <a:solidFill>
                  <a:schemeClr val="bg2">
                    <a:lumMod val="25000"/>
                  </a:schemeClr>
                </a:solidFill>
                <a:latin typeface="Arial" panose="020B0604020202020204" pitchFamily="34" charset="0"/>
                <a:cs typeface="Arial" panose="020B0604020202020204" pitchFamily="34" charset="0"/>
              </a:rPr>
              <a:t> </a:t>
            </a:r>
            <a:r>
              <a:rPr lang="fr-BE" sz="2000" dirty="0" smtClean="0">
                <a:solidFill>
                  <a:schemeClr val="bg2">
                    <a:lumMod val="25000"/>
                  </a:schemeClr>
                </a:solidFill>
                <a:latin typeface="Arial" panose="020B0604020202020204" pitchFamily="34" charset="0"/>
                <a:cs typeface="Arial" panose="020B0604020202020204" pitchFamily="34" charset="0"/>
              </a:rPr>
              <a:t>ORIZONT 2020</a:t>
            </a:r>
            <a:r>
              <a:rPr lang="ro-RO" sz="2000" dirty="0" smtClean="0">
                <a:solidFill>
                  <a:schemeClr val="bg2">
                    <a:lumMod val="25000"/>
                  </a:schemeClr>
                </a:solidFill>
                <a:latin typeface="Arial" panose="020B0604020202020204" pitchFamily="34" charset="0"/>
                <a:cs typeface="Arial" panose="020B0604020202020204" pitchFamily="34" charset="0"/>
              </a:rPr>
              <a:t>, </a:t>
            </a:r>
            <a:r>
              <a:rPr lang="ro-RO" sz="1600" b="0" dirty="0" smtClean="0">
                <a:solidFill>
                  <a:schemeClr val="bg2">
                    <a:lumMod val="25000"/>
                  </a:schemeClr>
                </a:solidFill>
                <a:latin typeface="Arial" panose="020B0604020202020204" pitchFamily="34" charset="0"/>
                <a:cs typeface="Arial" panose="020B0604020202020204" pitchFamily="34" charset="0"/>
              </a:rPr>
              <a:t>conform</a:t>
            </a:r>
            <a:r>
              <a:rPr lang="ro-RO" sz="1600" dirty="0" smtClean="0">
                <a:solidFill>
                  <a:schemeClr val="bg2">
                    <a:lumMod val="25000"/>
                  </a:schemeClr>
                </a:solidFill>
                <a:latin typeface="Arial" panose="020B0604020202020204" pitchFamily="34" charset="0"/>
                <a:cs typeface="Arial" panose="020B0604020202020204" pitchFamily="34" charset="0"/>
              </a:rPr>
              <a:t> </a:t>
            </a:r>
            <a:r>
              <a:rPr lang="ro-RO" sz="2000" dirty="0" smtClean="0">
                <a:solidFill>
                  <a:schemeClr val="bg2">
                    <a:lumMod val="25000"/>
                  </a:schemeClr>
                </a:solidFill>
                <a:latin typeface="Arial" panose="020B0604020202020204" pitchFamily="34" charset="0"/>
                <a:cs typeface="Arial" panose="020B0604020202020204" pitchFamily="34" charset="0"/>
              </a:rPr>
              <a:t>WP (2014-2015)</a:t>
            </a:r>
            <a:r>
              <a:rPr lang="ro-RO" sz="2400" dirty="0" smtClean="0">
                <a:solidFill>
                  <a:schemeClr val="bg2">
                    <a:lumMod val="25000"/>
                  </a:schemeClr>
                </a:solidFill>
                <a:latin typeface="Arial" panose="020B0604020202020204" pitchFamily="34" charset="0"/>
                <a:cs typeface="Arial" panose="020B0604020202020204" pitchFamily="34" charset="0"/>
              </a:rPr>
              <a:t/>
            </a:r>
            <a:br>
              <a:rPr lang="ro-RO" sz="2400" dirty="0" smtClean="0">
                <a:solidFill>
                  <a:schemeClr val="bg2">
                    <a:lumMod val="25000"/>
                  </a:schemeClr>
                </a:solidFill>
                <a:latin typeface="Arial" panose="020B0604020202020204" pitchFamily="34" charset="0"/>
                <a:cs typeface="Arial" panose="020B0604020202020204" pitchFamily="34" charset="0"/>
              </a:rPr>
            </a:br>
            <a:r>
              <a:rPr lang="ro-RO" sz="1400" b="0" i="1" dirty="0" smtClean="0">
                <a:solidFill>
                  <a:schemeClr val="bg2">
                    <a:lumMod val="25000"/>
                  </a:schemeClr>
                </a:solidFill>
                <a:latin typeface="Arial" panose="020B0604020202020204" pitchFamily="34" charset="0"/>
                <a:cs typeface="Arial" panose="020B0604020202020204" pitchFamily="34" charset="0"/>
              </a:rPr>
              <a:t>(continuare)</a:t>
            </a:r>
            <a:r>
              <a:rPr lang="ro-RO" sz="1600" b="0" dirty="0" smtClean="0">
                <a:solidFill>
                  <a:schemeClr val="tx1"/>
                </a:solidFill>
                <a:latin typeface="Arial" pitchFamily="34" charset="0"/>
                <a:cs typeface="Arial" pitchFamily="34" charset="0"/>
              </a:rPr>
              <a:t/>
            </a:r>
            <a:br>
              <a:rPr lang="ro-RO" sz="1600" b="0" dirty="0" smtClean="0">
                <a:solidFill>
                  <a:schemeClr val="tx1"/>
                </a:solidFill>
                <a:latin typeface="Arial" pitchFamily="34" charset="0"/>
                <a:cs typeface="Arial" pitchFamily="34" charset="0"/>
              </a:rPr>
            </a:br>
            <a:r>
              <a:rPr lang="ro-RO" sz="1600" b="0" dirty="0" smtClean="0">
                <a:solidFill>
                  <a:schemeClr val="tx1"/>
                </a:solidFill>
                <a:latin typeface="Arial" pitchFamily="34" charset="0"/>
                <a:cs typeface="Arial" pitchFamily="34" charset="0"/>
              </a:rPr>
              <a:t>	</a:t>
            </a:r>
            <a:r>
              <a:rPr lang="en-GB" sz="1400" dirty="0" smtClean="0">
                <a:solidFill>
                  <a:srgbClr val="FF0000"/>
                </a:solidFill>
                <a:latin typeface="Arial" pitchFamily="34" charset="0"/>
                <a:cs typeface="Arial" pitchFamily="34" charset="0"/>
              </a:rPr>
              <a:t>Societal challenges </a:t>
            </a:r>
            <a:r>
              <a:rPr lang="ro-RO" sz="1400" dirty="0" smtClean="0">
                <a:solidFill>
                  <a:srgbClr val="FF0000"/>
                </a:solidFill>
                <a:latin typeface="Arial" pitchFamily="34" charset="0"/>
                <a:cs typeface="Arial" pitchFamily="34" charset="0"/>
              </a:rPr>
              <a:t>(Pilonul III) </a:t>
            </a:r>
            <a:r>
              <a:rPr lang="en-GB" sz="1400" b="0" dirty="0" smtClean="0">
                <a:solidFill>
                  <a:schemeClr val="tx1"/>
                </a:solidFill>
                <a:latin typeface="Arial" pitchFamily="34" charset="0"/>
                <a:cs typeface="Arial" pitchFamily="34" charset="0"/>
              </a:rPr>
              <a:t/>
            </a:r>
            <a:br>
              <a:rPr lang="en-GB" sz="1400" b="0" dirty="0" smtClean="0">
                <a:solidFill>
                  <a:schemeClr val="tx1"/>
                </a:solidFill>
                <a:latin typeface="Arial" pitchFamily="34" charset="0"/>
                <a:cs typeface="Arial" pitchFamily="34" charset="0"/>
              </a:rPr>
            </a:br>
            <a:r>
              <a:rPr lang="en-GB" sz="1400" b="0" dirty="0" smtClean="0">
                <a:solidFill>
                  <a:schemeClr val="tx1"/>
                </a:solidFill>
                <a:latin typeface="Arial" pitchFamily="34" charset="0"/>
                <a:cs typeface="Arial" pitchFamily="34" charset="0"/>
              </a:rPr>
              <a:t>8. 	Health, demographic change and wellbeing </a:t>
            </a:r>
            <a:br>
              <a:rPr lang="en-GB" sz="1400" b="0" dirty="0" smtClean="0">
                <a:solidFill>
                  <a:schemeClr val="tx1"/>
                </a:solidFill>
                <a:latin typeface="Arial" pitchFamily="34" charset="0"/>
                <a:cs typeface="Arial" pitchFamily="34" charset="0"/>
              </a:rPr>
            </a:br>
            <a:r>
              <a:rPr lang="en-GB" sz="1400" b="0" dirty="0" smtClean="0">
                <a:solidFill>
                  <a:schemeClr val="tx1"/>
                </a:solidFill>
                <a:latin typeface="Arial" pitchFamily="34" charset="0"/>
                <a:cs typeface="Arial" pitchFamily="34" charset="0"/>
              </a:rPr>
              <a:t>9. 	Food security, sustainable agriculture and forestry, marine and maritime and</a:t>
            </a:r>
            <a:r>
              <a:rPr lang="ro-RO" sz="1400" b="0" dirty="0" smtClean="0">
                <a:solidFill>
                  <a:schemeClr val="tx1"/>
                </a:solidFill>
                <a:latin typeface="Arial" pitchFamily="34" charset="0"/>
                <a:cs typeface="Arial" pitchFamily="34" charset="0"/>
              </a:rPr>
              <a:t/>
            </a:r>
            <a:br>
              <a:rPr lang="ro-RO" sz="1400" b="0" dirty="0" smtClean="0">
                <a:solidFill>
                  <a:schemeClr val="tx1"/>
                </a:solidFill>
                <a:latin typeface="Arial" pitchFamily="34" charset="0"/>
                <a:cs typeface="Arial" pitchFamily="34" charset="0"/>
              </a:rPr>
            </a:br>
            <a:r>
              <a:rPr lang="ro-RO" sz="1400" b="0" dirty="0" smtClean="0">
                <a:solidFill>
                  <a:schemeClr val="tx1"/>
                </a:solidFill>
                <a:latin typeface="Arial" pitchFamily="34" charset="0"/>
                <a:cs typeface="Arial" pitchFamily="34" charset="0"/>
              </a:rPr>
              <a:t>	</a:t>
            </a:r>
            <a:r>
              <a:rPr lang="en-GB" sz="1400" b="0" dirty="0" smtClean="0">
                <a:solidFill>
                  <a:schemeClr val="tx1"/>
                </a:solidFill>
                <a:latin typeface="Arial" pitchFamily="34" charset="0"/>
                <a:cs typeface="Arial" pitchFamily="34" charset="0"/>
              </a:rPr>
              <a:t>inland water </a:t>
            </a:r>
            <a:r>
              <a:rPr lang="ro-RO" sz="1400" b="0" dirty="0" smtClean="0">
                <a:solidFill>
                  <a:schemeClr val="tx1"/>
                </a:solidFill>
                <a:latin typeface="Arial" pitchFamily="34" charset="0"/>
                <a:cs typeface="Arial" pitchFamily="34" charset="0"/>
              </a:rPr>
              <a:t>r</a:t>
            </a:r>
            <a:r>
              <a:rPr lang="en-GB" sz="1400" b="0" dirty="0" err="1" smtClean="0">
                <a:solidFill>
                  <a:schemeClr val="tx1"/>
                </a:solidFill>
                <a:latin typeface="Arial" pitchFamily="34" charset="0"/>
                <a:cs typeface="Arial" pitchFamily="34" charset="0"/>
              </a:rPr>
              <a:t>esearch</a:t>
            </a:r>
            <a:r>
              <a:rPr lang="en-GB" sz="1400" b="0" dirty="0" smtClean="0">
                <a:solidFill>
                  <a:schemeClr val="tx1"/>
                </a:solidFill>
                <a:latin typeface="Arial" pitchFamily="34" charset="0"/>
                <a:cs typeface="Arial" pitchFamily="34" charset="0"/>
              </a:rPr>
              <a:t> and the </a:t>
            </a:r>
            <a:r>
              <a:rPr lang="en-GB" sz="1400" b="0" dirty="0" err="1" smtClean="0">
                <a:solidFill>
                  <a:schemeClr val="tx1"/>
                </a:solidFill>
                <a:latin typeface="Arial" pitchFamily="34" charset="0"/>
                <a:cs typeface="Arial" pitchFamily="34" charset="0"/>
              </a:rPr>
              <a:t>bioeconomy</a:t>
            </a:r>
            <a:r>
              <a:rPr lang="en-GB" sz="1400" b="0" dirty="0" smtClean="0">
                <a:solidFill>
                  <a:schemeClr val="tx1"/>
                </a:solidFill>
                <a:latin typeface="Arial" pitchFamily="34" charset="0"/>
                <a:cs typeface="Arial" pitchFamily="34" charset="0"/>
              </a:rPr>
              <a:t> </a:t>
            </a:r>
            <a:br>
              <a:rPr lang="en-GB" sz="1400" b="0" dirty="0" smtClean="0">
                <a:solidFill>
                  <a:schemeClr val="tx1"/>
                </a:solidFill>
                <a:latin typeface="Arial" pitchFamily="34" charset="0"/>
                <a:cs typeface="Arial" pitchFamily="34" charset="0"/>
              </a:rPr>
            </a:br>
            <a:r>
              <a:rPr lang="en-GB" sz="1400" b="0" dirty="0" smtClean="0">
                <a:solidFill>
                  <a:schemeClr val="tx1"/>
                </a:solidFill>
                <a:latin typeface="Arial" pitchFamily="34" charset="0"/>
                <a:cs typeface="Arial" pitchFamily="34" charset="0"/>
              </a:rPr>
              <a:t>10. 	Secure, clean and efficient energy </a:t>
            </a:r>
            <a:br>
              <a:rPr lang="en-GB" sz="1400" b="0" dirty="0" smtClean="0">
                <a:solidFill>
                  <a:schemeClr val="tx1"/>
                </a:solidFill>
                <a:latin typeface="Arial" pitchFamily="34" charset="0"/>
                <a:cs typeface="Arial" pitchFamily="34" charset="0"/>
              </a:rPr>
            </a:br>
            <a:r>
              <a:rPr lang="en-GB" sz="1400" b="0" dirty="0" smtClean="0">
                <a:solidFill>
                  <a:schemeClr val="tx1"/>
                </a:solidFill>
                <a:latin typeface="Arial" pitchFamily="34" charset="0"/>
                <a:cs typeface="Arial" pitchFamily="34" charset="0"/>
              </a:rPr>
              <a:t>11. 	Smart, green and integrated transport </a:t>
            </a:r>
            <a:br>
              <a:rPr lang="en-GB" sz="1400" b="0" dirty="0" smtClean="0">
                <a:solidFill>
                  <a:schemeClr val="tx1"/>
                </a:solidFill>
                <a:latin typeface="Arial" pitchFamily="34" charset="0"/>
                <a:cs typeface="Arial" pitchFamily="34" charset="0"/>
              </a:rPr>
            </a:br>
            <a:r>
              <a:rPr lang="en-GB" sz="1400" b="0" dirty="0" smtClean="0">
                <a:solidFill>
                  <a:schemeClr val="tx1"/>
                </a:solidFill>
                <a:latin typeface="Arial" pitchFamily="34" charset="0"/>
                <a:cs typeface="Arial" pitchFamily="34" charset="0"/>
              </a:rPr>
              <a:t>12. 	Climate action, environment, resource efficiency and raw materials </a:t>
            </a:r>
            <a:br>
              <a:rPr lang="en-GB" sz="1400" b="0" dirty="0" smtClean="0">
                <a:solidFill>
                  <a:schemeClr val="tx1"/>
                </a:solidFill>
                <a:latin typeface="Arial" pitchFamily="34" charset="0"/>
                <a:cs typeface="Arial" pitchFamily="34" charset="0"/>
              </a:rPr>
            </a:br>
            <a:r>
              <a:rPr lang="en-GB" sz="1400" b="0" dirty="0" smtClean="0">
                <a:solidFill>
                  <a:schemeClr val="tx1"/>
                </a:solidFill>
                <a:latin typeface="Arial" pitchFamily="34" charset="0"/>
                <a:cs typeface="Arial" pitchFamily="34" charset="0"/>
              </a:rPr>
              <a:t>13. 	Europe in a changing world – inclusive, innovative and reflective Societies </a:t>
            </a:r>
            <a:br>
              <a:rPr lang="en-GB" sz="1400" b="0" dirty="0" smtClean="0">
                <a:solidFill>
                  <a:schemeClr val="tx1"/>
                </a:solidFill>
                <a:latin typeface="Arial" pitchFamily="34" charset="0"/>
                <a:cs typeface="Arial" pitchFamily="34" charset="0"/>
              </a:rPr>
            </a:br>
            <a:r>
              <a:rPr lang="en-GB" sz="1400" b="0" dirty="0" smtClean="0">
                <a:solidFill>
                  <a:schemeClr val="tx1"/>
                </a:solidFill>
                <a:latin typeface="Arial" pitchFamily="34" charset="0"/>
                <a:cs typeface="Arial" pitchFamily="34" charset="0"/>
              </a:rPr>
              <a:t>14. 	Secure societies – Protecting freedom and security of Europe and its citizens </a:t>
            </a:r>
            <a:br>
              <a:rPr lang="en-GB" sz="1400" b="0" dirty="0" smtClean="0">
                <a:solidFill>
                  <a:schemeClr val="tx1"/>
                </a:solidFill>
                <a:latin typeface="Arial" pitchFamily="34" charset="0"/>
                <a:cs typeface="Arial" pitchFamily="34" charset="0"/>
              </a:rPr>
            </a:br>
            <a:r>
              <a:rPr lang="en-GB" sz="1400" b="0" dirty="0" smtClean="0">
                <a:solidFill>
                  <a:schemeClr val="tx1"/>
                </a:solidFill>
                <a:latin typeface="Arial" pitchFamily="34" charset="0"/>
                <a:cs typeface="Arial" pitchFamily="34" charset="0"/>
              </a:rPr>
              <a:t> </a:t>
            </a:r>
            <a:br>
              <a:rPr lang="en-GB" sz="1400" b="0" dirty="0" smtClean="0">
                <a:solidFill>
                  <a:schemeClr val="tx1"/>
                </a:solidFill>
                <a:latin typeface="Arial" pitchFamily="34" charset="0"/>
                <a:cs typeface="Arial" pitchFamily="34" charset="0"/>
              </a:rPr>
            </a:br>
            <a:r>
              <a:rPr lang="ro-RO" sz="1400" b="0" dirty="0" smtClean="0">
                <a:solidFill>
                  <a:schemeClr val="tx1"/>
                </a:solidFill>
                <a:latin typeface="Arial" pitchFamily="34" charset="0"/>
                <a:cs typeface="Arial" pitchFamily="34" charset="0"/>
              </a:rPr>
              <a:t>	</a:t>
            </a:r>
            <a:r>
              <a:rPr lang="en-GB" sz="1200" dirty="0" smtClean="0">
                <a:solidFill>
                  <a:schemeClr val="tx1"/>
                </a:solidFill>
                <a:latin typeface="Arial" pitchFamily="34" charset="0"/>
                <a:cs typeface="Arial" pitchFamily="34" charset="0"/>
              </a:rPr>
              <a:t>Spreading excellence and widening participation </a:t>
            </a:r>
            <a:r>
              <a:rPr lang="en-GB" sz="1200" b="0" dirty="0" smtClean="0">
                <a:solidFill>
                  <a:schemeClr val="tx1"/>
                </a:solidFill>
                <a:latin typeface="Arial" pitchFamily="34" charset="0"/>
                <a:cs typeface="Arial" pitchFamily="34" charset="0"/>
              </a:rPr>
              <a:t/>
            </a:r>
            <a:br>
              <a:rPr lang="en-GB" sz="1200" b="0" dirty="0" smtClean="0">
                <a:solidFill>
                  <a:schemeClr val="tx1"/>
                </a:solidFill>
                <a:latin typeface="Arial" pitchFamily="34" charset="0"/>
                <a:cs typeface="Arial" pitchFamily="34" charset="0"/>
              </a:rPr>
            </a:br>
            <a:r>
              <a:rPr lang="en-GB" sz="1200" b="0" dirty="0" smtClean="0">
                <a:solidFill>
                  <a:schemeClr val="tx1"/>
                </a:solidFill>
                <a:latin typeface="Arial" pitchFamily="34" charset="0"/>
                <a:cs typeface="Arial" pitchFamily="34" charset="0"/>
              </a:rPr>
              <a:t>15. 	Spreading excellence and widening participation </a:t>
            </a:r>
            <a:r>
              <a:rPr lang="ro-RO" sz="1200" b="0" dirty="0" smtClean="0">
                <a:solidFill>
                  <a:schemeClr val="tx1"/>
                </a:solidFill>
                <a:latin typeface="Arial" pitchFamily="34" charset="0"/>
                <a:cs typeface="Arial" pitchFamily="34" charset="0"/>
              </a:rPr>
              <a:t/>
            </a:r>
            <a:br>
              <a:rPr lang="ro-RO" sz="1200" b="0" dirty="0" smtClean="0">
                <a:solidFill>
                  <a:schemeClr val="tx1"/>
                </a:solidFill>
                <a:latin typeface="Arial" pitchFamily="34" charset="0"/>
                <a:cs typeface="Arial" pitchFamily="34" charset="0"/>
              </a:rPr>
            </a:br>
            <a:r>
              <a:rPr lang="en-GB" sz="1200" b="0" dirty="0" smtClean="0">
                <a:solidFill>
                  <a:schemeClr val="tx1"/>
                </a:solidFill>
                <a:latin typeface="Arial" pitchFamily="34" charset="0"/>
                <a:cs typeface="Arial" pitchFamily="34" charset="0"/>
              </a:rPr>
              <a:t> </a:t>
            </a:r>
            <a:r>
              <a:rPr lang="ro-RO" sz="1200" b="0" dirty="0" smtClean="0">
                <a:solidFill>
                  <a:schemeClr val="tx1"/>
                </a:solidFill>
                <a:latin typeface="Arial" pitchFamily="34" charset="0"/>
                <a:cs typeface="Arial" pitchFamily="34" charset="0"/>
              </a:rPr>
              <a:t>	</a:t>
            </a:r>
            <a:r>
              <a:rPr lang="en-GB" sz="1200" dirty="0" smtClean="0">
                <a:solidFill>
                  <a:schemeClr val="tx1"/>
                </a:solidFill>
                <a:latin typeface="Arial" pitchFamily="34" charset="0"/>
                <a:cs typeface="Arial" pitchFamily="34" charset="0"/>
              </a:rPr>
              <a:t>Science with and for society </a:t>
            </a:r>
            <a:r>
              <a:rPr lang="en-GB" sz="1200" b="0" dirty="0" smtClean="0">
                <a:solidFill>
                  <a:schemeClr val="tx1"/>
                </a:solidFill>
                <a:latin typeface="Arial" pitchFamily="34" charset="0"/>
                <a:cs typeface="Arial" pitchFamily="34" charset="0"/>
              </a:rPr>
              <a:t/>
            </a:r>
            <a:br>
              <a:rPr lang="en-GB" sz="1200" b="0" dirty="0" smtClean="0">
                <a:solidFill>
                  <a:schemeClr val="tx1"/>
                </a:solidFill>
                <a:latin typeface="Arial" pitchFamily="34" charset="0"/>
                <a:cs typeface="Arial" pitchFamily="34" charset="0"/>
              </a:rPr>
            </a:br>
            <a:r>
              <a:rPr lang="en-GB" sz="1200" b="0" dirty="0" smtClean="0">
                <a:solidFill>
                  <a:schemeClr val="tx1"/>
                </a:solidFill>
                <a:latin typeface="Arial" pitchFamily="34" charset="0"/>
                <a:cs typeface="Arial" pitchFamily="34" charset="0"/>
              </a:rPr>
              <a:t>16. 	Science with and for society </a:t>
            </a:r>
            <a:br>
              <a:rPr lang="en-GB" sz="1200" b="0" dirty="0" smtClean="0">
                <a:solidFill>
                  <a:schemeClr val="tx1"/>
                </a:solidFill>
                <a:latin typeface="Arial" pitchFamily="34" charset="0"/>
                <a:cs typeface="Arial" pitchFamily="34" charset="0"/>
              </a:rPr>
            </a:br>
            <a:r>
              <a:rPr lang="en-GB" sz="1200" b="0" dirty="0" smtClean="0">
                <a:solidFill>
                  <a:schemeClr val="tx1"/>
                </a:solidFill>
                <a:latin typeface="Arial" pitchFamily="34" charset="0"/>
                <a:cs typeface="Arial" pitchFamily="34" charset="0"/>
              </a:rPr>
              <a:t> </a:t>
            </a:r>
            <a:r>
              <a:rPr lang="ro-RO" sz="1200" b="0" dirty="0" smtClean="0">
                <a:solidFill>
                  <a:schemeClr val="tx1"/>
                </a:solidFill>
                <a:latin typeface="Arial" pitchFamily="34" charset="0"/>
                <a:cs typeface="Arial" pitchFamily="34" charset="0"/>
              </a:rPr>
              <a:t>	</a:t>
            </a:r>
            <a:r>
              <a:rPr lang="en-GB" sz="1200" dirty="0" smtClean="0">
                <a:solidFill>
                  <a:schemeClr val="tx1"/>
                </a:solidFill>
                <a:latin typeface="Arial" pitchFamily="34" charset="0"/>
                <a:cs typeface="Arial" pitchFamily="34" charset="0"/>
              </a:rPr>
              <a:t>Communication, Dissemination and Exploitation </a:t>
            </a:r>
            <a:r>
              <a:rPr lang="en-GB" sz="1200" b="0" dirty="0" smtClean="0">
                <a:solidFill>
                  <a:schemeClr val="tx1"/>
                </a:solidFill>
                <a:latin typeface="Arial" pitchFamily="34" charset="0"/>
                <a:cs typeface="Arial" pitchFamily="34" charset="0"/>
              </a:rPr>
              <a:t/>
            </a:r>
            <a:br>
              <a:rPr lang="en-GB" sz="1200" b="0" dirty="0" smtClean="0">
                <a:solidFill>
                  <a:schemeClr val="tx1"/>
                </a:solidFill>
                <a:latin typeface="Arial" pitchFamily="34" charset="0"/>
                <a:cs typeface="Arial" pitchFamily="34" charset="0"/>
              </a:rPr>
            </a:br>
            <a:r>
              <a:rPr lang="en-GB" sz="1200" b="0" dirty="0" smtClean="0">
                <a:solidFill>
                  <a:schemeClr val="tx1"/>
                </a:solidFill>
                <a:latin typeface="Arial" pitchFamily="34" charset="0"/>
                <a:cs typeface="Arial" pitchFamily="34" charset="0"/>
              </a:rPr>
              <a:t>17. 	Communication, Dissemination and Exploitation </a:t>
            </a:r>
            <a:r>
              <a:rPr lang="ro-RO" sz="1200" b="0" dirty="0" smtClean="0">
                <a:solidFill>
                  <a:schemeClr val="tx1"/>
                </a:solidFill>
                <a:latin typeface="Arial" pitchFamily="34" charset="0"/>
                <a:cs typeface="Arial" pitchFamily="34" charset="0"/>
              </a:rPr>
              <a:t/>
            </a:r>
            <a:br>
              <a:rPr lang="ro-RO" sz="1200" b="0" dirty="0" smtClean="0">
                <a:solidFill>
                  <a:schemeClr val="tx1"/>
                </a:solidFill>
                <a:latin typeface="Arial" pitchFamily="34" charset="0"/>
                <a:cs typeface="Arial" pitchFamily="34" charset="0"/>
              </a:rPr>
            </a:br>
            <a:r>
              <a:rPr lang="en-GB" sz="1400" b="0" dirty="0" smtClean="0">
                <a:solidFill>
                  <a:schemeClr val="tx1"/>
                </a:solidFill>
                <a:latin typeface="Arial" pitchFamily="34" charset="0"/>
                <a:cs typeface="Arial" pitchFamily="34" charset="0"/>
              </a:rPr>
              <a:t/>
            </a:r>
            <a:br>
              <a:rPr lang="en-GB" sz="1400" b="0" dirty="0" smtClean="0">
                <a:solidFill>
                  <a:schemeClr val="tx1"/>
                </a:solidFill>
                <a:latin typeface="Arial" pitchFamily="34" charset="0"/>
                <a:cs typeface="Arial" pitchFamily="34" charset="0"/>
              </a:rPr>
            </a:br>
            <a:r>
              <a:rPr lang="en-GB" sz="1400" b="0" dirty="0" smtClean="0">
                <a:solidFill>
                  <a:schemeClr val="tx1"/>
                </a:solidFill>
                <a:latin typeface="Arial" pitchFamily="34" charset="0"/>
                <a:cs typeface="Arial" pitchFamily="34" charset="0"/>
              </a:rPr>
              <a:t> </a:t>
            </a:r>
            <a:r>
              <a:rPr lang="ro-RO" sz="1400" b="0" dirty="0" smtClean="0">
                <a:solidFill>
                  <a:schemeClr val="tx1"/>
                </a:solidFill>
                <a:latin typeface="Arial" pitchFamily="34" charset="0"/>
                <a:cs typeface="Arial" pitchFamily="34" charset="0"/>
              </a:rPr>
              <a:t>	</a:t>
            </a:r>
            <a:r>
              <a:rPr lang="en-GB" sz="1400" dirty="0" smtClean="0">
                <a:solidFill>
                  <a:schemeClr val="tx1"/>
                </a:solidFill>
                <a:latin typeface="Arial" pitchFamily="34" charset="0"/>
                <a:cs typeface="Arial" pitchFamily="34" charset="0"/>
              </a:rPr>
              <a:t>Annex </a:t>
            </a:r>
            <a:r>
              <a:rPr lang="en-GB" sz="1400" b="0" dirty="0" smtClean="0">
                <a:solidFill>
                  <a:schemeClr val="tx1"/>
                </a:solidFill>
                <a:latin typeface="Arial" pitchFamily="34" charset="0"/>
                <a:cs typeface="Arial" pitchFamily="34" charset="0"/>
              </a:rPr>
              <a:t/>
            </a:r>
            <a:br>
              <a:rPr lang="en-GB" sz="1400" b="0" dirty="0" smtClean="0">
                <a:solidFill>
                  <a:schemeClr val="tx1"/>
                </a:solidFill>
                <a:latin typeface="Arial" pitchFamily="34" charset="0"/>
                <a:cs typeface="Arial" pitchFamily="34" charset="0"/>
              </a:rPr>
            </a:br>
            <a:r>
              <a:rPr lang="en-GB" sz="1400" b="0" dirty="0" smtClean="0">
                <a:solidFill>
                  <a:schemeClr val="tx1"/>
                </a:solidFill>
                <a:latin typeface="Arial" pitchFamily="34" charset="0"/>
                <a:cs typeface="Arial" pitchFamily="34" charset="0"/>
              </a:rPr>
              <a:t>18. 	General Annexes </a:t>
            </a:r>
            <a:r>
              <a:rPr lang="en-GB" sz="1600" dirty="0" smtClean="0"/>
              <a:t/>
            </a:r>
            <a:br>
              <a:rPr lang="en-GB" sz="1600" dirty="0" smtClean="0"/>
            </a:br>
            <a:r>
              <a:rPr lang="en-GB" sz="1600" b="0" dirty="0" smtClean="0">
                <a:solidFill>
                  <a:schemeClr val="tx1"/>
                </a:solidFill>
                <a:latin typeface="Arial" pitchFamily="34" charset="0"/>
                <a:cs typeface="Arial" pitchFamily="34" charset="0"/>
              </a:rPr>
              <a:t/>
            </a:r>
            <a:br>
              <a:rPr lang="en-GB" sz="1600" b="0" dirty="0" smtClean="0">
                <a:solidFill>
                  <a:schemeClr val="tx1"/>
                </a:solidFill>
                <a:latin typeface="Arial" pitchFamily="34" charset="0"/>
                <a:cs typeface="Arial" pitchFamily="34" charset="0"/>
              </a:rPr>
            </a:br>
            <a:endParaRPr lang="en-GB" sz="1600" b="0" dirty="0">
              <a:solidFill>
                <a:schemeClr val="tx1"/>
              </a:solidFill>
              <a:latin typeface="Arial" pitchFamily="34" charset="0"/>
              <a:cs typeface="Arial" pitchFamily="34" charset="0"/>
            </a:endParaRPr>
          </a:p>
        </p:txBody>
      </p:sp>
      <p:pic>
        <p:nvPicPr>
          <p:cNvPr id="4" name="Picture 3" descr="drap_cmyk.jpg"/>
          <p:cNvPicPr>
            <a:picLocks noChangeAspect="1"/>
          </p:cNvPicPr>
          <p:nvPr/>
        </p:nvPicPr>
        <p:blipFill>
          <a:blip r:embed="rId2"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3" cstate="print"/>
          <a:stretch>
            <a:fillRect/>
          </a:stretch>
        </p:blipFill>
        <p:spPr>
          <a:xfrm>
            <a:off x="7086600" y="304800"/>
            <a:ext cx="1447800" cy="840116"/>
          </a:xfrm>
          <a:prstGeom prst="rect">
            <a:avLst/>
          </a:prstGeom>
        </p:spPr>
      </p:pic>
      <p:sp>
        <p:nvSpPr>
          <p:cNvPr id="6" name="Title 1"/>
          <p:cNvSpPr txBox="1">
            <a:spLocks/>
          </p:cNvSpPr>
          <p:nvPr/>
        </p:nvSpPr>
        <p:spPr>
          <a:xfrm>
            <a:off x="533400" y="1143000"/>
            <a:ext cx="8077200" cy="4953000"/>
          </a:xfrm>
          <a:prstGeom prst="rect">
            <a:avLst/>
          </a:prstGeom>
          <a:effectLst/>
        </p:spPr>
        <p:txBody>
          <a:bodyPr vert="horz" lIns="91440" tIns="45720" rIns="91440" bIns="45720" rtlCol="0" anchor="t" anchorCtr="0">
            <a:noAutofit/>
          </a:bodyPr>
          <a:lstStyle/>
          <a:p>
            <a:pPr marL="342900" marR="0" lvl="0" indent="-342900" algn="l" defTabSz="914400" rtl="0" eaLnBrk="1" fontAlgn="base" latinLnBrk="0" hangingPunct="1">
              <a:lnSpc>
                <a:spcPct val="80000"/>
              </a:lnSpc>
              <a:spcBef>
                <a:spcPct val="20000"/>
              </a:spcBef>
              <a:spcAft>
                <a:spcPct val="0"/>
              </a:spcAft>
              <a:buClr>
                <a:schemeClr val="accent6">
                  <a:lumMod val="75000"/>
                </a:schemeClr>
              </a:buClr>
              <a:buSzPct val="128000"/>
              <a:buFont typeface="Georgia" pitchFamily="18" charset="0"/>
              <a:buNone/>
              <a:tabLst/>
              <a:defRPr/>
            </a:pPr>
            <a:r>
              <a:rPr kumimoji="0" lang="en-US" sz="2800" b="1" i="0" u="none" strike="noStrike" kern="1200" cap="none" spc="0" normalizeH="0" baseline="0" noProof="0" dirty="0" smtClean="0">
                <a:ln>
                  <a:noFill/>
                </a:ln>
                <a:solidFill>
                  <a:schemeClr val="bg2">
                    <a:lumMod val="25000"/>
                  </a:schemeClr>
                </a:solidFill>
                <a:effectLst/>
                <a:uLnTx/>
                <a:uFillTx/>
                <a:latin typeface="Arial" panose="020B0604020202020204" pitchFamily="34" charset="0"/>
                <a:ea typeface="+mj-ea"/>
                <a:cs typeface="Arial" panose="020B0604020202020204" pitchFamily="34" charset="0"/>
              </a:rPr>
              <a:t>  </a:t>
            </a:r>
            <a:endParaRPr kumimoji="0" lang="en-US" sz="28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99012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5943600"/>
            <a:ext cx="7923010" cy="762000"/>
          </a:xfrm>
        </p:spPr>
        <p:txBody>
          <a:bodyPr>
            <a:normAutofit/>
          </a:bodyPr>
          <a:lstStyle/>
          <a:p>
            <a:pPr algn="ctr"/>
            <a:endParaRPr lang="ro-RO" sz="1000" dirty="0" smtClean="0">
              <a:latin typeface="Arial" pitchFamily="34" charset="0"/>
              <a:cs typeface="Arial" pitchFamily="34" charset="0"/>
            </a:endParaRPr>
          </a:p>
          <a:p>
            <a:pPr lvl="0" algn="ctr">
              <a:buClr>
                <a:srgbClr val="F14124">
                  <a:lumMod val="75000"/>
                </a:srgbClr>
              </a:buClr>
            </a:pPr>
            <a:r>
              <a:rPr lang="ro-RO" sz="1100" i="1" dirty="0">
                <a:solidFill>
                  <a:srgbClr val="4E67C8">
                    <a:lumMod val="75000"/>
                  </a:srgbClr>
                </a:solidFill>
                <a:latin typeface="Arial" pitchFamily="34" charset="0"/>
                <a:cs typeface="Arial" pitchFamily="34" charset="0"/>
              </a:rPr>
              <a:t>Brașov, 27-28 mai 2014</a:t>
            </a:r>
            <a:endParaRPr lang="en-US" sz="1100" i="1" dirty="0">
              <a:solidFill>
                <a:srgbClr val="4E67C8">
                  <a:lumMod val="75000"/>
                </a:srgbClr>
              </a:solidFill>
              <a:latin typeface="Arial" pitchFamily="34" charset="0"/>
              <a:cs typeface="Arial" pitchFamily="34" charset="0"/>
            </a:endParaRPr>
          </a:p>
          <a:p>
            <a:pPr lvl="0" algn="ctr">
              <a:buClr>
                <a:srgbClr val="F14124">
                  <a:lumMod val="75000"/>
                </a:srgbClr>
              </a:buClr>
            </a:pPr>
            <a:r>
              <a:rPr lang="ro-RO" sz="1100" i="1" dirty="0" smtClean="0">
                <a:solidFill>
                  <a:srgbClr val="4E67C8">
                    <a:lumMod val="75000"/>
                  </a:srgbClr>
                </a:solidFill>
                <a:latin typeface="Arial" pitchFamily="34" charset="0"/>
                <a:cs typeface="Arial" pitchFamily="34" charset="0"/>
              </a:rPr>
              <a:t> </a:t>
            </a:r>
            <a:endParaRPr lang="en-US" sz="1100" i="1" dirty="0">
              <a:solidFill>
                <a:srgbClr val="4E67C8">
                  <a:lumMod val="75000"/>
                </a:srgbClr>
              </a:solidFill>
              <a:latin typeface="Arial" pitchFamily="34" charset="0"/>
              <a:cs typeface="Arial" pitchFamily="34" charset="0"/>
            </a:endParaRPr>
          </a:p>
          <a:p>
            <a:pPr algn="ctr"/>
            <a:endParaRPr lang="en-US" sz="1000" dirty="0">
              <a:latin typeface="Arial" pitchFamily="34" charset="0"/>
              <a:cs typeface="Arial" pitchFamily="34" charset="0"/>
            </a:endParaRPr>
          </a:p>
        </p:txBody>
      </p:sp>
      <p:sp>
        <p:nvSpPr>
          <p:cNvPr id="2" name="Title 1"/>
          <p:cNvSpPr>
            <a:spLocks noGrp="1"/>
          </p:cNvSpPr>
          <p:nvPr>
            <p:ph type="ctrTitle"/>
          </p:nvPr>
        </p:nvSpPr>
        <p:spPr>
          <a:xfrm>
            <a:off x="381000" y="1066800"/>
            <a:ext cx="8305800" cy="4953000"/>
          </a:xfrm>
        </p:spPr>
        <p:txBody>
          <a:bodyPr/>
          <a:lstStyle/>
          <a:p>
            <a:pPr marL="0" indent="0">
              <a:spcBef>
                <a:spcPts val="1200"/>
              </a:spcBef>
              <a:buNone/>
            </a:pPr>
            <a:r>
              <a:rPr lang="fr-BE" sz="2400" dirty="0" smtClean="0">
                <a:solidFill>
                  <a:schemeClr val="bg2">
                    <a:lumMod val="25000"/>
                  </a:schemeClr>
                </a:solidFill>
                <a:latin typeface="Arial" panose="020B0604020202020204" pitchFamily="34" charset="0"/>
                <a:cs typeface="Arial" panose="020B0604020202020204" pitchFamily="34" charset="0"/>
              </a:rPr>
              <a:t>                            </a:t>
            </a:r>
            <a:br>
              <a:rPr lang="fr-BE" sz="2400" dirty="0" smtClean="0">
                <a:solidFill>
                  <a:schemeClr val="bg2">
                    <a:lumMod val="25000"/>
                  </a:schemeClr>
                </a:solidFill>
                <a:latin typeface="Arial" panose="020B0604020202020204" pitchFamily="34" charset="0"/>
                <a:cs typeface="Arial" panose="020B0604020202020204" pitchFamily="34" charset="0"/>
              </a:rPr>
            </a:br>
            <a:r>
              <a:rPr lang="fr-BE" sz="2400" dirty="0" smtClean="0">
                <a:solidFill>
                  <a:schemeClr val="accent1">
                    <a:lumMod val="75000"/>
                  </a:schemeClr>
                </a:solidFill>
                <a:latin typeface="Arial" panose="020B0604020202020204" pitchFamily="34" charset="0"/>
                <a:cs typeface="Arial" panose="020B0604020202020204" pitchFamily="34" charset="0"/>
              </a:rPr>
              <a:t>                           </a:t>
            </a:r>
            <a:r>
              <a:rPr lang="ro-RO" sz="2400" dirty="0" smtClean="0">
                <a:solidFill>
                  <a:schemeClr val="accent1">
                    <a:lumMod val="75000"/>
                  </a:schemeClr>
                </a:solidFill>
                <a:latin typeface="Arial" pitchFamily="34" charset="0"/>
                <a:cs typeface="Arial" pitchFamily="34" charset="0"/>
              </a:rPr>
              <a:t>IMM-uri</a:t>
            </a:r>
            <a:r>
              <a:rPr lang="en-US" sz="2400" dirty="0" smtClean="0">
                <a:solidFill>
                  <a:schemeClr val="accent1">
                    <a:lumMod val="75000"/>
                  </a:schemeClr>
                </a:solidFill>
                <a:latin typeface="Arial" pitchFamily="34" charset="0"/>
                <a:cs typeface="Arial" pitchFamily="34" charset="0"/>
              </a:rPr>
              <a:t>le</a:t>
            </a:r>
            <a:r>
              <a:rPr lang="ro-RO" sz="2400" dirty="0" smtClean="0">
                <a:solidFill>
                  <a:schemeClr val="accent1">
                    <a:lumMod val="75000"/>
                  </a:schemeClr>
                </a:solidFill>
                <a:latin typeface="Arial" pitchFamily="34" charset="0"/>
                <a:cs typeface="Arial" pitchFamily="34" charset="0"/>
              </a:rPr>
              <a:t> în Orizont 2020 </a:t>
            </a:r>
            <a:r>
              <a:rPr lang="fr-BE" sz="2400" dirty="0" smtClean="0">
                <a:solidFill>
                  <a:schemeClr val="bg2">
                    <a:lumMod val="25000"/>
                  </a:schemeClr>
                </a:solidFill>
                <a:latin typeface="Arial" panose="020B0604020202020204" pitchFamily="34" charset="0"/>
                <a:cs typeface="Arial" panose="020B0604020202020204" pitchFamily="34" charset="0"/>
              </a:rPr>
              <a:t/>
            </a:r>
            <a:br>
              <a:rPr lang="fr-BE" sz="2400" dirty="0" smtClean="0">
                <a:solidFill>
                  <a:schemeClr val="bg2">
                    <a:lumMod val="25000"/>
                  </a:schemeClr>
                </a:solidFill>
                <a:latin typeface="Arial" panose="020B0604020202020204" pitchFamily="34" charset="0"/>
                <a:cs typeface="Arial" panose="020B0604020202020204" pitchFamily="34" charset="0"/>
              </a:rPr>
            </a:br>
            <a:r>
              <a:rPr lang="fr-BE" sz="2400" dirty="0" smtClean="0">
                <a:solidFill>
                  <a:schemeClr val="bg2">
                    <a:lumMod val="25000"/>
                  </a:schemeClr>
                </a:solidFill>
                <a:latin typeface="Arial" panose="020B0604020202020204" pitchFamily="34" charset="0"/>
                <a:cs typeface="Arial" panose="020B0604020202020204" pitchFamily="34" charset="0"/>
              </a:rPr>
              <a:t> </a:t>
            </a:r>
            <a:br>
              <a:rPr lang="fr-BE" sz="2400" dirty="0" smtClean="0">
                <a:solidFill>
                  <a:schemeClr val="bg2">
                    <a:lumMod val="25000"/>
                  </a:schemeClr>
                </a:solidFill>
                <a:latin typeface="Arial" panose="020B0604020202020204" pitchFamily="34" charset="0"/>
                <a:cs typeface="Arial" panose="020B0604020202020204" pitchFamily="34" charset="0"/>
              </a:rPr>
            </a:br>
            <a:r>
              <a:rPr lang="ro-RO" sz="2000" dirty="0" smtClean="0">
                <a:solidFill>
                  <a:schemeClr val="accent1">
                    <a:lumMod val="75000"/>
                  </a:schemeClr>
                </a:solidFill>
                <a:latin typeface="Arial" pitchFamily="34" charset="0"/>
                <a:cs typeface="Arial" pitchFamily="34" charset="0"/>
              </a:rPr>
              <a:t>Orizont 2020 și </a:t>
            </a:r>
            <a:r>
              <a:rPr lang="ro-RO" sz="2000" dirty="0" smtClean="0">
                <a:solidFill>
                  <a:srgbClr val="00B050"/>
                </a:solidFill>
                <a:latin typeface="Arial" pitchFamily="34" charset="0"/>
                <a:cs typeface="Arial" pitchFamily="34" charset="0"/>
              </a:rPr>
              <a:t>COSME</a:t>
            </a:r>
            <a:r>
              <a:rPr lang="ro-RO" sz="2000" dirty="0" smtClean="0">
                <a:solidFill>
                  <a:schemeClr val="accent1">
                    <a:lumMod val="75000"/>
                  </a:schemeClr>
                </a:solidFill>
                <a:latin typeface="Arial" pitchFamily="34" charset="0"/>
                <a:cs typeface="Arial" pitchFamily="34" charset="0"/>
              </a:rPr>
              <a:t> </a:t>
            </a:r>
            <a:r>
              <a:rPr lang="ro-RO" sz="1800" b="0" dirty="0" smtClean="0">
                <a:solidFill>
                  <a:schemeClr val="accent1">
                    <a:lumMod val="75000"/>
                  </a:schemeClr>
                </a:solidFill>
                <a:latin typeface="Arial" pitchFamily="34" charset="0"/>
                <a:cs typeface="Arial" pitchFamily="34" charset="0"/>
              </a:rPr>
              <a:t>– cele două programe europene care își propun să ofere un </a:t>
            </a:r>
            <a:r>
              <a:rPr lang="ro-RO" sz="1800" b="0" dirty="0" smtClean="0">
                <a:solidFill>
                  <a:srgbClr val="00B050"/>
                </a:solidFill>
                <a:latin typeface="Arial" pitchFamily="34" charset="0"/>
                <a:cs typeface="Arial" pitchFamily="34" charset="0"/>
              </a:rPr>
              <a:t>sprijin direct </a:t>
            </a:r>
            <a:r>
              <a:rPr lang="ro-RO" sz="1800" b="0" dirty="0" smtClean="0">
                <a:solidFill>
                  <a:schemeClr val="accent1">
                    <a:lumMod val="75000"/>
                  </a:schemeClr>
                </a:solidFill>
                <a:latin typeface="Arial" pitchFamily="34" charset="0"/>
                <a:cs typeface="Arial" pitchFamily="34" charset="0"/>
              </a:rPr>
              <a:t>și </a:t>
            </a:r>
            <a:r>
              <a:rPr lang="en-US" sz="1800" b="0" dirty="0" smtClean="0">
                <a:solidFill>
                  <a:schemeClr val="accent1">
                    <a:lumMod val="75000"/>
                  </a:schemeClr>
                </a:solidFill>
                <a:latin typeface="Arial" pitchFamily="34" charset="0"/>
                <a:cs typeface="Arial" pitchFamily="34" charset="0"/>
              </a:rPr>
              <a:t>s</a:t>
            </a:r>
            <a:r>
              <a:rPr lang="ro-RO" sz="1800" b="0" dirty="0" smtClean="0">
                <a:solidFill>
                  <a:schemeClr val="accent1">
                    <a:lumMod val="75000"/>
                  </a:schemeClr>
                </a:solidFill>
                <a:latin typeface="Arial" pitchFamily="34" charset="0"/>
                <a:cs typeface="Arial" pitchFamily="34" charset="0"/>
              </a:rPr>
              <a:t>ă creeze un </a:t>
            </a:r>
            <a:r>
              <a:rPr lang="ro-RO" sz="1800" b="0" dirty="0" smtClean="0">
                <a:solidFill>
                  <a:srgbClr val="00B050"/>
                </a:solidFill>
                <a:latin typeface="Arial" pitchFamily="34" charset="0"/>
                <a:cs typeface="Arial" pitchFamily="34" charset="0"/>
              </a:rPr>
              <a:t>mediu favorabil de creștere </a:t>
            </a:r>
            <a:r>
              <a:rPr lang="ro-RO" sz="1800" b="0" dirty="0" smtClean="0">
                <a:solidFill>
                  <a:schemeClr val="accent1">
                    <a:lumMod val="75000"/>
                  </a:schemeClr>
                </a:solidFill>
                <a:latin typeface="Arial" pitchFamily="34" charset="0"/>
                <a:cs typeface="Arial" pitchFamily="34" charset="0"/>
              </a:rPr>
              <a:t>pentru firme și IMM-uri inovative</a:t>
            </a:r>
            <a:r>
              <a:rPr lang="en-US" sz="2000" dirty="0" smtClean="0">
                <a:solidFill>
                  <a:schemeClr val="accent1">
                    <a:lumMod val="75000"/>
                  </a:schemeClr>
                </a:solidFill>
                <a:latin typeface="Arial" pitchFamily="34" charset="0"/>
                <a:cs typeface="Arial" pitchFamily="34" charset="0"/>
              </a:rPr>
              <a:t/>
            </a:r>
            <a:br>
              <a:rPr lang="en-US" sz="2000" dirty="0" smtClean="0">
                <a:solidFill>
                  <a:schemeClr val="accent1">
                    <a:lumMod val="75000"/>
                  </a:schemeClr>
                </a:solidFill>
                <a:latin typeface="Arial" pitchFamily="34" charset="0"/>
                <a:cs typeface="Arial" pitchFamily="34" charset="0"/>
              </a:rPr>
            </a:br>
            <a:r>
              <a:rPr lang="en-US" sz="2000" dirty="0" smtClean="0">
                <a:solidFill>
                  <a:schemeClr val="accent1">
                    <a:lumMod val="75000"/>
                  </a:schemeClr>
                </a:solidFill>
                <a:latin typeface="Arial" pitchFamily="34" charset="0"/>
                <a:cs typeface="Arial" pitchFamily="34" charset="0"/>
              </a:rPr>
              <a:t/>
            </a:r>
            <a:br>
              <a:rPr lang="en-US" sz="2000" dirty="0" smtClean="0">
                <a:solidFill>
                  <a:schemeClr val="accent1">
                    <a:lumMod val="75000"/>
                  </a:schemeClr>
                </a:solidFill>
                <a:latin typeface="Arial" pitchFamily="34" charset="0"/>
                <a:cs typeface="Arial" pitchFamily="34" charset="0"/>
              </a:rPr>
            </a:br>
            <a:r>
              <a:rPr lang="ro-RO" sz="1800" b="0" dirty="0" smtClean="0">
                <a:solidFill>
                  <a:schemeClr val="accent1">
                    <a:lumMod val="75000"/>
                  </a:schemeClr>
                </a:solidFill>
                <a:latin typeface="Arial" pitchFamily="34" charset="0"/>
                <a:cs typeface="Arial" pitchFamily="34" charset="0"/>
              </a:rPr>
              <a:t/>
            </a:r>
            <a:br>
              <a:rPr lang="ro-RO" sz="1800" b="0" dirty="0" smtClean="0">
                <a:solidFill>
                  <a:schemeClr val="accent1">
                    <a:lumMod val="75000"/>
                  </a:schemeClr>
                </a:solidFill>
                <a:latin typeface="Arial" pitchFamily="34" charset="0"/>
                <a:cs typeface="Arial" pitchFamily="34" charset="0"/>
              </a:rPr>
            </a:br>
            <a:r>
              <a:rPr lang="ro-RO" sz="1800" b="0" dirty="0" smtClean="0">
                <a:solidFill>
                  <a:schemeClr val="accent1">
                    <a:lumMod val="75000"/>
                  </a:schemeClr>
                </a:solidFill>
                <a:latin typeface="Arial" pitchFamily="34" charset="0"/>
                <a:cs typeface="Arial" pitchFamily="34" charset="0"/>
              </a:rPr>
              <a:t>Componenta din </a:t>
            </a:r>
            <a:r>
              <a:rPr lang="ro-RO" sz="2000" dirty="0" smtClean="0">
                <a:solidFill>
                  <a:schemeClr val="accent1">
                    <a:lumMod val="75000"/>
                  </a:schemeClr>
                </a:solidFill>
                <a:latin typeface="Arial" pitchFamily="34" charset="0"/>
                <a:cs typeface="Arial" pitchFamily="34" charset="0"/>
              </a:rPr>
              <a:t>Orizont 2020 – </a:t>
            </a:r>
            <a:r>
              <a:rPr lang="ro-RO" sz="2000" dirty="0" smtClean="0">
                <a:solidFill>
                  <a:srgbClr val="FF0000"/>
                </a:solidFill>
                <a:latin typeface="Arial" pitchFamily="34" charset="0"/>
                <a:cs typeface="Arial" pitchFamily="34" charset="0"/>
              </a:rPr>
              <a:t>Inovare</a:t>
            </a:r>
            <a:r>
              <a:rPr lang="en-US" sz="2000" dirty="0" smtClean="0">
                <a:solidFill>
                  <a:srgbClr val="FF0000"/>
                </a:solidFill>
                <a:latin typeface="Arial" pitchFamily="34" charset="0"/>
                <a:cs typeface="Arial" pitchFamily="34" charset="0"/>
              </a:rPr>
              <a:t>a</a:t>
            </a:r>
            <a:r>
              <a:rPr lang="ro-RO" sz="2000" dirty="0" smtClean="0">
                <a:solidFill>
                  <a:srgbClr val="FF0000"/>
                </a:solidFill>
                <a:latin typeface="Arial" pitchFamily="34" charset="0"/>
                <a:cs typeface="Arial" pitchFamily="34" charset="0"/>
              </a:rPr>
              <a:t> în IMM-uri </a:t>
            </a:r>
            <a:r>
              <a:rPr lang="en-US" sz="2000" dirty="0" smtClean="0">
                <a:solidFill>
                  <a:schemeClr val="accent1">
                    <a:lumMod val="75000"/>
                  </a:schemeClr>
                </a:solidFill>
                <a:latin typeface="Arial" pitchFamily="34" charset="0"/>
                <a:cs typeface="Arial" pitchFamily="34" charset="0"/>
              </a:rPr>
              <a:t/>
            </a:r>
            <a:br>
              <a:rPr lang="en-US" sz="2000" dirty="0" smtClean="0">
                <a:solidFill>
                  <a:schemeClr val="accent1">
                    <a:lumMod val="75000"/>
                  </a:schemeClr>
                </a:solidFill>
                <a:latin typeface="Arial" pitchFamily="34" charset="0"/>
                <a:cs typeface="Arial" pitchFamily="34" charset="0"/>
              </a:rPr>
            </a:br>
            <a:r>
              <a:rPr lang="ro-RO" sz="1800" b="0" u="sng" dirty="0" smtClean="0">
                <a:solidFill>
                  <a:schemeClr val="accent1">
                    <a:lumMod val="75000"/>
                  </a:schemeClr>
                </a:solidFill>
                <a:latin typeface="Arial" pitchFamily="34" charset="0"/>
                <a:cs typeface="Arial" pitchFamily="34" charset="0"/>
              </a:rPr>
              <a:t>prevede un nou instrument pentru IMM-uri</a:t>
            </a:r>
            <a:r>
              <a:rPr lang="ro-RO" sz="1800" b="0" dirty="0" smtClean="0">
                <a:solidFill>
                  <a:schemeClr val="accent1">
                    <a:lumMod val="75000"/>
                  </a:schemeClr>
                </a:solidFill>
                <a:latin typeface="Arial" pitchFamily="34" charset="0"/>
                <a:cs typeface="Arial" pitchFamily="34" charset="0"/>
              </a:rPr>
              <a:t> și este </a:t>
            </a:r>
            <a:r>
              <a:rPr lang="ro-RO" sz="1800" b="0" u="sng" dirty="0" smtClean="0">
                <a:solidFill>
                  <a:schemeClr val="accent1">
                    <a:lumMod val="75000"/>
                  </a:schemeClr>
                </a:solidFill>
                <a:latin typeface="Arial" pitchFamily="34" charset="0"/>
                <a:cs typeface="Arial" pitchFamily="34" charset="0"/>
              </a:rPr>
              <a:t>concepută ca o punte între</a:t>
            </a:r>
            <a:r>
              <a:rPr lang="ro-RO" sz="1800" b="0" dirty="0" smtClean="0">
                <a:solidFill>
                  <a:schemeClr val="accent1">
                    <a:lumMod val="75000"/>
                  </a:schemeClr>
                </a:solidFill>
                <a:latin typeface="Arial" pitchFamily="34" charset="0"/>
                <a:cs typeface="Arial" pitchFamily="34" charset="0"/>
              </a:rPr>
              <a:t>:</a:t>
            </a:r>
            <a:r>
              <a:rPr lang="en-US" sz="1800" b="0" dirty="0" smtClean="0">
                <a:solidFill>
                  <a:schemeClr val="accent1">
                    <a:lumMod val="75000"/>
                  </a:schemeClr>
                </a:solidFill>
                <a:latin typeface="Arial" pitchFamily="34" charset="0"/>
                <a:cs typeface="Arial" pitchFamily="34" charset="0"/>
              </a:rPr>
              <a:t/>
            </a:r>
            <a:br>
              <a:rPr lang="en-US" sz="1800" b="0" dirty="0" smtClean="0">
                <a:solidFill>
                  <a:schemeClr val="accent1">
                    <a:lumMod val="75000"/>
                  </a:schemeClr>
                </a:solidFill>
                <a:latin typeface="Arial" pitchFamily="34" charset="0"/>
                <a:cs typeface="Arial" pitchFamily="34" charset="0"/>
              </a:rPr>
            </a:br>
            <a:r>
              <a:rPr lang="en-US" sz="2000" b="0" dirty="0" smtClean="0">
                <a:solidFill>
                  <a:schemeClr val="accent1">
                    <a:lumMod val="75000"/>
                  </a:schemeClr>
                </a:solidFill>
                <a:latin typeface="Arial" pitchFamily="34" charset="0"/>
                <a:cs typeface="Arial" pitchFamily="34" charset="0"/>
              </a:rPr>
              <a:t>	</a:t>
            </a:r>
            <a:r>
              <a:rPr lang="en-US" sz="1600" b="0" dirty="0" smtClean="0">
                <a:solidFill>
                  <a:schemeClr val="accent1">
                    <a:lumMod val="75000"/>
                  </a:schemeClr>
                </a:solidFill>
                <a:latin typeface="Arial" pitchFamily="34" charset="0"/>
                <a:cs typeface="Arial" pitchFamily="34" charset="0"/>
              </a:rPr>
              <a:t>- </a:t>
            </a:r>
            <a:r>
              <a:rPr lang="ro-RO" sz="1600" b="0" dirty="0" smtClean="0">
                <a:solidFill>
                  <a:schemeClr val="accent1">
                    <a:lumMod val="75000"/>
                  </a:schemeClr>
                </a:solidFill>
                <a:latin typeface="Arial" pitchFamily="34" charset="0"/>
                <a:cs typeface="Arial" pitchFamily="34" charset="0"/>
              </a:rPr>
              <a:t>nucleul programului-cadru</a:t>
            </a:r>
            <a:r>
              <a:rPr lang="en-US" sz="1600" b="0" dirty="0" smtClean="0">
                <a:solidFill>
                  <a:schemeClr val="accent1">
                    <a:lumMod val="75000"/>
                  </a:schemeClr>
                </a:solidFill>
                <a:latin typeface="Arial" pitchFamily="34" charset="0"/>
                <a:cs typeface="Arial" pitchFamily="34" charset="0"/>
              </a:rPr>
              <a:t> </a:t>
            </a:r>
            <a:r>
              <a:rPr lang="ro-RO" sz="1600" b="0" dirty="0" smtClean="0">
                <a:solidFill>
                  <a:schemeClr val="accent1">
                    <a:lumMod val="75000"/>
                  </a:schemeClr>
                </a:solidFill>
                <a:latin typeface="Arial" pitchFamily="34" charset="0"/>
                <a:cs typeface="Arial" pitchFamily="34" charset="0"/>
              </a:rPr>
              <a:t>alcătuit din pilonii II și III </a:t>
            </a:r>
            <a:r>
              <a:rPr lang="en-US" sz="1600" b="0" dirty="0" smtClean="0">
                <a:solidFill>
                  <a:schemeClr val="accent1">
                    <a:lumMod val="75000"/>
                  </a:schemeClr>
                </a:solidFill>
                <a:latin typeface="Arial" pitchFamily="34" charset="0"/>
                <a:cs typeface="Arial" pitchFamily="34" charset="0"/>
              </a:rPr>
              <a:t>(</a:t>
            </a:r>
            <a:r>
              <a:rPr lang="ro-RO" sz="1600" b="0" dirty="0" smtClean="0">
                <a:solidFill>
                  <a:schemeClr val="accent1">
                    <a:lumMod val="75000"/>
                  </a:schemeClr>
                </a:solidFill>
                <a:latin typeface="Arial" pitchFamily="34" charset="0"/>
                <a:cs typeface="Arial" pitchFamily="34" charset="0"/>
              </a:rPr>
              <a:t>programul de </a:t>
            </a:r>
            <a:r>
              <a:rPr lang="en-US" sz="1600" b="0" dirty="0" smtClean="0">
                <a:solidFill>
                  <a:schemeClr val="accent1">
                    <a:lumMod val="75000"/>
                  </a:schemeClr>
                </a:solidFill>
                <a:latin typeface="Arial" pitchFamily="34" charset="0"/>
                <a:cs typeface="Arial" pitchFamily="34" charset="0"/>
              </a:rPr>
              <a:t>	</a:t>
            </a:r>
            <a:br>
              <a:rPr lang="en-US" sz="1600" b="0" dirty="0" smtClean="0">
                <a:solidFill>
                  <a:schemeClr val="accent1">
                    <a:lumMod val="75000"/>
                  </a:schemeClr>
                </a:solidFill>
                <a:latin typeface="Arial" pitchFamily="34" charset="0"/>
                <a:cs typeface="Arial" pitchFamily="34" charset="0"/>
              </a:rPr>
            </a:br>
            <a:r>
              <a:rPr lang="en-US" sz="1600" b="0" dirty="0" smtClean="0">
                <a:solidFill>
                  <a:schemeClr val="accent1">
                    <a:lumMod val="75000"/>
                  </a:schemeClr>
                </a:solidFill>
                <a:latin typeface="Arial" pitchFamily="34" charset="0"/>
                <a:cs typeface="Arial" pitchFamily="34" charset="0"/>
              </a:rPr>
              <a:t>                  c</a:t>
            </a:r>
            <a:r>
              <a:rPr lang="ro-RO" sz="1600" b="0" dirty="0" smtClean="0">
                <a:solidFill>
                  <a:schemeClr val="accent1">
                    <a:lumMod val="75000"/>
                  </a:schemeClr>
                </a:solidFill>
                <a:latin typeface="Arial" pitchFamily="34" charset="0"/>
                <a:cs typeface="Arial" pitchFamily="34" charset="0"/>
              </a:rPr>
              <a:t>ompetitivitate industrială și programele orientate pe provocări</a:t>
            </a:r>
            <a:r>
              <a:rPr lang="en-US" sz="1600" b="0" dirty="0" smtClean="0">
                <a:solidFill>
                  <a:schemeClr val="accent1">
                    <a:lumMod val="75000"/>
                  </a:schemeClr>
                </a:solidFill>
                <a:latin typeface="Arial" pitchFamily="34" charset="0"/>
                <a:cs typeface="Arial" pitchFamily="34" charset="0"/>
              </a:rPr>
              <a:t> </a:t>
            </a:r>
            <a:r>
              <a:rPr lang="ro-RO" sz="1600" b="0" dirty="0" smtClean="0">
                <a:solidFill>
                  <a:schemeClr val="accent1">
                    <a:lumMod val="75000"/>
                  </a:schemeClr>
                </a:solidFill>
                <a:latin typeface="Arial" pitchFamily="34" charset="0"/>
                <a:cs typeface="Arial" pitchFamily="34" charset="0"/>
              </a:rPr>
              <a:t>societale</a:t>
            </a:r>
            <a:r>
              <a:rPr lang="en-US" sz="1600" b="0" dirty="0" smtClean="0">
                <a:solidFill>
                  <a:schemeClr val="accent1">
                    <a:lumMod val="75000"/>
                  </a:schemeClr>
                </a:solidFill>
                <a:latin typeface="Arial" pitchFamily="34" charset="0"/>
                <a:cs typeface="Arial" pitchFamily="34" charset="0"/>
              </a:rPr>
              <a:t>)</a:t>
            </a:r>
            <a:r>
              <a:rPr lang="ro-RO" sz="1600" b="0" dirty="0" smtClean="0">
                <a:solidFill>
                  <a:schemeClr val="accent1">
                    <a:lumMod val="75000"/>
                  </a:schemeClr>
                </a:solidFill>
                <a:latin typeface="Arial" pitchFamily="34" charset="0"/>
                <a:cs typeface="Arial" pitchFamily="34" charset="0"/>
              </a:rPr>
              <a:t>;</a:t>
            </a:r>
            <a:r>
              <a:rPr lang="en-US" sz="1600" b="0" dirty="0" smtClean="0">
                <a:solidFill>
                  <a:schemeClr val="accent1">
                    <a:lumMod val="75000"/>
                  </a:schemeClr>
                </a:solidFill>
                <a:latin typeface="Arial" pitchFamily="34" charset="0"/>
                <a:cs typeface="Arial" pitchFamily="34" charset="0"/>
              </a:rPr>
              <a:t/>
            </a:r>
            <a:br>
              <a:rPr lang="en-US" sz="1600" b="0" dirty="0" smtClean="0">
                <a:solidFill>
                  <a:schemeClr val="accent1">
                    <a:lumMod val="75000"/>
                  </a:schemeClr>
                </a:solidFill>
                <a:latin typeface="Arial" pitchFamily="34" charset="0"/>
                <a:cs typeface="Arial" pitchFamily="34" charset="0"/>
              </a:rPr>
            </a:br>
            <a:r>
              <a:rPr lang="en-US" sz="1600" b="0" dirty="0" smtClean="0">
                <a:solidFill>
                  <a:schemeClr val="accent1">
                    <a:lumMod val="75000"/>
                  </a:schemeClr>
                </a:solidFill>
                <a:latin typeface="Arial" pitchFamily="34" charset="0"/>
                <a:cs typeface="Arial" pitchFamily="34" charset="0"/>
              </a:rPr>
              <a:t>	- </a:t>
            </a:r>
            <a:r>
              <a:rPr lang="ro-RO" sz="1600" b="0" dirty="0" smtClean="0">
                <a:solidFill>
                  <a:schemeClr val="accent1">
                    <a:lumMod val="75000"/>
                  </a:schemeClr>
                </a:solidFill>
                <a:latin typeface="Arial" pitchFamily="34" charset="0"/>
                <a:cs typeface="Arial" pitchFamily="34" charset="0"/>
              </a:rPr>
              <a:t>sprijinul pentru proiectele CDI;</a:t>
            </a:r>
            <a:r>
              <a:rPr lang="en-US" sz="1600" b="0" dirty="0" smtClean="0">
                <a:solidFill>
                  <a:schemeClr val="accent1">
                    <a:lumMod val="75000"/>
                  </a:schemeClr>
                </a:solidFill>
                <a:latin typeface="Arial" pitchFamily="34" charset="0"/>
                <a:cs typeface="Arial" pitchFamily="34" charset="0"/>
              </a:rPr>
              <a:t/>
            </a:r>
            <a:br>
              <a:rPr lang="en-US" sz="1600" b="0" dirty="0" smtClean="0">
                <a:solidFill>
                  <a:schemeClr val="accent1">
                    <a:lumMod val="75000"/>
                  </a:schemeClr>
                </a:solidFill>
                <a:latin typeface="Arial" pitchFamily="34" charset="0"/>
                <a:cs typeface="Arial" pitchFamily="34" charset="0"/>
              </a:rPr>
            </a:br>
            <a:r>
              <a:rPr lang="en-US" sz="1600" b="0" dirty="0" smtClean="0">
                <a:solidFill>
                  <a:schemeClr val="accent1">
                    <a:lumMod val="75000"/>
                  </a:schemeClr>
                </a:solidFill>
                <a:latin typeface="Arial" pitchFamily="34" charset="0"/>
                <a:cs typeface="Arial" pitchFamily="34" charset="0"/>
              </a:rPr>
              <a:t>	- </a:t>
            </a:r>
            <a:r>
              <a:rPr lang="ro-RO" sz="1600" b="0" dirty="0" smtClean="0">
                <a:solidFill>
                  <a:schemeClr val="accent1">
                    <a:lumMod val="75000"/>
                  </a:schemeClr>
                </a:solidFill>
                <a:latin typeface="Arial" pitchFamily="34" charset="0"/>
                <a:cs typeface="Arial" pitchFamily="34" charset="0"/>
              </a:rPr>
              <a:t>crearea unui ecosistem favorabil pentru inovare în IMM-uri</a:t>
            </a:r>
            <a:r>
              <a:rPr lang="en-US" sz="1600" b="0" dirty="0" smtClean="0">
                <a:solidFill>
                  <a:schemeClr val="accent1">
                    <a:lumMod val="75000"/>
                  </a:schemeClr>
                </a:solidFill>
                <a:latin typeface="Arial" pitchFamily="34" charset="0"/>
                <a:cs typeface="Arial" pitchFamily="34" charset="0"/>
              </a:rPr>
              <a:t> </a:t>
            </a:r>
            <a:r>
              <a:rPr lang="en-US" sz="1600" b="0" dirty="0" err="1" smtClean="0">
                <a:solidFill>
                  <a:schemeClr val="accent1">
                    <a:lumMod val="75000"/>
                  </a:schemeClr>
                </a:solidFill>
                <a:latin typeface="Arial" pitchFamily="34" charset="0"/>
                <a:cs typeface="Arial" pitchFamily="34" charset="0"/>
              </a:rPr>
              <a:t>si</a:t>
            </a:r>
            <a:r>
              <a:rPr lang="en-US" sz="1600" b="0" dirty="0" smtClean="0">
                <a:solidFill>
                  <a:schemeClr val="accent1">
                    <a:lumMod val="75000"/>
                  </a:schemeClr>
                </a:solidFill>
                <a:latin typeface="Arial" pitchFamily="34" charset="0"/>
                <a:cs typeface="Arial" pitchFamily="34" charset="0"/>
              </a:rPr>
              <a:t> </a:t>
            </a:r>
            <a:r>
              <a:rPr lang="en-US" sz="1600" b="0" dirty="0" err="1" smtClean="0">
                <a:solidFill>
                  <a:schemeClr val="accent1">
                    <a:lumMod val="75000"/>
                  </a:schemeClr>
                </a:solidFill>
                <a:latin typeface="Arial" pitchFamily="34" charset="0"/>
                <a:cs typeface="Arial" pitchFamily="34" charset="0"/>
              </a:rPr>
              <a:t>dezvoltarea</a:t>
            </a:r>
            <a:r>
              <a:rPr lang="en-US" sz="1600" b="0" dirty="0" smtClean="0">
                <a:solidFill>
                  <a:schemeClr val="accent1">
                    <a:lumMod val="75000"/>
                  </a:schemeClr>
                </a:solidFill>
                <a:latin typeface="Arial" pitchFamily="34" charset="0"/>
                <a:cs typeface="Arial" pitchFamily="34" charset="0"/>
              </a:rPr>
              <a:t> </a:t>
            </a:r>
            <a:r>
              <a:rPr lang="en-US" sz="1600" b="0" dirty="0" err="1" smtClean="0">
                <a:solidFill>
                  <a:schemeClr val="accent1">
                    <a:lumMod val="75000"/>
                  </a:schemeClr>
                </a:solidFill>
                <a:latin typeface="Arial" pitchFamily="34" charset="0"/>
                <a:cs typeface="Arial" pitchFamily="34" charset="0"/>
              </a:rPr>
              <a:t>lor</a:t>
            </a:r>
            <a:r>
              <a:rPr lang="en-US" sz="1600" b="0" dirty="0" smtClean="0">
                <a:solidFill>
                  <a:schemeClr val="accent1">
                    <a:lumMod val="75000"/>
                  </a:schemeClr>
                </a:solidFill>
                <a:latin typeface="Arial" pitchFamily="34" charset="0"/>
                <a:cs typeface="Arial" pitchFamily="34" charset="0"/>
              </a:rPr>
              <a:t>.	 </a:t>
            </a:r>
            <a:r>
              <a:rPr lang="ro-RO" sz="1600" dirty="0" smtClean="0">
                <a:solidFill>
                  <a:schemeClr val="accent1">
                    <a:lumMod val="75000"/>
                  </a:schemeClr>
                </a:solidFill>
                <a:latin typeface="Arial" pitchFamily="34" charset="0"/>
                <a:cs typeface="Arial" pitchFamily="34" charset="0"/>
              </a:rPr>
              <a:t/>
            </a:r>
            <a:br>
              <a:rPr lang="ro-RO" sz="1600" dirty="0" smtClean="0">
                <a:solidFill>
                  <a:schemeClr val="accent1">
                    <a:lumMod val="75000"/>
                  </a:schemeClr>
                </a:solidFill>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en-GB" sz="1600" dirty="0">
              <a:latin typeface="Arial" pitchFamily="34" charset="0"/>
              <a:cs typeface="Arial" pitchFamily="34" charset="0"/>
            </a:endParaRPr>
          </a:p>
        </p:txBody>
      </p:sp>
      <p:pic>
        <p:nvPicPr>
          <p:cNvPr id="4" name="Picture 3" descr="drap_cmyk.jpg"/>
          <p:cNvPicPr>
            <a:picLocks noChangeAspect="1"/>
          </p:cNvPicPr>
          <p:nvPr/>
        </p:nvPicPr>
        <p:blipFill>
          <a:blip r:embed="rId2"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3" cstate="print"/>
          <a:stretch>
            <a:fillRect/>
          </a:stretch>
        </p:blipFill>
        <p:spPr>
          <a:xfrm>
            <a:off x="7086600" y="304800"/>
            <a:ext cx="1447800" cy="840116"/>
          </a:xfrm>
          <a:prstGeom prst="rect">
            <a:avLst/>
          </a:prstGeom>
        </p:spPr>
      </p:pic>
      <p:sp>
        <p:nvSpPr>
          <p:cNvPr id="6" name="Title 1"/>
          <p:cNvSpPr txBox="1">
            <a:spLocks/>
          </p:cNvSpPr>
          <p:nvPr/>
        </p:nvSpPr>
        <p:spPr>
          <a:xfrm>
            <a:off x="457200" y="1143000"/>
            <a:ext cx="8153400" cy="4953000"/>
          </a:xfrm>
          <a:prstGeom prst="rect">
            <a:avLst/>
          </a:prstGeom>
          <a:effectLst/>
        </p:spPr>
        <p:txBody>
          <a:bodyPr vert="horz" lIns="91440" tIns="45720" rIns="91440" bIns="45720" rtlCol="0" anchor="t" anchorCtr="0">
            <a:noAutofit/>
          </a:bodyPr>
          <a:lstStyle/>
          <a:p>
            <a:pPr marL="342900" marR="0" lvl="0" indent="-342900" algn="l" defTabSz="914400" rtl="0" eaLnBrk="1" fontAlgn="base" latinLnBrk="0" hangingPunct="1">
              <a:lnSpc>
                <a:spcPct val="80000"/>
              </a:lnSpc>
              <a:spcBef>
                <a:spcPct val="20000"/>
              </a:spcBef>
              <a:spcAft>
                <a:spcPct val="0"/>
              </a:spcAft>
              <a:buClr>
                <a:schemeClr val="accent6">
                  <a:lumMod val="75000"/>
                </a:schemeClr>
              </a:buClr>
              <a:buSzPct val="128000"/>
              <a:buFont typeface="Georgia" pitchFamily="18" charset="0"/>
              <a:buNone/>
              <a:tabLst/>
              <a:defRPr/>
            </a:pPr>
            <a:r>
              <a:rPr kumimoji="0" lang="en-US" sz="2800" b="1" i="0" u="none" strike="noStrike" kern="1200" cap="none" spc="0" normalizeH="0" baseline="0" noProof="0" dirty="0" smtClean="0">
                <a:ln>
                  <a:noFill/>
                </a:ln>
                <a:solidFill>
                  <a:schemeClr val="bg2">
                    <a:lumMod val="25000"/>
                  </a:schemeClr>
                </a:solidFill>
                <a:effectLst/>
                <a:uLnTx/>
                <a:uFillTx/>
                <a:latin typeface="Arial" panose="020B0604020202020204" pitchFamily="34" charset="0"/>
                <a:ea typeface="+mj-ea"/>
                <a:cs typeface="Arial" panose="020B0604020202020204" pitchFamily="34" charset="0"/>
              </a:rPr>
              <a:t>   </a:t>
            </a:r>
            <a:endParaRPr kumimoji="0" lang="en-US" sz="28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99012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7590" y="6172200"/>
            <a:ext cx="7923010" cy="533400"/>
          </a:xfrm>
        </p:spPr>
        <p:txBody>
          <a:bodyPr>
            <a:normAutofit/>
          </a:bodyPr>
          <a:lstStyle/>
          <a:p>
            <a:pPr algn="ctr">
              <a:lnSpc>
                <a:spcPct val="120000"/>
              </a:lnSpc>
              <a:spcBef>
                <a:spcPts val="0"/>
              </a:spcBef>
              <a:spcAft>
                <a:spcPts val="0"/>
              </a:spcAft>
            </a:pPr>
            <a:endParaRPr lang="ro-RO" sz="1100" dirty="0" smtClean="0">
              <a:latin typeface="Arial" pitchFamily="34" charset="0"/>
              <a:cs typeface="Arial" pitchFamily="34" charset="0"/>
            </a:endParaRPr>
          </a:p>
          <a:p>
            <a:pPr lvl="0" algn="ctr">
              <a:buClr>
                <a:srgbClr val="F14124">
                  <a:lumMod val="75000"/>
                </a:srgbClr>
              </a:buClr>
            </a:pPr>
            <a:r>
              <a:rPr lang="ro-RO" sz="1100" i="1" dirty="0">
                <a:solidFill>
                  <a:srgbClr val="4E67C8">
                    <a:lumMod val="75000"/>
                  </a:srgbClr>
                </a:solidFill>
                <a:latin typeface="Arial" pitchFamily="34" charset="0"/>
                <a:cs typeface="Arial" pitchFamily="34" charset="0"/>
              </a:rPr>
              <a:t>Brașov, 27-28 mai 2014</a:t>
            </a:r>
            <a:endParaRPr lang="en-US" sz="1100" i="1" dirty="0">
              <a:solidFill>
                <a:srgbClr val="4E67C8">
                  <a:lumMod val="75000"/>
                </a:srgbClr>
              </a:solidFill>
              <a:latin typeface="Arial" pitchFamily="34" charset="0"/>
              <a:cs typeface="Arial" pitchFamily="34" charset="0"/>
            </a:endParaRPr>
          </a:p>
        </p:txBody>
      </p:sp>
      <p:sp>
        <p:nvSpPr>
          <p:cNvPr id="2" name="Title 1"/>
          <p:cNvSpPr>
            <a:spLocks noGrp="1"/>
          </p:cNvSpPr>
          <p:nvPr>
            <p:ph type="ctrTitle"/>
          </p:nvPr>
        </p:nvSpPr>
        <p:spPr>
          <a:xfrm>
            <a:off x="304800" y="1143000"/>
            <a:ext cx="8534400" cy="4786745"/>
          </a:xfrm>
        </p:spPr>
        <p:txBody>
          <a:bodyPr/>
          <a:lstStyle/>
          <a:p>
            <a:pPr marL="0" indent="0">
              <a:buNone/>
            </a:pPr>
            <a:r>
              <a:rPr lang="ro-RO" sz="2400" dirty="0" smtClean="0">
                <a:solidFill>
                  <a:srgbClr val="FF0000"/>
                </a:solidFill>
                <a:latin typeface="Arial" pitchFamily="34" charset="0"/>
                <a:cs typeface="Arial" pitchFamily="34" charset="0"/>
              </a:rPr>
              <a:t>		       </a:t>
            </a:r>
            <a:br>
              <a:rPr lang="ro-RO" sz="2400" dirty="0" smtClean="0">
                <a:solidFill>
                  <a:srgbClr val="FF0000"/>
                </a:solidFill>
                <a:latin typeface="Arial" pitchFamily="34" charset="0"/>
                <a:cs typeface="Arial" pitchFamily="34" charset="0"/>
              </a:rPr>
            </a:br>
            <a:r>
              <a:rPr lang="ro-RO" sz="2400" dirty="0" smtClean="0">
                <a:solidFill>
                  <a:srgbClr val="FF0000"/>
                </a:solidFill>
                <a:latin typeface="Arial" pitchFamily="34" charset="0"/>
                <a:cs typeface="Arial" pitchFamily="34" charset="0"/>
              </a:rPr>
              <a:t>Inovare</a:t>
            </a:r>
            <a:r>
              <a:rPr lang="en-US" sz="2400" dirty="0" smtClean="0">
                <a:solidFill>
                  <a:srgbClr val="FF0000"/>
                </a:solidFill>
                <a:latin typeface="Arial" pitchFamily="34" charset="0"/>
                <a:cs typeface="Arial" pitchFamily="34" charset="0"/>
              </a:rPr>
              <a:t>a</a:t>
            </a:r>
            <a:r>
              <a:rPr lang="ro-RO" sz="2400" dirty="0" smtClean="0">
                <a:solidFill>
                  <a:srgbClr val="FF0000"/>
                </a:solidFill>
                <a:latin typeface="Arial" pitchFamily="34" charset="0"/>
                <a:cs typeface="Arial" pitchFamily="34" charset="0"/>
              </a:rPr>
              <a:t> în IMM-uri</a:t>
            </a:r>
            <a:r>
              <a:rPr lang="en-US" sz="2400" dirty="0" smtClean="0">
                <a:solidFill>
                  <a:srgbClr val="FF0000"/>
                </a:solidFill>
                <a:latin typeface="Arial" pitchFamily="34" charset="0"/>
                <a:cs typeface="Arial" pitchFamily="34" charset="0"/>
              </a:rPr>
              <a:t> </a:t>
            </a:r>
            <a:r>
              <a:rPr lang="en-US" sz="1400" dirty="0" err="1" smtClean="0">
                <a:solidFill>
                  <a:schemeClr val="accent1">
                    <a:lumMod val="75000"/>
                  </a:schemeClr>
                </a:solidFill>
                <a:latin typeface="Arial" pitchFamily="34" charset="0"/>
                <a:cs typeface="Arial" pitchFamily="34" charset="0"/>
              </a:rPr>
              <a:t>cuprinde</a:t>
            </a:r>
            <a:r>
              <a:rPr lang="en-US" sz="1400" dirty="0" smtClean="0">
                <a:solidFill>
                  <a:schemeClr val="accent1">
                    <a:lumMod val="75000"/>
                  </a:schemeClr>
                </a:solidFill>
                <a:latin typeface="Arial" pitchFamily="34" charset="0"/>
                <a:cs typeface="Arial" pitchFamily="34" charset="0"/>
              </a:rPr>
              <a:t>:</a:t>
            </a:r>
            <a:r>
              <a:rPr lang="en-US" sz="2000" dirty="0" smtClean="0">
                <a:solidFill>
                  <a:schemeClr val="accent1">
                    <a:lumMod val="75000"/>
                  </a:schemeClr>
                </a:solidFill>
                <a:latin typeface="Arial" pitchFamily="34" charset="0"/>
                <a:cs typeface="Arial" pitchFamily="34" charset="0"/>
              </a:rPr>
              <a:t> </a:t>
            </a:r>
            <a:r>
              <a:rPr lang="ro-RO" sz="2000" dirty="0" smtClean="0">
                <a:solidFill>
                  <a:schemeClr val="accent1">
                    <a:lumMod val="75000"/>
                  </a:schemeClr>
                </a:solidFill>
                <a:latin typeface="Arial" pitchFamily="34" charset="0"/>
                <a:cs typeface="Arial" pitchFamily="34" charset="0"/>
              </a:rPr>
              <a:t/>
            </a:r>
            <a:br>
              <a:rPr lang="ro-RO" sz="2000" dirty="0" smtClean="0">
                <a:solidFill>
                  <a:schemeClr val="accent1">
                    <a:lumMod val="75000"/>
                  </a:schemeClr>
                </a:solidFill>
                <a:latin typeface="Arial" pitchFamily="34" charset="0"/>
                <a:cs typeface="Arial" pitchFamily="34" charset="0"/>
              </a:rPr>
            </a:br>
            <a:r>
              <a:rPr lang="ro-RO" sz="2000" dirty="0" smtClean="0">
                <a:solidFill>
                  <a:schemeClr val="accent1">
                    <a:lumMod val="75000"/>
                  </a:schemeClr>
                </a:solidFill>
                <a:latin typeface="Arial" pitchFamily="34" charset="0"/>
                <a:cs typeface="Arial" pitchFamily="34" charset="0"/>
              </a:rPr>
              <a:t/>
            </a:r>
            <a:br>
              <a:rPr lang="ro-RO" sz="2000" dirty="0" smtClean="0">
                <a:solidFill>
                  <a:schemeClr val="accent1">
                    <a:lumMod val="75000"/>
                  </a:schemeClr>
                </a:solidFill>
                <a:latin typeface="Arial" pitchFamily="34" charset="0"/>
                <a:cs typeface="Arial" pitchFamily="34" charset="0"/>
              </a:rPr>
            </a:br>
            <a:r>
              <a:rPr lang="en-US" sz="2000" dirty="0" smtClean="0">
                <a:solidFill>
                  <a:schemeClr val="accent1">
                    <a:lumMod val="75000"/>
                  </a:schemeClr>
                </a:solidFill>
                <a:latin typeface="Arial" pitchFamily="34" charset="0"/>
                <a:cs typeface="Arial" pitchFamily="34" charset="0"/>
              </a:rPr>
              <a:t/>
            </a:r>
            <a:br>
              <a:rPr lang="en-US" sz="2000" dirty="0" smtClean="0">
                <a:solidFill>
                  <a:schemeClr val="accent1">
                    <a:lumMod val="75000"/>
                  </a:schemeClr>
                </a:solidFill>
                <a:latin typeface="Arial" pitchFamily="34" charset="0"/>
                <a:cs typeface="Arial" pitchFamily="34" charset="0"/>
              </a:rPr>
            </a:br>
            <a:r>
              <a:rPr lang="en-US" sz="1600" dirty="0" smtClean="0">
                <a:solidFill>
                  <a:schemeClr val="accent1">
                    <a:lumMod val="75000"/>
                  </a:schemeClr>
                </a:solidFill>
                <a:latin typeface="Arial" pitchFamily="34" charset="0"/>
                <a:cs typeface="Arial" pitchFamily="34" charset="0"/>
              </a:rPr>
              <a:t>♦</a:t>
            </a:r>
            <a:r>
              <a:rPr lang="fr-BE" sz="1800" b="0" dirty="0" smtClean="0">
                <a:solidFill>
                  <a:schemeClr val="accent1">
                    <a:lumMod val="75000"/>
                  </a:schemeClr>
                </a:solidFill>
                <a:latin typeface="Arial" panose="020B0604020202020204" pitchFamily="34" charset="0"/>
                <a:cs typeface="Arial" panose="020B0604020202020204" pitchFamily="34" charset="0"/>
              </a:rPr>
              <a:t> </a:t>
            </a:r>
            <a:r>
              <a:rPr lang="ro-RO" sz="1800" dirty="0" smtClean="0">
                <a:solidFill>
                  <a:schemeClr val="accent1">
                    <a:lumMod val="75000"/>
                  </a:schemeClr>
                </a:solidFill>
                <a:latin typeface="Arial" pitchFamily="34" charset="0"/>
                <a:cs typeface="Arial" pitchFamily="34" charset="0"/>
              </a:rPr>
              <a:t>instrument</a:t>
            </a:r>
            <a:r>
              <a:rPr lang="en-US" sz="1800" dirty="0" err="1" smtClean="0">
                <a:solidFill>
                  <a:schemeClr val="accent1">
                    <a:lumMod val="75000"/>
                  </a:schemeClr>
                </a:solidFill>
                <a:latin typeface="Arial" pitchFamily="34" charset="0"/>
                <a:cs typeface="Arial" pitchFamily="34" charset="0"/>
              </a:rPr>
              <a:t>ul</a:t>
            </a:r>
            <a:r>
              <a:rPr lang="ro-RO" sz="1800" dirty="0" smtClean="0">
                <a:solidFill>
                  <a:schemeClr val="accent1">
                    <a:lumMod val="75000"/>
                  </a:schemeClr>
                </a:solidFill>
                <a:latin typeface="Arial" pitchFamily="34" charset="0"/>
                <a:cs typeface="Arial" pitchFamily="34" charset="0"/>
              </a:rPr>
              <a:t> pentru IMM</a:t>
            </a:r>
            <a:r>
              <a:rPr lang="ro-RO" sz="1200" dirty="0" smtClean="0">
                <a:solidFill>
                  <a:schemeClr val="accent1">
                    <a:lumMod val="75000"/>
                  </a:schemeClr>
                </a:solidFill>
                <a:latin typeface="Arial" pitchFamily="34" charset="0"/>
                <a:cs typeface="Arial" pitchFamily="34" charset="0"/>
              </a:rPr>
              <a:t>-uri </a:t>
            </a:r>
            <a:r>
              <a:rPr lang="en-US" sz="1600" b="0" dirty="0" smtClean="0">
                <a:solidFill>
                  <a:schemeClr val="accent1">
                    <a:lumMod val="75000"/>
                  </a:schemeClr>
                </a:solidFill>
                <a:latin typeface="Arial" pitchFamily="34" charset="0"/>
                <a:cs typeface="Arial" pitchFamily="34" charset="0"/>
              </a:rPr>
              <a:t>–</a:t>
            </a:r>
            <a:r>
              <a:rPr lang="ro-RO" sz="1600" b="0" dirty="0" smtClean="0">
                <a:solidFill>
                  <a:schemeClr val="accent1">
                    <a:lumMod val="75000"/>
                  </a:schemeClr>
                </a:solidFill>
                <a:latin typeface="Arial" pitchFamily="34" charset="0"/>
                <a:cs typeface="Arial" pitchFamily="34" charset="0"/>
              </a:rPr>
              <a:t> </a:t>
            </a:r>
            <a:r>
              <a:rPr lang="en-US" sz="1600" b="0" dirty="0" smtClean="0">
                <a:solidFill>
                  <a:schemeClr val="accent1">
                    <a:lumMod val="75000"/>
                  </a:schemeClr>
                </a:solidFill>
                <a:latin typeface="Arial" pitchFamily="34" charset="0"/>
                <a:cs typeface="Arial" pitchFamily="34" charset="0"/>
              </a:rPr>
              <a:t> </a:t>
            </a:r>
            <a:r>
              <a:rPr lang="en-US" sz="1600" b="0" dirty="0" err="1" smtClean="0">
                <a:solidFill>
                  <a:schemeClr val="accent1">
                    <a:lumMod val="75000"/>
                  </a:schemeClr>
                </a:solidFill>
                <a:latin typeface="Arial" pitchFamily="34" charset="0"/>
                <a:cs typeface="Arial" pitchFamily="34" charset="0"/>
              </a:rPr>
              <a:t>pentru</a:t>
            </a:r>
            <a:r>
              <a:rPr lang="en-US" sz="1600" b="0" dirty="0" smtClean="0">
                <a:solidFill>
                  <a:schemeClr val="accent1">
                    <a:lumMod val="75000"/>
                  </a:schemeClr>
                </a:solidFill>
                <a:latin typeface="Arial" pitchFamily="34" charset="0"/>
                <a:cs typeface="Arial" pitchFamily="34" charset="0"/>
              </a:rPr>
              <a:t> care, </a:t>
            </a:r>
            <a:r>
              <a:rPr lang="en-US" sz="1600" b="0" dirty="0" err="1" smtClean="0">
                <a:solidFill>
                  <a:schemeClr val="accent1">
                    <a:lumMod val="75000"/>
                  </a:schemeClr>
                </a:solidFill>
                <a:latin typeface="Arial" pitchFamily="34" charset="0"/>
                <a:cs typeface="Arial" pitchFamily="34" charset="0"/>
              </a:rPr>
              <a:t>bugetul</a:t>
            </a:r>
            <a:r>
              <a:rPr lang="en-US" sz="1600" b="0" dirty="0" smtClean="0">
                <a:solidFill>
                  <a:schemeClr val="accent1">
                    <a:lumMod val="75000"/>
                  </a:schemeClr>
                </a:solidFill>
                <a:latin typeface="Arial" pitchFamily="34" charset="0"/>
                <a:cs typeface="Arial" pitchFamily="34" charset="0"/>
              </a:rPr>
              <a:t> </a:t>
            </a:r>
            <a:r>
              <a:rPr lang="en-US" sz="1600" b="0" dirty="0" err="1" smtClean="0">
                <a:solidFill>
                  <a:schemeClr val="accent1">
                    <a:lumMod val="75000"/>
                  </a:schemeClr>
                </a:solidFill>
                <a:latin typeface="Arial" pitchFamily="34" charset="0"/>
                <a:cs typeface="Arial" pitchFamily="34" charset="0"/>
              </a:rPr>
              <a:t>este</a:t>
            </a:r>
            <a:r>
              <a:rPr lang="en-US" sz="1600" b="0" dirty="0" smtClean="0">
                <a:solidFill>
                  <a:schemeClr val="accent1">
                    <a:lumMod val="75000"/>
                  </a:schemeClr>
                </a:solidFill>
                <a:latin typeface="Arial" pitchFamily="34" charset="0"/>
                <a:cs typeface="Arial" pitchFamily="34" charset="0"/>
              </a:rPr>
              <a:t> </a:t>
            </a:r>
            <a:r>
              <a:rPr lang="en-US" sz="1600" b="0" dirty="0" err="1" smtClean="0">
                <a:solidFill>
                  <a:schemeClr val="accent1">
                    <a:lumMod val="75000"/>
                  </a:schemeClr>
                </a:solidFill>
                <a:latin typeface="Arial" pitchFamily="34" charset="0"/>
                <a:cs typeface="Arial" pitchFamily="34" charset="0"/>
              </a:rPr>
              <a:t>alocat</a:t>
            </a:r>
            <a:r>
              <a:rPr lang="en-US" sz="1600" b="0" dirty="0" smtClean="0">
                <a:solidFill>
                  <a:schemeClr val="accent1">
                    <a:lumMod val="75000"/>
                  </a:schemeClr>
                </a:solidFill>
                <a:latin typeface="Arial" pitchFamily="34" charset="0"/>
                <a:cs typeface="Arial" pitchFamily="34" charset="0"/>
              </a:rPr>
              <a:t> in LEITs</a:t>
            </a:r>
            <a:r>
              <a:rPr lang="ro-RO" sz="1600" b="0" dirty="0" smtClean="0">
                <a:solidFill>
                  <a:schemeClr val="accent1">
                    <a:lumMod val="75000"/>
                  </a:schemeClr>
                </a:solidFill>
                <a:latin typeface="Arial" pitchFamily="34" charset="0"/>
                <a:cs typeface="Arial" pitchFamily="34" charset="0"/>
              </a:rPr>
              <a:t> </a:t>
            </a:r>
            <a:r>
              <a:rPr lang="en-US" sz="1600" b="0" dirty="0" err="1" smtClean="0">
                <a:solidFill>
                  <a:schemeClr val="accent1">
                    <a:lumMod val="75000"/>
                  </a:schemeClr>
                </a:solidFill>
                <a:latin typeface="Arial" pitchFamily="34" charset="0"/>
                <a:cs typeface="Arial" pitchFamily="34" charset="0"/>
              </a:rPr>
              <a:t>si</a:t>
            </a:r>
            <a:r>
              <a:rPr lang="ro-RO" sz="1600" b="0" dirty="0" smtClean="0">
                <a:solidFill>
                  <a:schemeClr val="accent1">
                    <a:lumMod val="75000"/>
                  </a:schemeClr>
                </a:solidFill>
                <a:latin typeface="Arial" pitchFamily="34" charset="0"/>
                <a:cs typeface="Arial" pitchFamily="34" charset="0"/>
              </a:rPr>
              <a:t> </a:t>
            </a:r>
            <a:br>
              <a:rPr lang="ro-RO" sz="1600" b="0" dirty="0" smtClean="0">
                <a:solidFill>
                  <a:schemeClr val="accent1">
                    <a:lumMod val="75000"/>
                  </a:schemeClr>
                </a:solidFill>
                <a:latin typeface="Arial" pitchFamily="34" charset="0"/>
                <a:cs typeface="Arial" pitchFamily="34" charset="0"/>
              </a:rPr>
            </a:br>
            <a:r>
              <a:rPr lang="ro-RO" sz="1600" b="0" dirty="0" smtClean="0">
                <a:solidFill>
                  <a:schemeClr val="accent1">
                    <a:lumMod val="75000"/>
                  </a:schemeClr>
                </a:solidFill>
                <a:latin typeface="Arial" pitchFamily="34" charset="0"/>
                <a:cs typeface="Arial" pitchFamily="34" charset="0"/>
              </a:rPr>
              <a:t>			          P</a:t>
            </a:r>
            <a:r>
              <a:rPr lang="en-US" sz="1600" b="0" dirty="0" err="1" smtClean="0">
                <a:solidFill>
                  <a:schemeClr val="accent1">
                    <a:lumMod val="75000"/>
                  </a:schemeClr>
                </a:solidFill>
                <a:latin typeface="Arial" pitchFamily="34" charset="0"/>
                <a:cs typeface="Arial" pitchFamily="34" charset="0"/>
              </a:rPr>
              <a:t>rovocari</a:t>
            </a:r>
            <a:r>
              <a:rPr lang="en-US" sz="1600" b="0" dirty="0" smtClean="0">
                <a:solidFill>
                  <a:schemeClr val="accent1">
                    <a:lumMod val="75000"/>
                  </a:schemeClr>
                </a:solidFill>
                <a:latin typeface="Arial" pitchFamily="34" charset="0"/>
                <a:cs typeface="Arial" pitchFamily="34" charset="0"/>
              </a:rPr>
              <a:t> </a:t>
            </a:r>
            <a:r>
              <a:rPr lang="en-US" sz="1600" b="0" dirty="0" err="1" smtClean="0">
                <a:solidFill>
                  <a:schemeClr val="accent1">
                    <a:lumMod val="75000"/>
                  </a:schemeClr>
                </a:solidFill>
                <a:latin typeface="Arial" pitchFamily="34" charset="0"/>
                <a:cs typeface="Arial" pitchFamily="34" charset="0"/>
              </a:rPr>
              <a:t>Societale</a:t>
            </a:r>
            <a:r>
              <a:rPr lang="en-US" sz="1600" b="0" dirty="0" smtClean="0">
                <a:solidFill>
                  <a:schemeClr val="accent1">
                    <a:lumMod val="75000"/>
                  </a:schemeClr>
                </a:solidFill>
                <a:latin typeface="Arial" pitchFamily="34" charset="0"/>
                <a:cs typeface="Arial" pitchFamily="34" charset="0"/>
              </a:rPr>
              <a:t>;</a:t>
            </a:r>
            <a:r>
              <a:rPr lang="ro-RO" sz="1600" b="0" dirty="0" smtClean="0">
                <a:solidFill>
                  <a:schemeClr val="accent1">
                    <a:lumMod val="75000"/>
                  </a:schemeClr>
                </a:solidFill>
                <a:latin typeface="Arial" pitchFamily="34" charset="0"/>
                <a:cs typeface="Arial" pitchFamily="34" charset="0"/>
              </a:rPr>
              <a:t/>
            </a:r>
            <a:br>
              <a:rPr lang="ro-RO" sz="1600" b="0" dirty="0" smtClean="0">
                <a:solidFill>
                  <a:schemeClr val="accent1">
                    <a:lumMod val="75000"/>
                  </a:schemeClr>
                </a:solidFill>
                <a:latin typeface="Arial" pitchFamily="34" charset="0"/>
                <a:cs typeface="Arial" pitchFamily="34" charset="0"/>
              </a:rPr>
            </a:br>
            <a:r>
              <a:rPr lang="ro-RO" sz="1600" b="0" dirty="0" smtClean="0">
                <a:solidFill>
                  <a:schemeClr val="accent1">
                    <a:lumMod val="75000"/>
                  </a:schemeClr>
                </a:solidFill>
                <a:latin typeface="Arial" pitchFamily="34" charset="0"/>
                <a:cs typeface="Arial" pitchFamily="34" charset="0"/>
              </a:rPr>
              <a:t/>
            </a:r>
            <a:br>
              <a:rPr lang="ro-RO" sz="1600" b="0" dirty="0" smtClean="0">
                <a:solidFill>
                  <a:schemeClr val="accent1">
                    <a:lumMod val="75000"/>
                  </a:schemeClr>
                </a:solidFill>
                <a:latin typeface="Arial" pitchFamily="34" charset="0"/>
                <a:cs typeface="Arial" pitchFamily="34" charset="0"/>
              </a:rPr>
            </a:br>
            <a:r>
              <a:rPr lang="en-US" sz="1600" dirty="0" smtClean="0">
                <a:solidFill>
                  <a:schemeClr val="accent1">
                    <a:lumMod val="75000"/>
                  </a:schemeClr>
                </a:solidFill>
                <a:latin typeface="Arial" pitchFamily="34" charset="0"/>
                <a:cs typeface="Arial" pitchFamily="34" charset="0"/>
              </a:rPr>
              <a:t>♦</a:t>
            </a:r>
            <a:r>
              <a:rPr lang="en-US" sz="1600" b="0" dirty="0" smtClean="0">
                <a:solidFill>
                  <a:schemeClr val="accent1">
                    <a:lumMod val="75000"/>
                  </a:schemeClr>
                </a:solidFill>
                <a:latin typeface="Arial" pitchFamily="34" charset="0"/>
                <a:cs typeface="Arial" pitchFamily="34" charset="0"/>
              </a:rPr>
              <a:t> </a:t>
            </a:r>
            <a:r>
              <a:rPr lang="en-US" sz="1800" dirty="0" err="1" smtClean="0">
                <a:solidFill>
                  <a:schemeClr val="accent1">
                    <a:lumMod val="75000"/>
                  </a:schemeClr>
                </a:solidFill>
                <a:latin typeface="Arial" pitchFamily="34" charset="0"/>
                <a:cs typeface="Arial" pitchFamily="34" charset="0"/>
              </a:rPr>
              <a:t>initiativele</a:t>
            </a:r>
            <a:r>
              <a:rPr lang="en-US" sz="1800" b="0" dirty="0" smtClean="0">
                <a:solidFill>
                  <a:schemeClr val="accent1">
                    <a:lumMod val="75000"/>
                  </a:schemeClr>
                </a:solidFill>
                <a:latin typeface="Arial" pitchFamily="34" charset="0"/>
                <a:cs typeface="Arial" pitchFamily="34" charset="0"/>
              </a:rPr>
              <a:t> </a:t>
            </a:r>
            <a:r>
              <a:rPr lang="en-US" sz="1800" dirty="0" smtClean="0">
                <a:solidFill>
                  <a:schemeClr val="accent1">
                    <a:lumMod val="75000"/>
                  </a:schemeClr>
                </a:solidFill>
                <a:latin typeface="Arial" pitchFamily="34" charset="0"/>
                <a:cs typeface="Arial" pitchFamily="34" charset="0"/>
              </a:rPr>
              <a:t>EUREKA</a:t>
            </a:r>
            <a:r>
              <a:rPr lang="en-US" sz="1800" b="0" dirty="0" smtClean="0">
                <a:solidFill>
                  <a:schemeClr val="accent1">
                    <a:lumMod val="75000"/>
                  </a:schemeClr>
                </a:solidFill>
                <a:latin typeface="Arial" pitchFamily="34" charset="0"/>
                <a:cs typeface="Arial" pitchFamily="34" charset="0"/>
              </a:rPr>
              <a:t> </a:t>
            </a:r>
            <a:r>
              <a:rPr lang="en-US" sz="1800" b="0" dirty="0" err="1" smtClean="0">
                <a:solidFill>
                  <a:schemeClr val="accent1">
                    <a:lumMod val="75000"/>
                  </a:schemeClr>
                </a:solidFill>
                <a:latin typeface="Arial" pitchFamily="34" charset="0"/>
                <a:cs typeface="Arial" pitchFamily="34" charset="0"/>
              </a:rPr>
              <a:t>si</a:t>
            </a:r>
            <a:r>
              <a:rPr lang="en-US" sz="1800" b="0" dirty="0" smtClean="0">
                <a:solidFill>
                  <a:schemeClr val="accent1">
                    <a:lumMod val="75000"/>
                  </a:schemeClr>
                </a:solidFill>
                <a:latin typeface="Arial" pitchFamily="34" charset="0"/>
                <a:cs typeface="Arial" pitchFamily="34" charset="0"/>
              </a:rPr>
              <a:t> </a:t>
            </a:r>
            <a:r>
              <a:rPr lang="en-US" sz="1800" dirty="0" err="1" smtClean="0">
                <a:solidFill>
                  <a:schemeClr val="accent1">
                    <a:lumMod val="75000"/>
                  </a:schemeClr>
                </a:solidFill>
                <a:latin typeface="Arial" pitchFamily="34" charset="0"/>
                <a:cs typeface="Arial" pitchFamily="34" charset="0"/>
              </a:rPr>
              <a:t>Eurostars</a:t>
            </a:r>
            <a:r>
              <a:rPr lang="ro-RO" sz="1800" b="0" dirty="0" smtClean="0">
                <a:solidFill>
                  <a:schemeClr val="accent1">
                    <a:lumMod val="75000"/>
                  </a:schemeClr>
                </a:solidFill>
                <a:latin typeface="Arial" pitchFamily="34" charset="0"/>
                <a:cs typeface="Arial" pitchFamily="34" charset="0"/>
              </a:rPr>
              <a:t> </a:t>
            </a:r>
            <a:r>
              <a:rPr lang="ro-RO" sz="1600" b="0" dirty="0" smtClean="0">
                <a:solidFill>
                  <a:schemeClr val="accent1">
                    <a:lumMod val="75000"/>
                  </a:schemeClr>
                </a:solidFill>
                <a:latin typeface="Arial" pitchFamily="34" charset="0"/>
                <a:cs typeface="Arial" pitchFamily="34" charset="0"/>
              </a:rPr>
              <a:t>- </a:t>
            </a:r>
            <a:r>
              <a:rPr lang="en-US" sz="1600" b="0" dirty="0" err="1" smtClean="0">
                <a:solidFill>
                  <a:schemeClr val="accent1">
                    <a:lumMod val="75000"/>
                  </a:schemeClr>
                </a:solidFill>
                <a:latin typeface="Arial" pitchFamily="34" charset="0"/>
                <a:cs typeface="Arial" pitchFamily="34" charset="0"/>
              </a:rPr>
              <a:t>prin</a:t>
            </a:r>
            <a:r>
              <a:rPr lang="en-US" sz="1600" b="0" dirty="0" smtClean="0">
                <a:solidFill>
                  <a:schemeClr val="accent1">
                    <a:lumMod val="75000"/>
                  </a:schemeClr>
                </a:solidFill>
                <a:latin typeface="Arial" pitchFamily="34" charset="0"/>
                <a:cs typeface="Arial" pitchFamily="34" charset="0"/>
              </a:rPr>
              <a:t> care se </a:t>
            </a:r>
            <a:r>
              <a:rPr lang="en-US" sz="1600" b="0" dirty="0" err="1" smtClean="0">
                <a:solidFill>
                  <a:schemeClr val="accent1">
                    <a:lumMod val="75000"/>
                  </a:schemeClr>
                </a:solidFill>
                <a:latin typeface="Arial" pitchFamily="34" charset="0"/>
                <a:cs typeface="Arial" pitchFamily="34" charset="0"/>
              </a:rPr>
              <a:t>finanteaza</a:t>
            </a:r>
            <a:r>
              <a:rPr lang="en-US" sz="1600" b="0" dirty="0" smtClean="0">
                <a:solidFill>
                  <a:schemeClr val="accent1">
                    <a:lumMod val="75000"/>
                  </a:schemeClr>
                </a:solidFill>
                <a:latin typeface="Arial" pitchFamily="34" charset="0"/>
                <a:cs typeface="Arial" pitchFamily="34" charset="0"/>
              </a:rPr>
              <a:t> </a:t>
            </a:r>
            <a:r>
              <a:rPr lang="en-US" sz="1600" dirty="0" err="1" smtClean="0">
                <a:solidFill>
                  <a:schemeClr val="accent1">
                    <a:lumMod val="75000"/>
                  </a:schemeClr>
                </a:solidFill>
                <a:latin typeface="Arial" pitchFamily="34" charset="0"/>
                <a:cs typeface="Arial" pitchFamily="34" charset="0"/>
              </a:rPr>
              <a:t>proiectele</a:t>
            </a:r>
            <a:r>
              <a:rPr lang="ro-RO" sz="1600" dirty="0" smtClean="0">
                <a:solidFill>
                  <a:schemeClr val="accent1">
                    <a:lumMod val="75000"/>
                  </a:schemeClr>
                </a:solidFill>
                <a:latin typeface="Arial" pitchFamily="34" charset="0"/>
                <a:cs typeface="Arial" pitchFamily="34" charset="0"/>
              </a:rPr>
              <a:t> i</a:t>
            </a:r>
            <a:r>
              <a:rPr lang="en-US" sz="1600" dirty="0" err="1" smtClean="0">
                <a:solidFill>
                  <a:schemeClr val="accent1">
                    <a:lumMod val="75000"/>
                  </a:schemeClr>
                </a:solidFill>
                <a:latin typeface="Arial" pitchFamily="34" charset="0"/>
                <a:cs typeface="Arial" pitchFamily="34" charset="0"/>
              </a:rPr>
              <a:t>nterna</a:t>
            </a:r>
            <a:r>
              <a:rPr lang="ro-RO" sz="1600" dirty="0" smtClean="0">
                <a:solidFill>
                  <a:schemeClr val="accent1">
                    <a:lumMod val="75000"/>
                  </a:schemeClr>
                </a:solidFill>
                <a:latin typeface="Arial" pitchFamily="34" charset="0"/>
                <a:cs typeface="Arial" pitchFamily="34" charset="0"/>
              </a:rPr>
              <a:t>ţ</a:t>
            </a:r>
            <a:r>
              <a:rPr lang="en-US" sz="1600" dirty="0" err="1" smtClean="0">
                <a:solidFill>
                  <a:schemeClr val="accent1">
                    <a:lumMod val="75000"/>
                  </a:schemeClr>
                </a:solidFill>
                <a:latin typeface="Arial" pitchFamily="34" charset="0"/>
                <a:cs typeface="Arial" pitchFamily="34" charset="0"/>
              </a:rPr>
              <a:t>ionale</a:t>
            </a:r>
            <a:r>
              <a:rPr lang="ro-RO" sz="1600" dirty="0" smtClean="0">
                <a:solidFill>
                  <a:schemeClr val="accent1">
                    <a:lumMod val="75000"/>
                  </a:schemeClr>
                </a:solidFill>
                <a:latin typeface="Arial" pitchFamily="34" charset="0"/>
                <a:cs typeface="Arial" pitchFamily="34" charset="0"/>
              </a:rPr>
              <a:t/>
            </a:r>
            <a:br>
              <a:rPr lang="ro-RO" sz="1600" dirty="0" smtClean="0">
                <a:solidFill>
                  <a:schemeClr val="accent1">
                    <a:lumMod val="75000"/>
                  </a:schemeClr>
                </a:solidFill>
                <a:latin typeface="Arial" pitchFamily="34" charset="0"/>
                <a:cs typeface="Arial" pitchFamily="34" charset="0"/>
              </a:rPr>
            </a:br>
            <a:r>
              <a:rPr lang="ro-RO" sz="1600" dirty="0" smtClean="0">
                <a:solidFill>
                  <a:schemeClr val="accent1">
                    <a:lumMod val="75000"/>
                  </a:schemeClr>
                </a:solidFill>
                <a:latin typeface="Arial" pitchFamily="34" charset="0"/>
                <a:cs typeface="Arial" pitchFamily="34" charset="0"/>
              </a:rPr>
              <a:t>                                        </a:t>
            </a:r>
            <a:r>
              <a:rPr lang="en-US" sz="1600" dirty="0" smtClean="0">
                <a:solidFill>
                  <a:schemeClr val="accent1">
                    <a:lumMod val="75000"/>
                  </a:schemeClr>
                </a:solidFill>
                <a:latin typeface="Arial" pitchFamily="34" charset="0"/>
                <a:cs typeface="Arial" pitchFamily="34" charset="0"/>
              </a:rPr>
              <a:t>in </a:t>
            </a:r>
            <a:r>
              <a:rPr lang="en-US" sz="1600" dirty="0" err="1" smtClean="0">
                <a:solidFill>
                  <a:schemeClr val="accent1">
                    <a:lumMod val="75000"/>
                  </a:schemeClr>
                </a:solidFill>
                <a:latin typeface="Arial" pitchFamily="34" charset="0"/>
                <a:cs typeface="Arial" pitchFamily="34" charset="0"/>
              </a:rPr>
              <a:t>parteneriate</a:t>
            </a:r>
            <a:r>
              <a:rPr lang="en-US" sz="1600" b="0" dirty="0" smtClean="0">
                <a:solidFill>
                  <a:schemeClr val="accent1">
                    <a:lumMod val="75000"/>
                  </a:schemeClr>
                </a:solidFill>
                <a:latin typeface="Arial" pitchFamily="34" charset="0"/>
                <a:cs typeface="Arial" pitchFamily="34" charset="0"/>
              </a:rPr>
              <a:t> ale IMM-</a:t>
            </a:r>
            <a:r>
              <a:rPr lang="en-US" sz="1600" b="0" dirty="0" err="1" smtClean="0">
                <a:solidFill>
                  <a:schemeClr val="accent1">
                    <a:lumMod val="75000"/>
                  </a:schemeClr>
                </a:solidFill>
                <a:latin typeface="Arial" pitchFamily="34" charset="0"/>
                <a:cs typeface="Arial" pitchFamily="34" charset="0"/>
              </a:rPr>
              <a:t>urilor</a:t>
            </a:r>
            <a:r>
              <a:rPr lang="en-US" sz="1600" b="0" dirty="0" smtClean="0">
                <a:solidFill>
                  <a:schemeClr val="accent1">
                    <a:lumMod val="75000"/>
                  </a:schemeClr>
                </a:solidFill>
                <a:latin typeface="Arial" pitchFamily="34" charset="0"/>
                <a:cs typeface="Arial" pitchFamily="34" charset="0"/>
              </a:rPr>
              <a:t> cu </a:t>
            </a:r>
            <a:r>
              <a:rPr lang="ro-RO" sz="1600" b="0" dirty="0" smtClean="0">
                <a:solidFill>
                  <a:schemeClr val="accent1">
                    <a:lumMod val="75000"/>
                  </a:schemeClr>
                </a:solidFill>
                <a:latin typeface="Arial" pitchFamily="34" charset="0"/>
                <a:cs typeface="Arial" pitchFamily="34" charset="0"/>
              </a:rPr>
              <a:t>c</a:t>
            </a:r>
            <a:r>
              <a:rPr lang="en-US" sz="1600" b="0" dirty="0" err="1" smtClean="0">
                <a:solidFill>
                  <a:schemeClr val="accent1">
                    <a:lumMod val="75000"/>
                  </a:schemeClr>
                </a:solidFill>
                <a:latin typeface="Arial" pitchFamily="34" charset="0"/>
                <a:cs typeface="Arial" pitchFamily="34" charset="0"/>
              </a:rPr>
              <a:t>apabilit</a:t>
            </a:r>
            <a:r>
              <a:rPr lang="ro-RO" sz="1600" b="0" dirty="0" smtClean="0">
                <a:solidFill>
                  <a:schemeClr val="accent1">
                    <a:lumMod val="75000"/>
                  </a:schemeClr>
                </a:solidFill>
                <a:latin typeface="Arial" pitchFamily="34" charset="0"/>
                <a:cs typeface="Arial" pitchFamily="34" charset="0"/>
              </a:rPr>
              <a:t>ăţ</a:t>
            </a:r>
            <a:r>
              <a:rPr lang="en-US" sz="1600" b="0" dirty="0" err="1" smtClean="0">
                <a:solidFill>
                  <a:schemeClr val="accent1">
                    <a:lumMod val="75000"/>
                  </a:schemeClr>
                </a:solidFill>
                <a:latin typeface="Arial" pitchFamily="34" charset="0"/>
                <a:cs typeface="Arial" pitchFamily="34" charset="0"/>
              </a:rPr>
              <a:t>i</a:t>
            </a:r>
            <a:r>
              <a:rPr lang="en-US" sz="1600" b="0" dirty="0" smtClean="0">
                <a:solidFill>
                  <a:schemeClr val="accent1">
                    <a:lumMod val="75000"/>
                  </a:schemeClr>
                </a:solidFill>
                <a:latin typeface="Arial" pitchFamily="34" charset="0"/>
                <a:cs typeface="Arial" pitchFamily="34" charset="0"/>
              </a:rPr>
              <a:t> </a:t>
            </a:r>
            <a:r>
              <a:rPr lang="en-US" sz="1600" b="0" dirty="0" err="1" smtClean="0">
                <a:solidFill>
                  <a:schemeClr val="accent1">
                    <a:lumMod val="75000"/>
                  </a:schemeClr>
                </a:solidFill>
                <a:latin typeface="Arial" pitchFamily="34" charset="0"/>
                <a:cs typeface="Arial" pitchFamily="34" charset="0"/>
              </a:rPr>
              <a:t>crescute</a:t>
            </a:r>
            <a:r>
              <a:rPr lang="en-US" sz="1600" b="0" dirty="0" smtClean="0">
                <a:solidFill>
                  <a:schemeClr val="accent1">
                    <a:lumMod val="75000"/>
                  </a:schemeClr>
                </a:solidFill>
                <a:latin typeface="Arial" pitchFamily="34" charset="0"/>
                <a:cs typeface="Arial" pitchFamily="34" charset="0"/>
              </a:rPr>
              <a:t> de </a:t>
            </a:r>
            <a:r>
              <a:rPr lang="en-US" sz="1600" b="0" dirty="0" err="1" smtClean="0">
                <a:solidFill>
                  <a:schemeClr val="accent1">
                    <a:lumMod val="75000"/>
                  </a:schemeClr>
                </a:solidFill>
                <a:latin typeface="Arial" pitchFamily="34" charset="0"/>
                <a:cs typeface="Arial" pitchFamily="34" charset="0"/>
              </a:rPr>
              <a:t>cercetare</a:t>
            </a:r>
            <a:r>
              <a:rPr lang="en-US" sz="1600" b="0" dirty="0" smtClean="0">
                <a:solidFill>
                  <a:schemeClr val="accent1">
                    <a:lumMod val="75000"/>
                  </a:schemeClr>
                </a:solidFill>
                <a:latin typeface="Arial" pitchFamily="34" charset="0"/>
                <a:cs typeface="Arial" pitchFamily="34" charset="0"/>
              </a:rPr>
              <a:t>;</a:t>
            </a:r>
            <a:r>
              <a:rPr lang="ro-RO" sz="1600" b="0" dirty="0" smtClean="0">
                <a:solidFill>
                  <a:schemeClr val="accent1">
                    <a:lumMod val="75000"/>
                  </a:schemeClr>
                </a:solidFill>
                <a:latin typeface="Arial" pitchFamily="34" charset="0"/>
                <a:cs typeface="Arial" pitchFamily="34" charset="0"/>
              </a:rPr>
              <a:t/>
            </a:r>
            <a:br>
              <a:rPr lang="ro-RO" sz="1600" b="0" dirty="0" smtClean="0">
                <a:solidFill>
                  <a:schemeClr val="accent1">
                    <a:lumMod val="75000"/>
                  </a:schemeClr>
                </a:solidFill>
                <a:latin typeface="Arial" pitchFamily="34" charset="0"/>
                <a:cs typeface="Arial" pitchFamily="34" charset="0"/>
              </a:rPr>
            </a:br>
            <a:r>
              <a:rPr lang="en-US" sz="1600" b="0" dirty="0" smtClean="0">
                <a:solidFill>
                  <a:schemeClr val="accent1">
                    <a:lumMod val="75000"/>
                  </a:schemeClr>
                </a:solidFill>
                <a:latin typeface="Arial" pitchFamily="34" charset="0"/>
                <a:cs typeface="Arial" pitchFamily="34" charset="0"/>
              </a:rPr>
              <a:t/>
            </a:r>
            <a:br>
              <a:rPr lang="en-US" sz="1600" b="0" dirty="0" smtClean="0">
                <a:solidFill>
                  <a:schemeClr val="accent1">
                    <a:lumMod val="75000"/>
                  </a:schemeClr>
                </a:solidFill>
                <a:latin typeface="Arial" pitchFamily="34" charset="0"/>
                <a:cs typeface="Arial" pitchFamily="34" charset="0"/>
              </a:rPr>
            </a:br>
            <a:r>
              <a:rPr lang="en-US" sz="1600" dirty="0" smtClean="0">
                <a:solidFill>
                  <a:schemeClr val="accent1">
                    <a:lumMod val="75000"/>
                  </a:schemeClr>
                </a:solidFill>
                <a:latin typeface="Arial" pitchFamily="34" charset="0"/>
                <a:cs typeface="Arial" pitchFamily="34" charset="0"/>
              </a:rPr>
              <a:t> ♦</a:t>
            </a:r>
            <a:r>
              <a:rPr lang="en-US" sz="1600" b="0" dirty="0" smtClean="0">
                <a:solidFill>
                  <a:schemeClr val="accent1">
                    <a:lumMod val="75000"/>
                  </a:schemeClr>
                </a:solidFill>
                <a:latin typeface="Arial" pitchFamily="34" charset="0"/>
                <a:cs typeface="Arial" pitchFamily="34" charset="0"/>
              </a:rPr>
              <a:t> ac</a:t>
            </a:r>
            <a:r>
              <a:rPr lang="ro-RO" sz="1600" b="0" dirty="0" smtClean="0">
                <a:solidFill>
                  <a:schemeClr val="accent1">
                    <a:lumMod val="75000"/>
                  </a:schemeClr>
                </a:solidFill>
                <a:latin typeface="Arial" pitchFamily="34" charset="0"/>
                <a:cs typeface="Arial" pitchFamily="34" charset="0"/>
              </a:rPr>
              <a:t>ţ</a:t>
            </a:r>
            <a:r>
              <a:rPr lang="en-US" sz="1600" b="0" dirty="0" err="1" smtClean="0">
                <a:solidFill>
                  <a:schemeClr val="accent1">
                    <a:lumMod val="75000"/>
                  </a:schemeClr>
                </a:solidFill>
                <a:latin typeface="Arial" pitchFamily="34" charset="0"/>
                <a:cs typeface="Arial" pitchFamily="34" charset="0"/>
              </a:rPr>
              <a:t>iuni</a:t>
            </a:r>
            <a:r>
              <a:rPr lang="en-US" sz="1600" b="0" dirty="0" smtClean="0">
                <a:solidFill>
                  <a:schemeClr val="accent1">
                    <a:lumMod val="75000"/>
                  </a:schemeClr>
                </a:solidFill>
                <a:latin typeface="Arial" pitchFamily="34" charset="0"/>
                <a:cs typeface="Arial" pitchFamily="34" charset="0"/>
              </a:rPr>
              <a:t> </a:t>
            </a:r>
            <a:r>
              <a:rPr lang="en-US" sz="1600" b="0" dirty="0" err="1" smtClean="0">
                <a:solidFill>
                  <a:schemeClr val="accent1">
                    <a:lumMod val="75000"/>
                  </a:schemeClr>
                </a:solidFill>
                <a:latin typeface="Arial" pitchFamily="34" charset="0"/>
                <a:cs typeface="Arial" pitchFamily="34" charset="0"/>
              </a:rPr>
              <a:t>prin</a:t>
            </a:r>
            <a:r>
              <a:rPr lang="en-US" sz="1600" b="0" dirty="0" smtClean="0">
                <a:solidFill>
                  <a:schemeClr val="accent1">
                    <a:lumMod val="75000"/>
                  </a:schemeClr>
                </a:solidFill>
                <a:latin typeface="Arial" pitchFamily="34" charset="0"/>
                <a:cs typeface="Arial" pitchFamily="34" charset="0"/>
              </a:rPr>
              <a:t> care se </a:t>
            </a:r>
            <a:r>
              <a:rPr lang="en-US" sz="1600" b="0" dirty="0" err="1" smtClean="0">
                <a:solidFill>
                  <a:schemeClr val="accent1">
                    <a:lumMod val="75000"/>
                  </a:schemeClr>
                </a:solidFill>
                <a:latin typeface="Arial" pitchFamily="34" charset="0"/>
                <a:cs typeface="Arial" pitchFamily="34" charset="0"/>
              </a:rPr>
              <a:t>dezvolt</a:t>
            </a:r>
            <a:r>
              <a:rPr lang="ro-RO" sz="1600" b="0" dirty="0" smtClean="0">
                <a:solidFill>
                  <a:schemeClr val="accent1">
                    <a:lumMod val="75000"/>
                  </a:schemeClr>
                </a:solidFill>
                <a:latin typeface="Arial" pitchFamily="34" charset="0"/>
                <a:cs typeface="Arial" pitchFamily="34" charset="0"/>
              </a:rPr>
              <a:t>ă</a:t>
            </a:r>
            <a:r>
              <a:rPr lang="en-US" sz="1600" b="0" dirty="0" smtClean="0">
                <a:solidFill>
                  <a:schemeClr val="accent1">
                    <a:lumMod val="75000"/>
                  </a:schemeClr>
                </a:solidFill>
                <a:latin typeface="Arial" pitchFamily="34" charset="0"/>
                <a:cs typeface="Arial" pitchFamily="34" charset="0"/>
              </a:rPr>
              <a:t> </a:t>
            </a:r>
            <a:r>
              <a:rPr lang="en-US" sz="1600" dirty="0" err="1" smtClean="0">
                <a:solidFill>
                  <a:schemeClr val="accent1">
                    <a:lumMod val="75000"/>
                  </a:schemeClr>
                </a:solidFill>
                <a:latin typeface="Arial" pitchFamily="34" charset="0"/>
                <a:cs typeface="Arial" pitchFamily="34" charset="0"/>
              </a:rPr>
              <a:t>servicii</a:t>
            </a:r>
            <a:r>
              <a:rPr lang="en-US" sz="1600" dirty="0" smtClean="0">
                <a:solidFill>
                  <a:schemeClr val="accent1">
                    <a:lumMod val="75000"/>
                  </a:schemeClr>
                </a:solidFill>
                <a:latin typeface="Arial" pitchFamily="34" charset="0"/>
                <a:cs typeface="Arial" pitchFamily="34" charset="0"/>
              </a:rPr>
              <a:t> </a:t>
            </a:r>
            <a:r>
              <a:rPr lang="en-US" sz="1600" dirty="0" err="1" smtClean="0">
                <a:solidFill>
                  <a:schemeClr val="accent1">
                    <a:lumMod val="75000"/>
                  </a:schemeClr>
                </a:solidFill>
                <a:latin typeface="Arial" pitchFamily="34" charset="0"/>
                <a:cs typeface="Arial" pitchFamily="34" charset="0"/>
              </a:rPr>
              <a:t>suport</a:t>
            </a:r>
            <a:r>
              <a:rPr lang="en-US" sz="1600" dirty="0" smtClean="0">
                <a:solidFill>
                  <a:schemeClr val="accent1">
                    <a:lumMod val="75000"/>
                  </a:schemeClr>
                </a:solidFill>
                <a:latin typeface="Arial" pitchFamily="34" charset="0"/>
                <a:cs typeface="Arial" pitchFamily="34" charset="0"/>
              </a:rPr>
              <a:t> </a:t>
            </a:r>
            <a:r>
              <a:rPr lang="en-US" sz="1600" dirty="0" err="1" smtClean="0">
                <a:solidFill>
                  <a:schemeClr val="accent1">
                    <a:lumMod val="75000"/>
                  </a:schemeClr>
                </a:solidFill>
                <a:latin typeface="Arial" pitchFamily="34" charset="0"/>
                <a:cs typeface="Arial" pitchFamily="34" charset="0"/>
              </a:rPr>
              <a:t>mai</a:t>
            </a:r>
            <a:r>
              <a:rPr lang="en-US" sz="1600" dirty="0" smtClean="0">
                <a:solidFill>
                  <a:schemeClr val="accent1">
                    <a:lumMod val="75000"/>
                  </a:schemeClr>
                </a:solidFill>
                <a:latin typeface="Arial" pitchFamily="34" charset="0"/>
                <a:cs typeface="Arial" pitchFamily="34" charset="0"/>
              </a:rPr>
              <a:t> </a:t>
            </a:r>
            <a:r>
              <a:rPr lang="en-US" sz="1600" dirty="0" err="1" smtClean="0">
                <a:solidFill>
                  <a:schemeClr val="accent1">
                    <a:lumMod val="75000"/>
                  </a:schemeClr>
                </a:solidFill>
                <a:latin typeface="Arial" pitchFamily="34" charset="0"/>
                <a:cs typeface="Arial" pitchFamily="34" charset="0"/>
              </a:rPr>
              <a:t>bune</a:t>
            </a:r>
            <a:r>
              <a:rPr lang="en-US" sz="1600" dirty="0" smtClean="0">
                <a:solidFill>
                  <a:schemeClr val="accent1">
                    <a:lumMod val="75000"/>
                  </a:schemeClr>
                </a:solidFill>
                <a:latin typeface="Arial" pitchFamily="34" charset="0"/>
                <a:cs typeface="Arial" pitchFamily="34" charset="0"/>
              </a:rPr>
              <a:t> </a:t>
            </a:r>
            <a:r>
              <a:rPr lang="en-US" sz="1600" dirty="0" err="1" smtClean="0">
                <a:solidFill>
                  <a:schemeClr val="accent1">
                    <a:lumMod val="75000"/>
                  </a:schemeClr>
                </a:solidFill>
                <a:latin typeface="Arial" pitchFamily="34" charset="0"/>
                <a:cs typeface="Arial" pitchFamily="34" charset="0"/>
              </a:rPr>
              <a:t>pentru</a:t>
            </a:r>
            <a:r>
              <a:rPr lang="en-US" sz="1600" dirty="0" smtClean="0">
                <a:solidFill>
                  <a:schemeClr val="accent1">
                    <a:lumMod val="75000"/>
                  </a:schemeClr>
                </a:solidFill>
                <a:latin typeface="Arial" pitchFamily="34" charset="0"/>
                <a:cs typeface="Arial" pitchFamily="34" charset="0"/>
              </a:rPr>
              <a:t> </a:t>
            </a:r>
            <a:r>
              <a:rPr lang="en-US" sz="1600" dirty="0" err="1" smtClean="0">
                <a:solidFill>
                  <a:schemeClr val="accent1">
                    <a:lumMod val="75000"/>
                  </a:schemeClr>
                </a:solidFill>
                <a:latin typeface="Arial" pitchFamily="34" charset="0"/>
                <a:cs typeface="Arial" pitchFamily="34" charset="0"/>
              </a:rPr>
              <a:t>inovarea</a:t>
            </a:r>
            <a:r>
              <a:rPr lang="en-US" sz="1600" dirty="0" smtClean="0">
                <a:solidFill>
                  <a:schemeClr val="accent1">
                    <a:lumMod val="75000"/>
                  </a:schemeClr>
                </a:solidFill>
                <a:latin typeface="Arial" pitchFamily="34" charset="0"/>
                <a:cs typeface="Arial" pitchFamily="34" charset="0"/>
              </a:rPr>
              <a:t> din IMM-</a:t>
            </a:r>
            <a:r>
              <a:rPr lang="en-US" sz="1600" dirty="0" err="1" smtClean="0">
                <a:solidFill>
                  <a:schemeClr val="accent1">
                    <a:lumMod val="75000"/>
                  </a:schemeClr>
                </a:solidFill>
                <a:latin typeface="Arial" pitchFamily="34" charset="0"/>
                <a:cs typeface="Arial" pitchFamily="34" charset="0"/>
              </a:rPr>
              <a:t>uri</a:t>
            </a:r>
            <a:r>
              <a:rPr lang="en-US" sz="1600" dirty="0" smtClean="0">
                <a:solidFill>
                  <a:schemeClr val="accent1">
                    <a:lumMod val="75000"/>
                  </a:schemeClr>
                </a:solidFill>
                <a:latin typeface="Arial" pitchFamily="34" charset="0"/>
                <a:cs typeface="Arial" pitchFamily="34" charset="0"/>
              </a:rPr>
              <a:t>; </a:t>
            </a:r>
            <a:r>
              <a:rPr lang="en-US" sz="1800" b="0" dirty="0" smtClean="0">
                <a:solidFill>
                  <a:schemeClr val="bg2">
                    <a:lumMod val="25000"/>
                  </a:schemeClr>
                </a:solidFill>
                <a:latin typeface="Arial" pitchFamily="34" charset="0"/>
                <a:cs typeface="Arial" pitchFamily="34" charset="0"/>
              </a:rPr>
              <a:t/>
            </a:r>
            <a:br>
              <a:rPr lang="en-US" sz="1800" b="0" dirty="0" smtClean="0">
                <a:solidFill>
                  <a:schemeClr val="bg2">
                    <a:lumMod val="25000"/>
                  </a:schemeClr>
                </a:solidFill>
                <a:latin typeface="Arial" pitchFamily="34" charset="0"/>
                <a:cs typeface="Arial" pitchFamily="34" charset="0"/>
              </a:rPr>
            </a:br>
            <a:r>
              <a:rPr lang="en-US" sz="1800" dirty="0" smtClean="0">
                <a:solidFill>
                  <a:schemeClr val="bg2">
                    <a:lumMod val="25000"/>
                  </a:schemeClr>
                </a:solidFill>
                <a:latin typeface="Arial" pitchFamily="34" charset="0"/>
                <a:cs typeface="Arial" pitchFamily="34" charset="0"/>
              </a:rPr>
              <a:t/>
            </a:r>
            <a:br>
              <a:rPr lang="en-US" sz="1800" dirty="0" smtClean="0">
                <a:solidFill>
                  <a:schemeClr val="bg2">
                    <a:lumMod val="25000"/>
                  </a:schemeClr>
                </a:solidFill>
                <a:latin typeface="Arial" pitchFamily="34" charset="0"/>
                <a:cs typeface="Arial" pitchFamily="34" charset="0"/>
              </a:rPr>
            </a:br>
            <a:r>
              <a:rPr lang="en-US" sz="1800" dirty="0" smtClean="0">
                <a:solidFill>
                  <a:schemeClr val="accent1">
                    <a:lumMod val="75000"/>
                  </a:schemeClr>
                </a:solidFill>
                <a:latin typeface="Arial" pitchFamily="34" charset="0"/>
                <a:cs typeface="Arial" pitchFamily="34" charset="0"/>
              </a:rPr>
              <a:t> ♦</a:t>
            </a:r>
            <a:r>
              <a:rPr lang="en-US" sz="1800" b="0" dirty="0" smtClean="0">
                <a:solidFill>
                  <a:schemeClr val="accent1">
                    <a:lumMod val="75000"/>
                  </a:schemeClr>
                </a:solidFill>
                <a:latin typeface="Arial" pitchFamily="34" charset="0"/>
                <a:cs typeface="Arial" pitchFamily="34" charset="0"/>
              </a:rPr>
              <a:t> </a:t>
            </a:r>
            <a:r>
              <a:rPr lang="en-US" sz="1800" b="0" dirty="0" err="1" smtClean="0">
                <a:solidFill>
                  <a:schemeClr val="accent1">
                    <a:lumMod val="75000"/>
                  </a:schemeClr>
                </a:solidFill>
                <a:latin typeface="Arial" pitchFamily="34" charset="0"/>
                <a:cs typeface="Arial" pitchFamily="34" charset="0"/>
              </a:rPr>
              <a:t>analiza</a:t>
            </a:r>
            <a:r>
              <a:rPr lang="en-US" sz="1800" b="0" dirty="0" smtClean="0">
                <a:solidFill>
                  <a:schemeClr val="accent1">
                    <a:lumMod val="75000"/>
                  </a:schemeClr>
                </a:solidFill>
                <a:latin typeface="Arial" pitchFamily="34" charset="0"/>
                <a:cs typeface="Arial" pitchFamily="34" charset="0"/>
              </a:rPr>
              <a:t> </a:t>
            </a:r>
            <a:r>
              <a:rPr lang="en-US" sz="1800" b="0" dirty="0" err="1" smtClean="0">
                <a:solidFill>
                  <a:schemeClr val="accent1">
                    <a:lumMod val="75000"/>
                  </a:schemeClr>
                </a:solidFill>
                <a:latin typeface="Arial" pitchFamily="34" charset="0"/>
                <a:cs typeface="Arial" pitchFamily="34" charset="0"/>
              </a:rPr>
              <a:t>activitatilor</a:t>
            </a:r>
            <a:r>
              <a:rPr lang="en-US" sz="1800" b="0" dirty="0" smtClean="0">
                <a:solidFill>
                  <a:schemeClr val="accent1">
                    <a:lumMod val="75000"/>
                  </a:schemeClr>
                </a:solidFill>
                <a:latin typeface="Arial" pitchFamily="34" charset="0"/>
                <a:cs typeface="Arial" pitchFamily="34" charset="0"/>
              </a:rPr>
              <a:t> </a:t>
            </a:r>
            <a:r>
              <a:rPr lang="en-US" sz="1800" b="0" dirty="0" err="1" smtClean="0">
                <a:solidFill>
                  <a:schemeClr val="accent1">
                    <a:lumMod val="75000"/>
                  </a:schemeClr>
                </a:solidFill>
                <a:latin typeface="Arial" pitchFamily="34" charset="0"/>
                <a:cs typeface="Arial" pitchFamily="34" charset="0"/>
              </a:rPr>
              <a:t>curente</a:t>
            </a:r>
            <a:r>
              <a:rPr lang="en-US" sz="1800" b="0" dirty="0" smtClean="0">
                <a:solidFill>
                  <a:schemeClr val="accent1">
                    <a:lumMod val="75000"/>
                  </a:schemeClr>
                </a:solidFill>
                <a:latin typeface="Arial" pitchFamily="34" charset="0"/>
                <a:cs typeface="Arial" pitchFamily="34" charset="0"/>
              </a:rPr>
              <a:t> </a:t>
            </a:r>
            <a:r>
              <a:rPr lang="en-US" sz="1800" b="0" dirty="0" err="1" smtClean="0">
                <a:solidFill>
                  <a:schemeClr val="accent1">
                    <a:lumMod val="75000"/>
                  </a:schemeClr>
                </a:solidFill>
                <a:latin typeface="Arial" pitchFamily="34" charset="0"/>
                <a:cs typeface="Arial" pitchFamily="34" charset="0"/>
              </a:rPr>
              <a:t>inovative</a:t>
            </a:r>
            <a:r>
              <a:rPr lang="en-US" sz="1800" b="0" dirty="0" smtClean="0">
                <a:solidFill>
                  <a:schemeClr val="accent1">
                    <a:lumMod val="75000"/>
                  </a:schemeClr>
                </a:solidFill>
                <a:latin typeface="Arial" pitchFamily="34" charset="0"/>
                <a:cs typeface="Arial" pitchFamily="34" charset="0"/>
              </a:rPr>
              <a:t> ale IMM-</a:t>
            </a:r>
            <a:r>
              <a:rPr lang="en-US" sz="1800" b="0" dirty="0" err="1" smtClean="0">
                <a:solidFill>
                  <a:schemeClr val="accent1">
                    <a:lumMod val="75000"/>
                  </a:schemeClr>
                </a:solidFill>
                <a:latin typeface="Arial" pitchFamily="34" charset="0"/>
                <a:cs typeface="Arial" pitchFamily="34" charset="0"/>
              </a:rPr>
              <a:t>urilor</a:t>
            </a:r>
            <a:r>
              <a:rPr lang="en-US" sz="1800" b="0" dirty="0" smtClean="0">
                <a:solidFill>
                  <a:schemeClr val="accent1">
                    <a:lumMod val="75000"/>
                  </a:schemeClr>
                </a:solidFill>
                <a:latin typeface="Arial" pitchFamily="34" charset="0"/>
                <a:cs typeface="Arial" pitchFamily="34" charset="0"/>
              </a:rPr>
              <a:t> </a:t>
            </a:r>
            <a:r>
              <a:rPr lang="en-US" sz="1800" b="0" dirty="0" err="1" smtClean="0">
                <a:solidFill>
                  <a:schemeClr val="accent1">
                    <a:lumMod val="75000"/>
                  </a:schemeClr>
                </a:solidFill>
                <a:latin typeface="Arial" pitchFamily="34" charset="0"/>
                <a:cs typeface="Arial" pitchFamily="34" charset="0"/>
              </a:rPr>
              <a:t>si</a:t>
            </a:r>
            <a:r>
              <a:rPr lang="en-US" sz="1800" b="0" dirty="0" smtClean="0">
                <a:solidFill>
                  <a:schemeClr val="accent1">
                    <a:lumMod val="75000"/>
                  </a:schemeClr>
                </a:solidFill>
                <a:latin typeface="Arial" pitchFamily="34" charset="0"/>
                <a:cs typeface="Arial" pitchFamily="34" charset="0"/>
              </a:rPr>
              <a:t> </a:t>
            </a:r>
            <a:r>
              <a:rPr lang="en-US" sz="1800" b="0" dirty="0" err="1" smtClean="0">
                <a:solidFill>
                  <a:schemeClr val="accent1">
                    <a:lumMod val="75000"/>
                  </a:schemeClr>
                </a:solidFill>
                <a:latin typeface="Arial" pitchFamily="34" charset="0"/>
                <a:cs typeface="Arial" pitchFamily="34" charset="0"/>
              </a:rPr>
              <a:t>dezvoltarea</a:t>
            </a:r>
            <a:r>
              <a:rPr lang="en-US" sz="1800" b="0" dirty="0" smtClean="0">
                <a:solidFill>
                  <a:schemeClr val="accent1">
                    <a:lumMod val="75000"/>
                  </a:schemeClr>
                </a:solidFill>
                <a:latin typeface="Arial" pitchFamily="34" charset="0"/>
                <a:cs typeface="Arial" pitchFamily="34" charset="0"/>
              </a:rPr>
              <a:t> </a:t>
            </a:r>
            <a:r>
              <a:rPr lang="ro-RO" sz="1800" b="0" dirty="0" smtClean="0">
                <a:solidFill>
                  <a:schemeClr val="accent1">
                    <a:lumMod val="75000"/>
                  </a:schemeClr>
                </a:solidFill>
                <a:latin typeface="Arial" pitchFamily="34" charset="0"/>
                <a:cs typeface="Arial" pitchFamily="34" charset="0"/>
              </a:rPr>
              <a:t>lor viitoare</a:t>
            </a:r>
            <a:r>
              <a:rPr lang="en-US" sz="1800" b="0" dirty="0" smtClean="0">
                <a:solidFill>
                  <a:srgbClr val="FF0000"/>
                </a:solidFill>
                <a:latin typeface="Arial" pitchFamily="34" charset="0"/>
                <a:cs typeface="Arial" pitchFamily="34" charset="0"/>
              </a:rPr>
              <a:t>*</a:t>
            </a:r>
            <a:r>
              <a:rPr lang="en-US" sz="1800" b="0" dirty="0" smtClean="0">
                <a:solidFill>
                  <a:schemeClr val="accent1">
                    <a:lumMod val="75000"/>
                  </a:schemeClr>
                </a:solidFill>
                <a:latin typeface="Arial" pitchFamily="34" charset="0"/>
                <a:cs typeface="Arial" pitchFamily="34" charset="0"/>
              </a:rPr>
              <a:t> </a:t>
            </a:r>
            <a:r>
              <a:rPr lang="ro-RO" sz="1800" b="0" dirty="0" smtClean="0">
                <a:solidFill>
                  <a:schemeClr val="accent1">
                    <a:lumMod val="75000"/>
                  </a:schemeClr>
                </a:solidFill>
                <a:latin typeface="Arial" pitchFamily="34" charset="0"/>
                <a:cs typeface="Arial" pitchFamily="34" charset="0"/>
              </a:rPr>
              <a:t/>
            </a:r>
            <a:br>
              <a:rPr lang="ro-RO" sz="1800" b="0" dirty="0" smtClean="0">
                <a:solidFill>
                  <a:schemeClr val="accent1">
                    <a:lumMod val="75000"/>
                  </a:schemeClr>
                </a:solidFill>
                <a:latin typeface="Arial" pitchFamily="34" charset="0"/>
                <a:cs typeface="Arial" pitchFamily="34" charset="0"/>
              </a:rPr>
            </a:br>
            <a:r>
              <a:rPr lang="en-US" sz="1200" b="0" dirty="0" smtClean="0">
                <a:solidFill>
                  <a:srgbClr val="FF0000"/>
                </a:solidFill>
                <a:latin typeface="Arial" pitchFamily="34" charset="0"/>
                <a:cs typeface="Arial" pitchFamily="34" charset="0"/>
              </a:rPr>
              <a:t>*)</a:t>
            </a:r>
            <a:r>
              <a:rPr lang="en-US" sz="1200" b="0" dirty="0" smtClean="0">
                <a:solidFill>
                  <a:schemeClr val="tx1"/>
                </a:solidFill>
                <a:latin typeface="Arial" pitchFamily="34" charset="0"/>
                <a:cs typeface="Arial" pitchFamily="34" charset="0"/>
              </a:rPr>
              <a:t> </a:t>
            </a:r>
            <a:r>
              <a:rPr lang="en-US" sz="1200" b="0" i="1" dirty="0" smtClean="0">
                <a:solidFill>
                  <a:schemeClr val="tx1"/>
                </a:solidFill>
                <a:latin typeface="Arial" pitchFamily="34" charset="0"/>
                <a:cs typeface="Arial" pitchFamily="34" charset="0"/>
              </a:rPr>
              <a:t>– </a:t>
            </a:r>
            <a:r>
              <a:rPr lang="en-US" sz="1200" b="0" i="1" dirty="0" err="1" smtClean="0">
                <a:solidFill>
                  <a:schemeClr val="tx1"/>
                </a:solidFill>
                <a:latin typeface="Arial" pitchFamily="34" charset="0"/>
                <a:cs typeface="Arial" pitchFamily="34" charset="0"/>
              </a:rPr>
              <a:t>Activitati</a:t>
            </a:r>
            <a:r>
              <a:rPr lang="en-US" sz="1200" b="0" i="1" dirty="0" smtClean="0">
                <a:solidFill>
                  <a:schemeClr val="tx1"/>
                </a:solidFill>
                <a:latin typeface="Arial" pitchFamily="34" charset="0"/>
                <a:cs typeface="Arial" pitchFamily="34" charset="0"/>
              </a:rPr>
              <a:t> </a:t>
            </a:r>
            <a:r>
              <a:rPr lang="en-US" sz="1200" b="0" i="1" dirty="0" err="1" smtClean="0">
                <a:solidFill>
                  <a:schemeClr val="tx1"/>
                </a:solidFill>
                <a:latin typeface="Arial" pitchFamily="34" charset="0"/>
                <a:cs typeface="Arial" pitchFamily="34" charset="0"/>
              </a:rPr>
              <a:t>similare</a:t>
            </a:r>
            <a:r>
              <a:rPr lang="en-US" sz="1200" b="0" i="1" dirty="0" smtClean="0">
                <a:solidFill>
                  <a:schemeClr val="tx1"/>
                </a:solidFill>
                <a:latin typeface="Arial" pitchFamily="34" charset="0"/>
                <a:cs typeface="Arial" pitchFamily="34" charset="0"/>
              </a:rPr>
              <a:t>  au </a:t>
            </a:r>
            <a:r>
              <a:rPr lang="en-US" sz="1200" b="0" i="1" dirty="0" err="1" smtClean="0">
                <a:solidFill>
                  <a:schemeClr val="tx1"/>
                </a:solidFill>
                <a:latin typeface="Arial" pitchFamily="34" charset="0"/>
                <a:cs typeface="Arial" pitchFamily="34" charset="0"/>
              </a:rPr>
              <a:t>fost</a:t>
            </a:r>
            <a:r>
              <a:rPr lang="en-US" sz="1200" b="0" i="1" dirty="0" smtClean="0">
                <a:solidFill>
                  <a:schemeClr val="tx1"/>
                </a:solidFill>
                <a:latin typeface="Arial" pitchFamily="34" charset="0"/>
                <a:cs typeface="Arial" pitchFamily="34" charset="0"/>
              </a:rPr>
              <a:t> </a:t>
            </a:r>
            <a:r>
              <a:rPr lang="en-US" sz="1200" b="0" i="1" dirty="0" err="1" smtClean="0">
                <a:solidFill>
                  <a:schemeClr val="tx1"/>
                </a:solidFill>
                <a:latin typeface="Arial" pitchFamily="34" charset="0"/>
                <a:cs typeface="Arial" pitchFamily="34" charset="0"/>
              </a:rPr>
              <a:t>finantate</a:t>
            </a:r>
            <a:r>
              <a:rPr lang="en-US" sz="1200" b="0" i="1" dirty="0" smtClean="0">
                <a:solidFill>
                  <a:schemeClr val="tx1"/>
                </a:solidFill>
                <a:latin typeface="Arial" pitchFamily="34" charset="0"/>
                <a:cs typeface="Arial" pitchFamily="34" charset="0"/>
              </a:rPr>
              <a:t> </a:t>
            </a:r>
            <a:r>
              <a:rPr lang="en-US" sz="1200" b="0" i="1" dirty="0" err="1" smtClean="0">
                <a:solidFill>
                  <a:schemeClr val="tx1"/>
                </a:solidFill>
                <a:latin typeface="Arial" pitchFamily="34" charset="0"/>
                <a:cs typeface="Arial" pitchFamily="34" charset="0"/>
              </a:rPr>
              <a:t>pana</a:t>
            </a:r>
            <a:r>
              <a:rPr lang="en-US" sz="1200" b="0" i="1" dirty="0" smtClean="0">
                <a:solidFill>
                  <a:schemeClr val="tx1"/>
                </a:solidFill>
                <a:latin typeface="Arial" pitchFamily="34" charset="0"/>
                <a:cs typeface="Arial" pitchFamily="34" charset="0"/>
              </a:rPr>
              <a:t> </a:t>
            </a:r>
            <a:r>
              <a:rPr lang="en-US" sz="1200" b="0" i="1" dirty="0" err="1" smtClean="0">
                <a:solidFill>
                  <a:schemeClr val="tx1"/>
                </a:solidFill>
                <a:latin typeface="Arial" pitchFamily="34" charset="0"/>
                <a:cs typeface="Arial" pitchFamily="34" charset="0"/>
              </a:rPr>
              <a:t>acum</a:t>
            </a:r>
            <a:r>
              <a:rPr lang="en-US" sz="1200" b="0" i="1" dirty="0" smtClean="0">
                <a:solidFill>
                  <a:schemeClr val="tx1"/>
                </a:solidFill>
                <a:latin typeface="Arial" pitchFamily="34" charset="0"/>
                <a:cs typeface="Arial" pitchFamily="34" charset="0"/>
              </a:rPr>
              <a:t> </a:t>
            </a:r>
            <a:r>
              <a:rPr lang="en-US" sz="1200" b="0" i="1" dirty="0" err="1" smtClean="0">
                <a:solidFill>
                  <a:schemeClr val="tx1"/>
                </a:solidFill>
                <a:latin typeface="Arial" pitchFamily="34" charset="0"/>
                <a:cs typeface="Arial" pitchFamily="34" charset="0"/>
              </a:rPr>
              <a:t>prin</a:t>
            </a:r>
            <a:r>
              <a:rPr lang="en-US" sz="1200" b="0" i="1" dirty="0" smtClean="0">
                <a:solidFill>
                  <a:schemeClr val="tx1"/>
                </a:solidFill>
                <a:latin typeface="Arial" pitchFamily="34" charset="0"/>
                <a:cs typeface="Arial" pitchFamily="34" charset="0"/>
              </a:rPr>
              <a:t> </a:t>
            </a:r>
            <a:r>
              <a:rPr lang="en-US" sz="1200" b="0" i="1" dirty="0" err="1" smtClean="0">
                <a:solidFill>
                  <a:schemeClr val="tx1"/>
                </a:solidFill>
                <a:latin typeface="Arial" pitchFamily="34" charset="0"/>
                <a:cs typeface="Arial" pitchFamily="34" charset="0"/>
              </a:rPr>
              <a:t>Programul</a:t>
            </a:r>
            <a:r>
              <a:rPr lang="en-US" sz="1200" b="0" i="1" dirty="0" smtClean="0">
                <a:solidFill>
                  <a:schemeClr val="tx1"/>
                </a:solidFill>
                <a:latin typeface="Arial" pitchFamily="34" charset="0"/>
                <a:cs typeface="Arial" pitchFamily="34" charset="0"/>
              </a:rPr>
              <a:t> </a:t>
            </a:r>
            <a:r>
              <a:rPr lang="en-US" sz="1200" b="0" i="1" dirty="0" err="1" smtClean="0">
                <a:solidFill>
                  <a:schemeClr val="tx1"/>
                </a:solidFill>
                <a:latin typeface="Arial" pitchFamily="34" charset="0"/>
                <a:cs typeface="Arial" pitchFamily="34" charset="0"/>
              </a:rPr>
              <a:t>Antreprenoriat</a:t>
            </a:r>
            <a:r>
              <a:rPr lang="en-US" sz="1200" b="0" i="1" dirty="0" smtClean="0">
                <a:solidFill>
                  <a:schemeClr val="tx1"/>
                </a:solidFill>
                <a:latin typeface="Arial" pitchFamily="34" charset="0"/>
                <a:cs typeface="Arial" pitchFamily="34" charset="0"/>
              </a:rPr>
              <a:t> </a:t>
            </a:r>
            <a:r>
              <a:rPr lang="en-US" sz="1200" b="0" i="1" dirty="0" err="1" smtClean="0">
                <a:solidFill>
                  <a:schemeClr val="tx1"/>
                </a:solidFill>
                <a:latin typeface="Arial" pitchFamily="34" charset="0"/>
                <a:cs typeface="Arial" pitchFamily="34" charset="0"/>
              </a:rPr>
              <a:t>si</a:t>
            </a:r>
            <a:r>
              <a:rPr lang="en-US" sz="1200" b="0" i="1" dirty="0" smtClean="0">
                <a:solidFill>
                  <a:schemeClr val="tx1"/>
                </a:solidFill>
                <a:latin typeface="Arial" pitchFamily="34" charset="0"/>
                <a:cs typeface="Arial" pitchFamily="34" charset="0"/>
              </a:rPr>
              <a:t> </a:t>
            </a:r>
            <a:r>
              <a:rPr lang="en-US" sz="1200" b="0" i="1" dirty="0" err="1" smtClean="0">
                <a:solidFill>
                  <a:schemeClr val="tx1"/>
                </a:solidFill>
                <a:latin typeface="Arial" pitchFamily="34" charset="0"/>
                <a:cs typeface="Arial" pitchFamily="34" charset="0"/>
              </a:rPr>
              <a:t>Inovare</a:t>
            </a:r>
            <a:r>
              <a:rPr lang="en-US" sz="1200" b="0" i="1" dirty="0" smtClean="0">
                <a:solidFill>
                  <a:schemeClr val="tx1"/>
                </a:solidFill>
                <a:latin typeface="Arial" pitchFamily="34" charset="0"/>
                <a:cs typeface="Arial" pitchFamily="34" charset="0"/>
              </a:rPr>
              <a:t>, parte </a:t>
            </a:r>
            <a:r>
              <a:rPr lang="en-US" sz="1200" b="0" i="1" dirty="0" err="1" smtClean="0">
                <a:solidFill>
                  <a:schemeClr val="tx1"/>
                </a:solidFill>
                <a:latin typeface="Arial" pitchFamily="34" charset="0"/>
                <a:cs typeface="Arial" pitchFamily="34" charset="0"/>
              </a:rPr>
              <a:t>componenta</a:t>
            </a:r>
            <a:r>
              <a:rPr lang="en-US" sz="1200" b="0" i="1" dirty="0" smtClean="0">
                <a:solidFill>
                  <a:schemeClr val="tx1"/>
                </a:solidFill>
                <a:latin typeface="Arial" pitchFamily="34" charset="0"/>
                <a:cs typeface="Arial" pitchFamily="34" charset="0"/>
              </a:rPr>
              <a:t> a CIP.</a:t>
            </a:r>
            <a:r>
              <a:rPr lang="ro-RO" sz="1200" b="0" i="1" dirty="0" smtClean="0">
                <a:solidFill>
                  <a:schemeClr val="tx1"/>
                </a:solidFill>
                <a:latin typeface="Arial" pitchFamily="34" charset="0"/>
                <a:cs typeface="Arial" pitchFamily="34" charset="0"/>
              </a:rPr>
              <a:t/>
            </a:r>
            <a:br>
              <a:rPr lang="ro-RO" sz="1200" b="0" i="1" dirty="0" smtClean="0">
                <a:solidFill>
                  <a:schemeClr val="tx1"/>
                </a:solidFill>
                <a:latin typeface="Arial" pitchFamily="34" charset="0"/>
                <a:cs typeface="Arial" pitchFamily="34" charset="0"/>
              </a:rPr>
            </a:br>
            <a:r>
              <a:rPr lang="ro-RO" sz="1200" b="0" i="1" dirty="0" smtClean="0">
                <a:solidFill>
                  <a:schemeClr val="tx1"/>
                </a:solidFill>
                <a:latin typeface="Arial" pitchFamily="34" charset="0"/>
                <a:cs typeface="Arial" pitchFamily="34" charset="0"/>
              </a:rPr>
              <a:t/>
            </a:r>
            <a:br>
              <a:rPr lang="ro-RO" sz="1200" b="0" i="1" dirty="0" smtClean="0">
                <a:solidFill>
                  <a:schemeClr val="tx1"/>
                </a:solidFill>
                <a:latin typeface="Arial" pitchFamily="34" charset="0"/>
                <a:cs typeface="Arial" pitchFamily="34" charset="0"/>
              </a:rPr>
            </a:br>
            <a:r>
              <a:rPr lang="ro-RO" sz="1200" b="0" i="1" dirty="0" smtClean="0">
                <a:solidFill>
                  <a:schemeClr val="tx1"/>
                </a:solidFill>
                <a:latin typeface="Arial" pitchFamily="34" charset="0"/>
                <a:cs typeface="Arial" pitchFamily="34" charset="0"/>
              </a:rPr>
              <a:t/>
            </a:r>
            <a:br>
              <a:rPr lang="ro-RO" sz="1200" b="0" i="1" dirty="0" smtClean="0">
                <a:solidFill>
                  <a:schemeClr val="tx1"/>
                </a:solidFill>
                <a:latin typeface="Arial" pitchFamily="34" charset="0"/>
                <a:cs typeface="Arial" pitchFamily="34" charset="0"/>
              </a:rPr>
            </a:br>
            <a:r>
              <a:rPr lang="en-US" sz="1800" u="sng" dirty="0" smtClean="0">
                <a:solidFill>
                  <a:schemeClr val="accent1">
                    <a:lumMod val="75000"/>
                  </a:schemeClr>
                </a:solidFill>
                <a:latin typeface="Arial" pitchFamily="34" charset="0"/>
                <a:cs typeface="Arial" pitchFamily="34" charset="0"/>
              </a:rPr>
              <a:t> </a:t>
            </a:r>
            <a:r>
              <a:rPr lang="ro-RO" sz="1800" dirty="0" smtClean="0">
                <a:latin typeface="Arial" pitchFamily="34" charset="0"/>
                <a:cs typeface="Arial" pitchFamily="34" charset="0"/>
              </a:rPr>
              <a:t/>
            </a:r>
            <a:br>
              <a:rPr lang="ro-RO" sz="1800" dirty="0" smtClean="0">
                <a:latin typeface="Arial" pitchFamily="34" charset="0"/>
                <a:cs typeface="Arial" pitchFamily="34" charset="0"/>
              </a:rPr>
            </a:br>
            <a:endParaRPr lang="en-GB" sz="1400" dirty="0">
              <a:latin typeface="Arial" pitchFamily="34" charset="0"/>
              <a:cs typeface="Arial" pitchFamily="34" charset="0"/>
            </a:endParaRPr>
          </a:p>
        </p:txBody>
      </p:sp>
      <p:pic>
        <p:nvPicPr>
          <p:cNvPr id="4" name="Picture 3" descr="drap_cmyk.jpg"/>
          <p:cNvPicPr>
            <a:picLocks noChangeAspect="1"/>
          </p:cNvPicPr>
          <p:nvPr/>
        </p:nvPicPr>
        <p:blipFill>
          <a:blip r:embed="rId2"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3" cstate="print"/>
          <a:stretch>
            <a:fillRect/>
          </a:stretch>
        </p:blipFill>
        <p:spPr>
          <a:xfrm>
            <a:off x="7086600" y="304800"/>
            <a:ext cx="1447800" cy="840116"/>
          </a:xfrm>
          <a:prstGeom prst="rect">
            <a:avLst/>
          </a:prstGeom>
        </p:spPr>
      </p:pic>
      <p:sp>
        <p:nvSpPr>
          <p:cNvPr id="6" name="Title 1"/>
          <p:cNvSpPr txBox="1">
            <a:spLocks/>
          </p:cNvSpPr>
          <p:nvPr/>
        </p:nvSpPr>
        <p:spPr>
          <a:xfrm>
            <a:off x="533400" y="1219200"/>
            <a:ext cx="8077200" cy="4953000"/>
          </a:xfrm>
          <a:prstGeom prst="rect">
            <a:avLst/>
          </a:prstGeom>
          <a:effectLst/>
        </p:spPr>
        <p:txBody>
          <a:bodyPr vert="horz" lIns="91440" tIns="45720" rIns="91440" bIns="45720" rtlCol="0" anchor="t" anchorCtr="0">
            <a:noAutofit/>
          </a:bodyPr>
          <a:lstStyle/>
          <a:p>
            <a:pPr marL="342900" marR="0" lvl="0" indent="-342900" algn="l" defTabSz="914400" rtl="0" eaLnBrk="1" fontAlgn="base" latinLnBrk="0" hangingPunct="1">
              <a:lnSpc>
                <a:spcPct val="80000"/>
              </a:lnSpc>
              <a:spcBef>
                <a:spcPct val="20000"/>
              </a:spcBef>
              <a:spcAft>
                <a:spcPct val="0"/>
              </a:spcAft>
              <a:buClr>
                <a:schemeClr val="accent6">
                  <a:lumMod val="75000"/>
                </a:schemeClr>
              </a:buClr>
              <a:buSzPct val="128000"/>
              <a:buFont typeface="Georgia" pitchFamily="18" charset="0"/>
              <a:buNone/>
              <a:tabLst/>
              <a:defRPr/>
            </a:pPr>
            <a:r>
              <a:rPr kumimoji="0" lang="en-US" sz="2800" b="1" i="0" u="none" strike="noStrike" kern="1200" cap="none" spc="0" normalizeH="0" baseline="0" noProof="0" dirty="0" smtClean="0">
                <a:ln>
                  <a:noFill/>
                </a:ln>
                <a:solidFill>
                  <a:schemeClr val="bg2">
                    <a:lumMod val="25000"/>
                  </a:schemeClr>
                </a:solidFill>
                <a:effectLst/>
                <a:uLnTx/>
                <a:uFillTx/>
                <a:latin typeface="Arial" panose="020B0604020202020204" pitchFamily="34" charset="0"/>
                <a:ea typeface="+mj-ea"/>
                <a:cs typeface="Arial" panose="020B0604020202020204" pitchFamily="34" charset="0"/>
              </a:rPr>
              <a:t>  </a:t>
            </a:r>
            <a:endParaRPr kumimoji="0" lang="en-US" sz="28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99012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6400800"/>
            <a:ext cx="7923010" cy="457200"/>
          </a:xfrm>
        </p:spPr>
        <p:txBody>
          <a:bodyPr>
            <a:normAutofit lnSpcReduction="10000"/>
          </a:bodyPr>
          <a:lstStyle/>
          <a:p>
            <a:pPr lvl="0" algn="ctr">
              <a:buClr>
                <a:srgbClr val="F14124">
                  <a:lumMod val="75000"/>
                </a:srgbClr>
              </a:buClr>
            </a:pPr>
            <a:r>
              <a:rPr lang="ro-RO" sz="1100" i="1" dirty="0">
                <a:solidFill>
                  <a:srgbClr val="4E67C8">
                    <a:lumMod val="75000"/>
                  </a:srgbClr>
                </a:solidFill>
                <a:latin typeface="Arial" pitchFamily="34" charset="0"/>
                <a:cs typeface="Arial" pitchFamily="34" charset="0"/>
              </a:rPr>
              <a:t>Brașov, 27-28 mai 2014</a:t>
            </a:r>
            <a:endParaRPr lang="en-US" sz="1100" i="1" dirty="0">
              <a:solidFill>
                <a:srgbClr val="4E67C8">
                  <a:lumMod val="75000"/>
                </a:srgbClr>
              </a:solidFill>
              <a:latin typeface="Arial" pitchFamily="34" charset="0"/>
              <a:cs typeface="Arial" pitchFamily="34" charset="0"/>
            </a:endParaRPr>
          </a:p>
          <a:p>
            <a:pPr algn="ctr">
              <a:lnSpc>
                <a:spcPct val="120000"/>
              </a:lnSpc>
              <a:spcBef>
                <a:spcPts val="0"/>
              </a:spcBef>
              <a:spcAft>
                <a:spcPts val="0"/>
              </a:spcAft>
            </a:pPr>
            <a:r>
              <a:rPr lang="ro-RO" sz="1000" i="1" dirty="0" smtClean="0">
                <a:solidFill>
                  <a:schemeClr val="accent1">
                    <a:lumMod val="75000"/>
                  </a:schemeClr>
                </a:solidFill>
                <a:latin typeface="Arial" pitchFamily="34" charset="0"/>
                <a:cs typeface="Arial" pitchFamily="34" charset="0"/>
              </a:rPr>
              <a:t> </a:t>
            </a:r>
            <a:endParaRPr lang="en-US" sz="1000" i="1" dirty="0" smtClean="0">
              <a:solidFill>
                <a:schemeClr val="accent1">
                  <a:lumMod val="75000"/>
                </a:schemeClr>
              </a:solidFill>
              <a:latin typeface="Arial" pitchFamily="34" charset="0"/>
              <a:cs typeface="Arial" pitchFamily="34" charset="0"/>
            </a:endParaRPr>
          </a:p>
          <a:p>
            <a:pPr algn="ctr">
              <a:lnSpc>
                <a:spcPct val="120000"/>
              </a:lnSpc>
              <a:spcBef>
                <a:spcPts val="0"/>
              </a:spcBef>
              <a:spcAft>
                <a:spcPts val="0"/>
              </a:spcAft>
            </a:pPr>
            <a:endParaRPr lang="en-US" sz="1100" dirty="0" smtClean="0">
              <a:latin typeface="Arial" pitchFamily="34" charset="0"/>
              <a:cs typeface="Arial" pitchFamily="34" charset="0"/>
            </a:endParaRPr>
          </a:p>
          <a:p>
            <a:pPr algn="ctr"/>
            <a:endParaRPr lang="en-US" sz="1000" dirty="0">
              <a:latin typeface="Arial" pitchFamily="34" charset="0"/>
              <a:cs typeface="Arial" pitchFamily="34" charset="0"/>
            </a:endParaRPr>
          </a:p>
        </p:txBody>
      </p:sp>
      <p:sp>
        <p:nvSpPr>
          <p:cNvPr id="2" name="Title 1"/>
          <p:cNvSpPr>
            <a:spLocks noGrp="1"/>
          </p:cNvSpPr>
          <p:nvPr>
            <p:ph type="ctrTitle"/>
          </p:nvPr>
        </p:nvSpPr>
        <p:spPr>
          <a:xfrm>
            <a:off x="381000" y="1066800"/>
            <a:ext cx="8305800" cy="4953000"/>
          </a:xfrm>
        </p:spPr>
        <p:txBody>
          <a:bodyPr/>
          <a:lstStyle/>
          <a:p>
            <a:pPr marL="0" indent="0">
              <a:spcBef>
                <a:spcPts val="600"/>
              </a:spcBef>
              <a:buNone/>
            </a:pPr>
            <a:r>
              <a:rPr lang="ro-RO" sz="1800" dirty="0" smtClean="0">
                <a:solidFill>
                  <a:srgbClr val="FF0000"/>
                </a:solidFill>
                <a:latin typeface="Arial" pitchFamily="34" charset="0"/>
                <a:cs typeface="Arial" pitchFamily="34" charset="0"/>
              </a:rPr>
              <a:t>Inovare</a:t>
            </a:r>
            <a:r>
              <a:rPr lang="en-US" sz="1800" dirty="0" smtClean="0">
                <a:solidFill>
                  <a:srgbClr val="FF0000"/>
                </a:solidFill>
                <a:latin typeface="Arial" pitchFamily="34" charset="0"/>
                <a:cs typeface="Arial" pitchFamily="34" charset="0"/>
              </a:rPr>
              <a:t>a</a:t>
            </a:r>
            <a:r>
              <a:rPr lang="ro-RO" sz="1800" dirty="0" smtClean="0">
                <a:solidFill>
                  <a:srgbClr val="FF0000"/>
                </a:solidFill>
                <a:latin typeface="Arial" pitchFamily="34" charset="0"/>
                <a:cs typeface="Arial" pitchFamily="34" charset="0"/>
              </a:rPr>
              <a:t> în IMM-uri</a:t>
            </a:r>
            <a:r>
              <a:rPr lang="en-US" sz="1800" dirty="0" smtClean="0">
                <a:solidFill>
                  <a:srgbClr val="FF0000"/>
                </a:solidFill>
                <a:latin typeface="Arial" pitchFamily="34" charset="0"/>
                <a:cs typeface="Arial" pitchFamily="34" charset="0"/>
              </a:rPr>
              <a:t> </a:t>
            </a:r>
            <a:r>
              <a:rPr lang="en-US" sz="1800" b="0" dirty="0" smtClean="0">
                <a:solidFill>
                  <a:schemeClr val="accent1">
                    <a:lumMod val="75000"/>
                  </a:schemeClr>
                </a:solidFill>
                <a:latin typeface="Arial" pitchFamily="34" charset="0"/>
                <a:cs typeface="Arial" pitchFamily="34" charset="0"/>
              </a:rPr>
              <a:t>se </a:t>
            </a:r>
            <a:r>
              <a:rPr lang="en-US" sz="1800" b="0" dirty="0" err="1" smtClean="0">
                <a:solidFill>
                  <a:schemeClr val="accent1">
                    <a:lumMod val="75000"/>
                  </a:schemeClr>
                </a:solidFill>
                <a:latin typeface="Arial" pitchFamily="34" charset="0"/>
                <a:cs typeface="Arial" pitchFamily="34" charset="0"/>
              </a:rPr>
              <a:t>doreste</a:t>
            </a:r>
            <a:r>
              <a:rPr lang="en-US" sz="1800" b="0" dirty="0" smtClean="0">
                <a:solidFill>
                  <a:schemeClr val="accent1">
                    <a:lumMod val="75000"/>
                  </a:schemeClr>
                </a:solidFill>
                <a:latin typeface="Arial" pitchFamily="34" charset="0"/>
                <a:cs typeface="Arial" pitchFamily="34" charset="0"/>
              </a:rPr>
              <a:t> a </a:t>
            </a:r>
            <a:r>
              <a:rPr lang="en-US" sz="1800" b="0" dirty="0" err="1" smtClean="0">
                <a:solidFill>
                  <a:schemeClr val="accent1">
                    <a:lumMod val="75000"/>
                  </a:schemeClr>
                </a:solidFill>
                <a:latin typeface="Arial" pitchFamily="34" charset="0"/>
                <a:cs typeface="Arial" pitchFamily="34" charset="0"/>
              </a:rPr>
              <a:t>fi</a:t>
            </a:r>
            <a:r>
              <a:rPr lang="en-US" sz="1800" b="0" dirty="0" smtClean="0">
                <a:solidFill>
                  <a:schemeClr val="accent1">
                    <a:lumMod val="75000"/>
                  </a:schemeClr>
                </a:solidFill>
                <a:latin typeface="Arial" pitchFamily="34" charset="0"/>
                <a:cs typeface="Arial" pitchFamily="34" charset="0"/>
              </a:rPr>
              <a:t> </a:t>
            </a:r>
            <a:r>
              <a:rPr lang="ro-RO" sz="1800" b="0" dirty="0" smtClean="0">
                <a:solidFill>
                  <a:schemeClr val="accent1">
                    <a:lumMod val="75000"/>
                  </a:schemeClr>
                </a:solidFill>
                <a:latin typeface="Arial" pitchFamily="34" charset="0"/>
                <a:cs typeface="Arial" pitchFamily="34" charset="0"/>
              </a:rPr>
              <a:t>î</a:t>
            </a:r>
            <a:r>
              <a:rPr lang="en-US" sz="1800" b="0" dirty="0" smtClean="0">
                <a:solidFill>
                  <a:schemeClr val="accent1">
                    <a:lumMod val="75000"/>
                  </a:schemeClr>
                </a:solidFill>
                <a:latin typeface="Arial" pitchFamily="34" charset="0"/>
                <a:cs typeface="Arial" pitchFamily="34" charset="0"/>
              </a:rPr>
              <a:t>n </a:t>
            </a:r>
            <a:r>
              <a:rPr lang="en-US" sz="1800" b="0" dirty="0" err="1" smtClean="0">
                <a:solidFill>
                  <a:schemeClr val="accent1">
                    <a:lumMod val="75000"/>
                  </a:schemeClr>
                </a:solidFill>
                <a:latin typeface="Arial" pitchFamily="34" charset="0"/>
                <a:cs typeface="Arial" pitchFamily="34" charset="0"/>
              </a:rPr>
              <a:t>complementaritate</a:t>
            </a:r>
            <a:r>
              <a:rPr lang="en-US" sz="1800" b="0" dirty="0" smtClean="0">
                <a:solidFill>
                  <a:schemeClr val="accent1">
                    <a:lumMod val="75000"/>
                  </a:schemeClr>
                </a:solidFill>
                <a:latin typeface="Arial" pitchFamily="34" charset="0"/>
                <a:cs typeface="Arial" pitchFamily="34" charset="0"/>
              </a:rPr>
              <a:t> cu </a:t>
            </a:r>
            <a:r>
              <a:rPr lang="en-US" sz="1800" b="0" dirty="0" err="1" smtClean="0">
                <a:solidFill>
                  <a:schemeClr val="accent1">
                    <a:lumMod val="75000"/>
                  </a:schemeClr>
                </a:solidFill>
                <a:latin typeface="Arial" pitchFamily="34" charset="0"/>
                <a:cs typeface="Arial" pitchFamily="34" charset="0"/>
              </a:rPr>
              <a:t>Fondurile</a:t>
            </a:r>
            <a:r>
              <a:rPr lang="en-US" sz="1800" b="0" dirty="0" smtClean="0">
                <a:solidFill>
                  <a:schemeClr val="accent1">
                    <a:lumMod val="75000"/>
                  </a:schemeClr>
                </a:solidFill>
                <a:latin typeface="Arial" pitchFamily="34" charset="0"/>
                <a:cs typeface="Arial" pitchFamily="34" charset="0"/>
              </a:rPr>
              <a:t> </a:t>
            </a:r>
            <a:r>
              <a:rPr lang="en-US" sz="1800" b="0" dirty="0" err="1" smtClean="0">
                <a:solidFill>
                  <a:schemeClr val="accent1">
                    <a:lumMod val="75000"/>
                  </a:schemeClr>
                </a:solidFill>
                <a:latin typeface="Arial" pitchFamily="34" charset="0"/>
                <a:cs typeface="Arial" pitchFamily="34" charset="0"/>
              </a:rPr>
              <a:t>Europene</a:t>
            </a:r>
            <a:r>
              <a:rPr lang="en-US" sz="1800" b="0" dirty="0" smtClean="0">
                <a:solidFill>
                  <a:schemeClr val="accent1">
                    <a:lumMod val="75000"/>
                  </a:schemeClr>
                </a:solidFill>
                <a:latin typeface="Arial" pitchFamily="34" charset="0"/>
                <a:cs typeface="Arial" pitchFamily="34" charset="0"/>
              </a:rPr>
              <a:t> </a:t>
            </a:r>
            <a:r>
              <a:rPr lang="en-US" sz="1800" b="0" dirty="0" err="1" smtClean="0">
                <a:solidFill>
                  <a:schemeClr val="accent1">
                    <a:lumMod val="75000"/>
                  </a:schemeClr>
                </a:solidFill>
                <a:latin typeface="Arial" pitchFamily="34" charset="0"/>
                <a:cs typeface="Arial" pitchFamily="34" charset="0"/>
              </a:rPr>
              <a:t>Structurale</a:t>
            </a:r>
            <a:r>
              <a:rPr lang="en-US" sz="1800" b="0" dirty="0" smtClean="0">
                <a:solidFill>
                  <a:schemeClr val="accent1">
                    <a:lumMod val="75000"/>
                  </a:schemeClr>
                </a:solidFill>
                <a:latin typeface="Arial" pitchFamily="34" charset="0"/>
                <a:cs typeface="Arial" pitchFamily="34" charset="0"/>
              </a:rPr>
              <a:t> </a:t>
            </a:r>
            <a:r>
              <a:rPr lang="ro-RO" sz="1800" b="0" dirty="0" smtClean="0">
                <a:solidFill>
                  <a:schemeClr val="accent1">
                    <a:lumMod val="75000"/>
                  </a:schemeClr>
                </a:solidFill>
                <a:latin typeface="Arial" pitchFamily="34" charset="0"/>
                <a:cs typeface="Arial" pitchFamily="34" charset="0"/>
              </a:rPr>
              <a:t>ş</a:t>
            </a:r>
            <a:r>
              <a:rPr lang="en-US" sz="1800" b="0" dirty="0" err="1" smtClean="0">
                <a:solidFill>
                  <a:schemeClr val="accent1">
                    <a:lumMod val="75000"/>
                  </a:schemeClr>
                </a:solidFill>
                <a:latin typeface="Arial" pitchFamily="34" charset="0"/>
                <a:cs typeface="Arial" pitchFamily="34" charset="0"/>
              </a:rPr>
              <a:t>i</a:t>
            </a:r>
            <a:r>
              <a:rPr lang="en-US" sz="1800" b="0" dirty="0" smtClean="0">
                <a:solidFill>
                  <a:schemeClr val="accent1">
                    <a:lumMod val="75000"/>
                  </a:schemeClr>
                </a:solidFill>
                <a:latin typeface="Arial" pitchFamily="34" charset="0"/>
                <a:cs typeface="Arial" pitchFamily="34" charset="0"/>
              </a:rPr>
              <a:t> de </a:t>
            </a:r>
            <a:r>
              <a:rPr lang="en-US" sz="1800" b="0" dirty="0" err="1" smtClean="0">
                <a:solidFill>
                  <a:schemeClr val="accent1">
                    <a:lumMod val="75000"/>
                  </a:schemeClr>
                </a:solidFill>
                <a:latin typeface="Arial" pitchFamily="34" charset="0"/>
                <a:cs typeface="Arial" pitchFamily="34" charset="0"/>
              </a:rPr>
              <a:t>Investi</a:t>
            </a:r>
            <a:r>
              <a:rPr lang="ro-RO" sz="1800" b="0" dirty="0" smtClean="0">
                <a:solidFill>
                  <a:schemeClr val="accent1">
                    <a:lumMod val="75000"/>
                  </a:schemeClr>
                </a:solidFill>
                <a:latin typeface="Arial" pitchFamily="34" charset="0"/>
                <a:cs typeface="Arial" pitchFamily="34" charset="0"/>
              </a:rPr>
              <a:t>ţ</a:t>
            </a:r>
            <a:r>
              <a:rPr lang="en-US" sz="1800" b="0" dirty="0" smtClean="0">
                <a:solidFill>
                  <a:schemeClr val="accent1">
                    <a:lumMod val="75000"/>
                  </a:schemeClr>
                </a:solidFill>
                <a:latin typeface="Arial" pitchFamily="34" charset="0"/>
                <a:cs typeface="Arial" pitchFamily="34" charset="0"/>
              </a:rPr>
              <a:t>ii (ESIF).</a:t>
            </a:r>
            <a:r>
              <a:rPr lang="ro-RO" sz="1800" b="0" dirty="0" smtClean="0">
                <a:solidFill>
                  <a:schemeClr val="accent1">
                    <a:lumMod val="75000"/>
                  </a:schemeClr>
                </a:solidFill>
                <a:latin typeface="Arial" pitchFamily="34" charset="0"/>
                <a:cs typeface="Arial" pitchFamily="34" charset="0"/>
              </a:rPr>
              <a:t> ESIF vor investi până la 90 Miliarde EUR în cercetare şi inovare în perioada 2014-2020.</a:t>
            </a:r>
            <a:br>
              <a:rPr lang="ro-RO" sz="1800" b="0" dirty="0" smtClean="0">
                <a:solidFill>
                  <a:schemeClr val="accent1">
                    <a:lumMod val="75000"/>
                  </a:schemeClr>
                </a:solidFill>
                <a:latin typeface="Arial" pitchFamily="34" charset="0"/>
                <a:cs typeface="Arial" pitchFamily="34" charset="0"/>
              </a:rPr>
            </a:br>
            <a:r>
              <a:rPr lang="ro-RO" sz="1800" b="0" dirty="0" smtClean="0">
                <a:solidFill>
                  <a:schemeClr val="accent1">
                    <a:lumMod val="75000"/>
                  </a:schemeClr>
                </a:solidFill>
                <a:latin typeface="Arial" pitchFamily="34" charset="0"/>
                <a:cs typeface="Arial" pitchFamily="34" charset="0"/>
              </a:rPr>
              <a:t> </a:t>
            </a:r>
            <a:r>
              <a:rPr lang="en-US" sz="1600" i="1" u="sng" dirty="0" smtClean="0">
                <a:solidFill>
                  <a:srgbClr val="FF0000"/>
                </a:solidFill>
                <a:latin typeface="Arial" pitchFamily="34" charset="0"/>
                <a:cs typeface="Arial" pitchFamily="34" charset="0"/>
              </a:rPr>
              <a:t>La </a:t>
            </a:r>
            <a:r>
              <a:rPr lang="en-US" sz="1600" i="1" u="sng" dirty="0" err="1" smtClean="0">
                <a:solidFill>
                  <a:srgbClr val="FF0000"/>
                </a:solidFill>
                <a:latin typeface="Arial" pitchFamily="34" charset="0"/>
                <a:cs typeface="Arial" pitchFamily="34" charset="0"/>
              </a:rPr>
              <a:t>nivelul</a:t>
            </a:r>
            <a:r>
              <a:rPr lang="en-US" sz="1600" i="1" u="sng" dirty="0" smtClean="0">
                <a:solidFill>
                  <a:srgbClr val="FF0000"/>
                </a:solidFill>
                <a:latin typeface="Arial" pitchFamily="34" charset="0"/>
                <a:cs typeface="Arial" pitchFamily="34" charset="0"/>
              </a:rPr>
              <a:t> UE </a:t>
            </a:r>
            <a:r>
              <a:rPr lang="en-US" sz="1600" i="1" u="sng" dirty="0" err="1" smtClean="0">
                <a:solidFill>
                  <a:srgbClr val="FF0000"/>
                </a:solidFill>
                <a:latin typeface="Arial" pitchFamily="34" charset="0"/>
                <a:cs typeface="Arial" pitchFamily="34" charset="0"/>
              </a:rPr>
              <a:t>sunt</a:t>
            </a:r>
            <a:r>
              <a:rPr lang="en-US" sz="1600" i="1" u="sng" dirty="0" smtClean="0">
                <a:solidFill>
                  <a:srgbClr val="FF0000"/>
                </a:solidFill>
                <a:latin typeface="Arial" pitchFamily="34" charset="0"/>
                <a:cs typeface="Arial" pitchFamily="34" charset="0"/>
              </a:rPr>
              <a:t> </a:t>
            </a:r>
            <a:r>
              <a:rPr lang="en-US" sz="1600" i="1" u="sng" dirty="0" err="1" smtClean="0">
                <a:solidFill>
                  <a:srgbClr val="FF0000"/>
                </a:solidFill>
                <a:latin typeface="Arial" pitchFamily="34" charset="0"/>
                <a:cs typeface="Arial" pitchFamily="34" charset="0"/>
              </a:rPr>
              <a:t>incurajate</a:t>
            </a:r>
            <a:r>
              <a:rPr lang="en-US" sz="1600" i="1" u="sng" dirty="0" smtClean="0">
                <a:solidFill>
                  <a:srgbClr val="FF0000"/>
                </a:solidFill>
                <a:latin typeface="Arial" pitchFamily="34" charset="0"/>
                <a:cs typeface="Arial" pitchFamily="34" charset="0"/>
              </a:rPr>
              <a:t> </a:t>
            </a:r>
            <a:r>
              <a:rPr lang="en-US" sz="1600" i="1" u="sng" dirty="0" err="1" smtClean="0">
                <a:solidFill>
                  <a:srgbClr val="FF0000"/>
                </a:solidFill>
                <a:latin typeface="Arial" pitchFamily="34" charset="0"/>
                <a:cs typeface="Arial" pitchFamily="34" charset="0"/>
              </a:rPr>
              <a:t>sinergiile</a:t>
            </a:r>
            <a:r>
              <a:rPr lang="en-US" sz="1600" b="0" i="1" u="sng" dirty="0" smtClean="0">
                <a:solidFill>
                  <a:srgbClr val="FF0000"/>
                </a:solidFill>
                <a:latin typeface="Arial" pitchFamily="34" charset="0"/>
                <a:cs typeface="Arial" pitchFamily="34" charset="0"/>
              </a:rPr>
              <a:t> </a:t>
            </a:r>
            <a:r>
              <a:rPr lang="en-US" sz="1600" b="0" i="1" dirty="0" err="1" smtClean="0">
                <a:solidFill>
                  <a:schemeClr val="tx1"/>
                </a:solidFill>
                <a:latin typeface="Arial" pitchFamily="34" charset="0"/>
                <a:cs typeface="Arial" pitchFamily="34" charset="0"/>
              </a:rPr>
              <a:t>intre</a:t>
            </a:r>
            <a:r>
              <a:rPr lang="en-US" sz="1600" b="0" i="1" dirty="0" smtClean="0">
                <a:solidFill>
                  <a:schemeClr val="tx1"/>
                </a:solidFill>
                <a:latin typeface="Arial" pitchFamily="34" charset="0"/>
                <a:cs typeface="Arial" pitchFamily="34" charset="0"/>
              </a:rPr>
              <a:t> ORIZONT 2020 </a:t>
            </a:r>
            <a:r>
              <a:rPr lang="en-US" sz="1600" b="0" i="1" dirty="0" err="1" smtClean="0">
                <a:solidFill>
                  <a:schemeClr val="tx1"/>
                </a:solidFill>
                <a:latin typeface="Arial" pitchFamily="34" charset="0"/>
                <a:cs typeface="Arial" pitchFamily="34" charset="0"/>
              </a:rPr>
              <a:t>si</a:t>
            </a:r>
            <a:r>
              <a:rPr lang="en-US" sz="1600" b="0" i="1" dirty="0" smtClean="0">
                <a:solidFill>
                  <a:schemeClr val="tx1"/>
                </a:solidFill>
                <a:latin typeface="Arial" pitchFamily="34" charset="0"/>
                <a:cs typeface="Arial" pitchFamily="34" charset="0"/>
              </a:rPr>
              <a:t> </a:t>
            </a:r>
            <a:r>
              <a:rPr lang="en-US" sz="1600" b="0" i="1" dirty="0" err="1" smtClean="0">
                <a:solidFill>
                  <a:schemeClr val="tx1"/>
                </a:solidFill>
                <a:latin typeface="Arial" pitchFamily="34" charset="0"/>
                <a:cs typeface="Arial" pitchFamily="34" charset="0"/>
              </a:rPr>
              <a:t>alte</a:t>
            </a:r>
            <a:r>
              <a:rPr lang="en-US" sz="1600" b="0" i="1" dirty="0" smtClean="0">
                <a:solidFill>
                  <a:schemeClr val="tx1"/>
                </a:solidFill>
                <a:latin typeface="Arial" pitchFamily="34" charset="0"/>
                <a:cs typeface="Arial" pitchFamily="34" charset="0"/>
              </a:rPr>
              <a:t> </a:t>
            </a:r>
            <a:r>
              <a:rPr lang="en-US" sz="1600" b="0" i="1" dirty="0" err="1" smtClean="0">
                <a:solidFill>
                  <a:schemeClr val="tx1"/>
                </a:solidFill>
                <a:latin typeface="Arial" pitchFamily="34" charset="0"/>
                <a:cs typeface="Arial" pitchFamily="34" charset="0"/>
              </a:rPr>
              <a:t>fonduri</a:t>
            </a:r>
            <a:r>
              <a:rPr lang="en-US" sz="1600" b="0" i="1" dirty="0" smtClean="0">
                <a:solidFill>
                  <a:schemeClr val="tx1"/>
                </a:solidFill>
                <a:latin typeface="Arial" pitchFamily="34" charset="0"/>
                <a:cs typeface="Arial" pitchFamily="34" charset="0"/>
              </a:rPr>
              <a:t> ale UE, cum </a:t>
            </a:r>
            <a:r>
              <a:rPr lang="en-US" sz="1600" b="0" i="1" dirty="0" err="1" smtClean="0">
                <a:solidFill>
                  <a:schemeClr val="tx1"/>
                </a:solidFill>
                <a:latin typeface="Arial" pitchFamily="34" charset="0"/>
                <a:cs typeface="Arial" pitchFamily="34" charset="0"/>
              </a:rPr>
              <a:t>ar</a:t>
            </a:r>
            <a:r>
              <a:rPr lang="en-US" sz="1600" b="0" i="1" dirty="0" smtClean="0">
                <a:solidFill>
                  <a:schemeClr val="tx1"/>
                </a:solidFill>
                <a:latin typeface="Arial" pitchFamily="34" charset="0"/>
                <a:cs typeface="Arial" pitchFamily="34" charset="0"/>
              </a:rPr>
              <a:t> fi </a:t>
            </a:r>
            <a:r>
              <a:rPr lang="en-US" sz="1600" b="0" i="1" dirty="0" err="1" smtClean="0">
                <a:solidFill>
                  <a:schemeClr val="tx1"/>
                </a:solidFill>
                <a:latin typeface="Arial" pitchFamily="34" charset="0"/>
                <a:cs typeface="Arial" pitchFamily="34" charset="0"/>
              </a:rPr>
              <a:t>Fondurile</a:t>
            </a:r>
            <a:r>
              <a:rPr lang="en-US" sz="1600" b="0" i="1" dirty="0" smtClean="0">
                <a:solidFill>
                  <a:schemeClr val="tx1"/>
                </a:solidFill>
                <a:latin typeface="Arial" pitchFamily="34" charset="0"/>
                <a:cs typeface="Arial" pitchFamily="34" charset="0"/>
              </a:rPr>
              <a:t> </a:t>
            </a:r>
            <a:r>
              <a:rPr lang="en-US" sz="1600" b="0" i="1" dirty="0" err="1" smtClean="0">
                <a:solidFill>
                  <a:schemeClr val="tx1"/>
                </a:solidFill>
                <a:latin typeface="Arial" pitchFamily="34" charset="0"/>
                <a:cs typeface="Arial" pitchFamily="34" charset="0"/>
              </a:rPr>
              <a:t>Europene</a:t>
            </a:r>
            <a:r>
              <a:rPr lang="en-US" sz="1600" b="0" i="1" dirty="0" smtClean="0">
                <a:solidFill>
                  <a:schemeClr val="tx1"/>
                </a:solidFill>
                <a:latin typeface="Arial" pitchFamily="34" charset="0"/>
                <a:cs typeface="Arial" pitchFamily="34" charset="0"/>
              </a:rPr>
              <a:t> </a:t>
            </a:r>
            <a:r>
              <a:rPr lang="en-US" sz="1600" b="0" i="1" dirty="0" err="1" smtClean="0">
                <a:solidFill>
                  <a:schemeClr val="tx1"/>
                </a:solidFill>
                <a:latin typeface="Arial" pitchFamily="34" charset="0"/>
                <a:cs typeface="Arial" pitchFamily="34" charset="0"/>
              </a:rPr>
              <a:t>Structurale</a:t>
            </a:r>
            <a:r>
              <a:rPr lang="en-US" sz="1600" b="0" i="1" dirty="0" smtClean="0">
                <a:solidFill>
                  <a:schemeClr val="tx1"/>
                </a:solidFill>
                <a:latin typeface="Arial" pitchFamily="34" charset="0"/>
                <a:cs typeface="Arial" pitchFamily="34" charset="0"/>
              </a:rPr>
              <a:t> </a:t>
            </a:r>
            <a:r>
              <a:rPr lang="ro-RO" sz="1600" b="0" i="1" dirty="0" smtClean="0">
                <a:solidFill>
                  <a:schemeClr val="tx1"/>
                </a:solidFill>
                <a:latin typeface="Arial" pitchFamily="34" charset="0"/>
                <a:cs typeface="Arial" pitchFamily="34" charset="0"/>
              </a:rPr>
              <a:t>ş</a:t>
            </a:r>
            <a:r>
              <a:rPr lang="en-US" sz="1600" b="0" i="1" dirty="0" err="1" smtClean="0">
                <a:solidFill>
                  <a:schemeClr val="tx1"/>
                </a:solidFill>
                <a:latin typeface="Arial" pitchFamily="34" charset="0"/>
                <a:cs typeface="Arial" pitchFamily="34" charset="0"/>
              </a:rPr>
              <a:t>i</a:t>
            </a:r>
            <a:r>
              <a:rPr lang="en-US" sz="1600" b="0" i="1" dirty="0" smtClean="0">
                <a:solidFill>
                  <a:schemeClr val="tx1"/>
                </a:solidFill>
                <a:latin typeface="Arial" pitchFamily="34" charset="0"/>
                <a:cs typeface="Arial" pitchFamily="34" charset="0"/>
              </a:rPr>
              <a:t> de </a:t>
            </a:r>
            <a:r>
              <a:rPr lang="en-US" sz="1600" b="0" i="1" dirty="0" err="1" smtClean="0">
                <a:solidFill>
                  <a:schemeClr val="tx1"/>
                </a:solidFill>
                <a:latin typeface="Arial" pitchFamily="34" charset="0"/>
                <a:cs typeface="Arial" pitchFamily="34" charset="0"/>
              </a:rPr>
              <a:t>Investi</a:t>
            </a:r>
            <a:r>
              <a:rPr lang="ro-RO" sz="1600" b="0" i="1" dirty="0" smtClean="0">
                <a:solidFill>
                  <a:schemeClr val="tx1"/>
                </a:solidFill>
                <a:latin typeface="Arial" pitchFamily="34" charset="0"/>
                <a:cs typeface="Arial" pitchFamily="34" charset="0"/>
              </a:rPr>
              <a:t>ţ</a:t>
            </a:r>
            <a:r>
              <a:rPr lang="en-US" sz="1600" b="0" i="1" dirty="0" smtClean="0">
                <a:solidFill>
                  <a:schemeClr val="tx1"/>
                </a:solidFill>
                <a:latin typeface="Arial" pitchFamily="34" charset="0"/>
                <a:cs typeface="Arial" pitchFamily="34" charset="0"/>
              </a:rPr>
              <a:t>ii (ESIF).</a:t>
            </a:r>
            <a:r>
              <a:rPr lang="ro-RO" sz="1600" b="0" i="1" dirty="0" smtClean="0">
                <a:solidFill>
                  <a:schemeClr val="tx1"/>
                </a:solidFill>
                <a:latin typeface="Arial" pitchFamily="34" charset="0"/>
                <a:cs typeface="Arial" pitchFamily="34" charset="0"/>
              </a:rPr>
              <a:t/>
            </a:r>
            <a:br>
              <a:rPr lang="ro-RO" sz="1600" b="0" i="1" dirty="0" smtClean="0">
                <a:solidFill>
                  <a:schemeClr val="tx1"/>
                </a:solidFill>
                <a:latin typeface="Arial" pitchFamily="34" charset="0"/>
                <a:cs typeface="Arial" pitchFamily="34" charset="0"/>
              </a:rPr>
            </a:br>
            <a:r>
              <a:rPr lang="ro-RO" sz="1400" b="0" i="1" dirty="0" smtClean="0">
                <a:solidFill>
                  <a:schemeClr val="accent1">
                    <a:lumMod val="75000"/>
                  </a:schemeClr>
                </a:solidFill>
                <a:latin typeface="Arial" pitchFamily="34" charset="0"/>
                <a:cs typeface="Arial" pitchFamily="34" charset="0"/>
              </a:rPr>
              <a:t/>
            </a:r>
            <a:br>
              <a:rPr lang="ro-RO" sz="1400" b="0" i="1" dirty="0" smtClean="0">
                <a:solidFill>
                  <a:schemeClr val="accent1">
                    <a:lumMod val="75000"/>
                  </a:schemeClr>
                </a:solidFill>
                <a:latin typeface="Arial" pitchFamily="34" charset="0"/>
                <a:cs typeface="Arial" pitchFamily="34" charset="0"/>
              </a:rPr>
            </a:br>
            <a:r>
              <a:rPr lang="en-GB" sz="1600" b="0" i="1" dirty="0" smtClean="0">
                <a:solidFill>
                  <a:schemeClr val="tx1"/>
                </a:solidFill>
                <a:latin typeface="Arial" pitchFamily="34" charset="0"/>
                <a:cs typeface="Arial" pitchFamily="34" charset="0"/>
              </a:rPr>
              <a:t> </a:t>
            </a:r>
            <a:r>
              <a:rPr lang="ro-RO" sz="1600" b="0" i="1" u="sng" dirty="0" smtClean="0">
                <a:solidFill>
                  <a:schemeClr val="tx1"/>
                </a:solidFill>
                <a:latin typeface="Arial" pitchFamily="34" charset="0"/>
                <a:cs typeface="Arial" pitchFamily="34" charset="0"/>
              </a:rPr>
              <a:t>Conform </a:t>
            </a:r>
            <a:r>
              <a:rPr lang="en-GB" sz="1600" i="1" u="sng" dirty="0" smtClean="0">
                <a:solidFill>
                  <a:schemeClr val="tx1"/>
                </a:solidFill>
                <a:latin typeface="Arial" pitchFamily="34" charset="0"/>
                <a:cs typeface="Arial" pitchFamily="34" charset="0"/>
              </a:rPr>
              <a:t>HORIZON 2020, WORK PROGRAMME 2014 – 2015</a:t>
            </a:r>
            <a:r>
              <a:rPr lang="en-GB" sz="1600" i="1" dirty="0" smtClean="0">
                <a:solidFill>
                  <a:schemeClr val="tx1"/>
                </a:solidFill>
                <a:latin typeface="Arial" pitchFamily="34" charset="0"/>
                <a:cs typeface="Arial" pitchFamily="34" charset="0"/>
              </a:rPr>
              <a:t>: </a:t>
            </a:r>
            <a:r>
              <a:rPr lang="ro-RO" sz="1600" b="0" i="1" dirty="0" smtClean="0">
                <a:solidFill>
                  <a:srgbClr val="00B0F0"/>
                </a:solidFill>
                <a:latin typeface="Arial" pitchFamily="34" charset="0"/>
                <a:cs typeface="Arial" pitchFamily="34" charset="0"/>
              </a:rPr>
              <a:t/>
            </a:r>
            <a:br>
              <a:rPr lang="ro-RO" sz="1600" b="0" i="1" dirty="0" smtClean="0">
                <a:solidFill>
                  <a:srgbClr val="00B0F0"/>
                </a:solidFill>
                <a:latin typeface="Arial" pitchFamily="34" charset="0"/>
                <a:cs typeface="Arial" pitchFamily="34" charset="0"/>
              </a:rPr>
            </a:br>
            <a:r>
              <a:rPr lang="ro-RO" sz="1600" b="0" i="1" dirty="0" smtClean="0">
                <a:solidFill>
                  <a:schemeClr val="tx1"/>
                </a:solidFill>
                <a:latin typeface="Arial" pitchFamily="34" charset="0"/>
                <a:cs typeface="Arial" pitchFamily="34" charset="0"/>
              </a:rPr>
              <a:t>Sinergie </a:t>
            </a:r>
            <a:r>
              <a:rPr lang="ro-RO" sz="1600" b="0" i="1" u="sng" dirty="0" smtClean="0">
                <a:solidFill>
                  <a:schemeClr val="tx1"/>
                </a:solidFill>
                <a:latin typeface="Arial" pitchFamily="34" charset="0"/>
                <a:cs typeface="Arial" pitchFamily="34" charset="0"/>
              </a:rPr>
              <a:t>nu înseamnă </a:t>
            </a:r>
            <a:r>
              <a:rPr lang="ro-RO" sz="1600" b="0" i="1" dirty="0" smtClean="0">
                <a:solidFill>
                  <a:schemeClr val="tx1"/>
                </a:solidFill>
                <a:latin typeface="Arial" pitchFamily="34" charset="0"/>
                <a:cs typeface="Arial" pitchFamily="34" charset="0"/>
              </a:rPr>
              <a:t>înlocuirea finanţării naţionale sau private cu finanţarea ESIF şi nu înseamnă nici combinarea fondurilor ESIF pentru acelaşi element de cost într-un proiect.</a:t>
            </a:r>
            <a:r>
              <a:rPr lang="ro-RO" sz="1600" b="0" i="1" dirty="0" smtClean="0">
                <a:solidFill>
                  <a:srgbClr val="00B0F0"/>
                </a:solidFill>
                <a:latin typeface="Arial" pitchFamily="34" charset="0"/>
                <a:cs typeface="Arial" pitchFamily="34" charset="0"/>
              </a:rPr>
              <a:t/>
            </a:r>
            <a:br>
              <a:rPr lang="ro-RO" sz="1600" b="0" i="1" dirty="0" smtClean="0">
                <a:solidFill>
                  <a:srgbClr val="00B0F0"/>
                </a:solidFill>
                <a:latin typeface="Arial" pitchFamily="34" charset="0"/>
                <a:cs typeface="Arial" pitchFamily="34" charset="0"/>
              </a:rPr>
            </a:br>
            <a:r>
              <a:rPr lang="ro-RO" sz="1600" b="0" i="1" dirty="0" smtClean="0">
                <a:solidFill>
                  <a:schemeClr val="tx1"/>
                </a:solidFill>
                <a:latin typeface="Arial" pitchFamily="34" charset="0"/>
                <a:cs typeface="Arial" pitchFamily="34" charset="0"/>
              </a:rPr>
              <a:t>Sinergie </a:t>
            </a:r>
            <a:r>
              <a:rPr lang="ro-RO" sz="1600" b="0" i="1" u="sng" dirty="0" smtClean="0">
                <a:solidFill>
                  <a:schemeClr val="tx1"/>
                </a:solidFill>
                <a:latin typeface="Arial" pitchFamily="34" charset="0"/>
                <a:cs typeface="Arial" pitchFamily="34" charset="0"/>
              </a:rPr>
              <a:t>înseamnă </a:t>
            </a:r>
            <a:r>
              <a:rPr lang="ro-RO" sz="1600" b="0" i="1" dirty="0" smtClean="0">
                <a:solidFill>
                  <a:schemeClr val="tx1"/>
                </a:solidFill>
                <a:latin typeface="Arial" pitchFamily="34" charset="0"/>
                <a:cs typeface="Arial" pitchFamily="34" charset="0"/>
              </a:rPr>
              <a:t>a extinde scopul şi impactul finanţărilor implicate (H2020, ESIF) în termeni de excelenţă ştiinţifică şi dezvoltare socio-economică.</a:t>
            </a:r>
            <a:br>
              <a:rPr lang="ro-RO" sz="1600" b="0" i="1" dirty="0" smtClean="0">
                <a:solidFill>
                  <a:schemeClr val="tx1"/>
                </a:solidFill>
                <a:latin typeface="Arial" pitchFamily="34" charset="0"/>
                <a:cs typeface="Arial" pitchFamily="34" charset="0"/>
              </a:rPr>
            </a:br>
            <a:r>
              <a:rPr lang="ro-RO" sz="1600" b="0" i="1" dirty="0" smtClean="0">
                <a:solidFill>
                  <a:srgbClr val="00B0F0"/>
                </a:solidFill>
                <a:latin typeface="Arial" pitchFamily="34" charset="0"/>
                <a:cs typeface="Arial" pitchFamily="34" charset="0"/>
              </a:rPr>
              <a:t/>
            </a:r>
            <a:br>
              <a:rPr lang="ro-RO" sz="1600" b="0" i="1" dirty="0" smtClean="0">
                <a:solidFill>
                  <a:srgbClr val="00B0F0"/>
                </a:solidFill>
                <a:latin typeface="Arial" pitchFamily="34" charset="0"/>
                <a:cs typeface="Arial" pitchFamily="34" charset="0"/>
              </a:rPr>
            </a:br>
            <a:r>
              <a:rPr lang="ro-RO" sz="1600" b="0" i="1" u="sng" dirty="0" smtClean="0">
                <a:solidFill>
                  <a:schemeClr val="tx1"/>
                </a:solidFill>
                <a:latin typeface="Arial" pitchFamily="34" charset="0"/>
                <a:cs typeface="Arial" pitchFamily="34" charset="0"/>
              </a:rPr>
              <a:t>Exemple de Sinergii H2020-ESIF</a:t>
            </a:r>
            <a:r>
              <a:rPr lang="ro-RO" sz="1600" b="0" i="1" dirty="0" smtClean="0">
                <a:solidFill>
                  <a:schemeClr val="tx1"/>
                </a:solidFill>
                <a:latin typeface="Arial" pitchFamily="34" charset="0"/>
                <a:cs typeface="Arial" pitchFamily="34" charset="0"/>
              </a:rPr>
              <a:t>:</a:t>
            </a:r>
            <a:br>
              <a:rPr lang="ro-RO" sz="1600" b="0" i="1" dirty="0" smtClean="0">
                <a:solidFill>
                  <a:schemeClr val="tx1"/>
                </a:solidFill>
                <a:latin typeface="Arial" pitchFamily="34" charset="0"/>
                <a:cs typeface="Arial" pitchFamily="34" charset="0"/>
              </a:rPr>
            </a:br>
            <a:r>
              <a:rPr lang="ro-RO" sz="1600" b="0" i="1" dirty="0" smtClean="0">
                <a:solidFill>
                  <a:schemeClr val="tx1"/>
                </a:solidFill>
                <a:latin typeface="Arial" pitchFamily="34" charset="0"/>
                <a:cs typeface="Arial" pitchFamily="34" charset="0"/>
              </a:rPr>
              <a:t> </a:t>
            </a:r>
            <a:r>
              <a:rPr lang="en-US" sz="1600" dirty="0" smtClean="0">
                <a:solidFill>
                  <a:schemeClr val="tx1"/>
                </a:solidFill>
                <a:latin typeface="Arial" pitchFamily="34" charset="0"/>
                <a:cs typeface="Arial" pitchFamily="34" charset="0"/>
              </a:rPr>
              <a:t>♦</a:t>
            </a:r>
            <a:r>
              <a:rPr lang="ro-RO" sz="1600" b="0" i="1" dirty="0" smtClean="0">
                <a:solidFill>
                  <a:schemeClr val="tx1"/>
                </a:solidFill>
                <a:latin typeface="Arial" pitchFamily="34" charset="0"/>
                <a:cs typeface="Arial" pitchFamily="34" charset="0"/>
              </a:rPr>
              <a:t> dezvoltarea și echiparea infrastructurilor de cercetare și inovare sau stimularea aptitudinilor de inovare prin fonduri ESIF, care să permită participarea la un proiect Orizont 2020;</a:t>
            </a:r>
            <a:br>
              <a:rPr lang="ro-RO" sz="1600" b="0" i="1" dirty="0" smtClean="0">
                <a:solidFill>
                  <a:schemeClr val="tx1"/>
                </a:solidFill>
                <a:latin typeface="Arial" pitchFamily="34" charset="0"/>
                <a:cs typeface="Arial" pitchFamily="34" charset="0"/>
              </a:rPr>
            </a:br>
            <a:r>
              <a:rPr lang="ro-RO" sz="1600" b="0" i="1" dirty="0" smtClean="0">
                <a:solidFill>
                  <a:schemeClr val="tx1"/>
                </a:solidFill>
                <a:latin typeface="Arial" pitchFamily="34" charset="0"/>
                <a:cs typeface="Arial" pitchFamily="34" charset="0"/>
              </a:rPr>
              <a:t> </a:t>
            </a:r>
            <a:r>
              <a:rPr lang="en-US" sz="1600" dirty="0" smtClean="0">
                <a:solidFill>
                  <a:schemeClr val="tx1"/>
                </a:solidFill>
                <a:latin typeface="Arial" pitchFamily="34" charset="0"/>
                <a:cs typeface="Arial" pitchFamily="34" charset="0"/>
              </a:rPr>
              <a:t>♦ </a:t>
            </a:r>
            <a:r>
              <a:rPr lang="ro-RO" sz="1600" b="0" i="1" dirty="0" smtClean="0">
                <a:solidFill>
                  <a:schemeClr val="tx1"/>
                </a:solidFill>
                <a:latin typeface="Arial" pitchFamily="34" charset="0"/>
                <a:cs typeface="Arial" pitchFamily="34" charset="0"/>
              </a:rPr>
              <a:t>transferul de cunoștințe și tehnologii rezultate din proiecte Orizont 2020 către firmele care pot, datorită obţinerii unui sprijin ESIF, să dezvolte mai departe produsul/tehnologia pentru testare, realizare prototip, deci în inovații adecvate cerinţelor pieţei şi preluate de piaţă;</a:t>
            </a:r>
            <a:r>
              <a:rPr lang="ro-RO" sz="1800" dirty="0" smtClean="0"/>
              <a:t/>
            </a:r>
            <a:br>
              <a:rPr lang="ro-RO" sz="1800" dirty="0" smtClean="0"/>
            </a:br>
            <a:r>
              <a:rPr lang="ro-RO" sz="1800" dirty="0" smtClean="0"/>
              <a:t> </a:t>
            </a:r>
            <a:r>
              <a:rPr lang="ro-RO" sz="1200" dirty="0" smtClean="0"/>
              <a:t> </a:t>
            </a:r>
            <a:endParaRPr lang="en-GB" sz="1400" dirty="0">
              <a:latin typeface="Arial" pitchFamily="34" charset="0"/>
              <a:cs typeface="Arial" pitchFamily="34" charset="0"/>
            </a:endParaRPr>
          </a:p>
        </p:txBody>
      </p:sp>
      <p:pic>
        <p:nvPicPr>
          <p:cNvPr id="4" name="Picture 3" descr="drap_cmyk.jpg"/>
          <p:cNvPicPr>
            <a:picLocks noChangeAspect="1"/>
          </p:cNvPicPr>
          <p:nvPr/>
        </p:nvPicPr>
        <p:blipFill>
          <a:blip r:embed="rId2" cstate="print"/>
          <a:stretch>
            <a:fillRect/>
          </a:stretch>
        </p:blipFill>
        <p:spPr>
          <a:xfrm>
            <a:off x="685800" y="228600"/>
            <a:ext cx="1143000" cy="758666"/>
          </a:xfrm>
          <a:prstGeom prst="rect">
            <a:avLst/>
          </a:prstGeom>
        </p:spPr>
      </p:pic>
      <p:pic>
        <p:nvPicPr>
          <p:cNvPr id="5" name="Picture 4" descr="Sigla MEN2.jpg"/>
          <p:cNvPicPr>
            <a:picLocks noChangeAspect="1"/>
          </p:cNvPicPr>
          <p:nvPr/>
        </p:nvPicPr>
        <p:blipFill>
          <a:blip r:embed="rId3" cstate="print"/>
          <a:stretch>
            <a:fillRect/>
          </a:stretch>
        </p:blipFill>
        <p:spPr>
          <a:xfrm>
            <a:off x="7086600" y="304800"/>
            <a:ext cx="1447800" cy="840116"/>
          </a:xfrm>
          <a:prstGeom prst="rect">
            <a:avLst/>
          </a:prstGeom>
        </p:spPr>
      </p:pic>
      <p:sp>
        <p:nvSpPr>
          <p:cNvPr id="6" name="Title 1"/>
          <p:cNvSpPr txBox="1">
            <a:spLocks/>
          </p:cNvSpPr>
          <p:nvPr/>
        </p:nvSpPr>
        <p:spPr>
          <a:xfrm>
            <a:off x="457200" y="1447800"/>
            <a:ext cx="8077200" cy="4953000"/>
          </a:xfrm>
          <a:prstGeom prst="rect">
            <a:avLst/>
          </a:prstGeom>
          <a:effectLst/>
        </p:spPr>
        <p:txBody>
          <a:bodyPr vert="horz" lIns="91440" tIns="45720" rIns="91440" bIns="45720" rtlCol="0" anchor="t" anchorCtr="0">
            <a:noAutofit/>
          </a:bodyPr>
          <a:lstStyle/>
          <a:p>
            <a:pPr marL="342900" marR="0" lvl="0" indent="-342900" algn="l" defTabSz="914400" rtl="0" eaLnBrk="1" fontAlgn="base" latinLnBrk="0" hangingPunct="1">
              <a:lnSpc>
                <a:spcPct val="80000"/>
              </a:lnSpc>
              <a:spcBef>
                <a:spcPct val="20000"/>
              </a:spcBef>
              <a:spcAft>
                <a:spcPct val="0"/>
              </a:spcAft>
              <a:buClr>
                <a:schemeClr val="accent6">
                  <a:lumMod val="75000"/>
                </a:schemeClr>
              </a:buClr>
              <a:buSzPct val="128000"/>
              <a:buFont typeface="Georgia" pitchFamily="18" charset="0"/>
              <a:buNone/>
              <a:tabLst/>
              <a:defRPr/>
            </a:pPr>
            <a:r>
              <a:rPr kumimoji="0" lang="en-US" sz="2800" b="1" i="0" u="none" strike="noStrike" kern="1200" cap="none" spc="0" normalizeH="0" baseline="0" noProof="0" dirty="0" smtClean="0">
                <a:ln>
                  <a:noFill/>
                </a:ln>
                <a:solidFill>
                  <a:schemeClr val="bg2">
                    <a:lumMod val="25000"/>
                  </a:schemeClr>
                </a:solidFill>
                <a:effectLst/>
                <a:uLnTx/>
                <a:uFillTx/>
                <a:latin typeface="Arial" panose="020B0604020202020204" pitchFamily="34" charset="0"/>
                <a:ea typeface="+mj-ea"/>
                <a:cs typeface="Arial" panose="020B0604020202020204" pitchFamily="34" charset="0"/>
              </a:rPr>
              <a:t>  </a:t>
            </a:r>
            <a:endParaRPr kumimoji="0" lang="en-US" sz="28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99012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1727</TotalTime>
  <Words>611</Words>
  <Application>Microsoft Office PowerPoint</Application>
  <PresentationFormat>On-screen Show (4:3)</PresentationFormat>
  <Paragraphs>198</Paragraphs>
  <Slides>37</Slides>
  <Notes>7</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Slipstream</vt:lpstr>
      <vt:lpstr>Default Design</vt:lpstr>
      <vt:lpstr>PowerPoint Presentation</vt:lpstr>
      <vt:lpstr>Orizont 2020 – elemente de strategie  ● Simplificarea procedurilor față de Programul cadru 7 (2007-2013) ● Creșterea bugetului comparativ cu PC7   ● Întărirea colaborării cu industria ● Creșterea cotei de participare a IMM-urilor  ● Instrument dedicat pentru IMM-uri   ● Orientare tematică pe provocări societale  ● Extinderea excelenției în cercetare și lărgirea participării ● Îmbunătirea managementului și a regulilor de participare (set unitar de norme pentru întreg programul)  </vt:lpstr>
      <vt:lpstr>     Elementele de NOUTATE in Programul ORIZONT 2020    Este un singur program, care inglobeaza trei programe/initiative separate  (al 7-lea Program Cadru de Cercetare - PC7, problematica de inovare din Programul Cadru de Competitivitate si Inovare – CIP si contributia UE la Institutul European pentru Inovare si Tehnologie – EIT)   Cupleaza cercetarea cu inovarea  - de la cercetare la produse pe piata, prin toate formele de inovare    Focalizat pe schimbarile societale – specifice societatii actuale a UE, cum ar fi : sanatate, energie curata si transporturi   Acces simplificat pentru toti participantii – companii, universitati, institute din tarile UE si  din afara acesteia              </vt:lpstr>
      <vt:lpstr>           Cei trei piloni ai Programului ORIZONT 2020   I. Excelenta in Stiinta  II. Leadership Industrial                   III. Provocari Societale  - Consiliul European al Cercetarii - Leadership in tehnologii generice         - Sanatate, schimbari demografice si  - Tehnologii Emergente si viitoare    si industriale         bunastare - Actiuni Marie-Sklodowska Curie        - Acces la finantarea de risc                      - Securitate alimentara, agricultura  - Infrastructuri de cercetare - Inovarea in IMM-uri                              durabila, cercetari  marine si               bioeconomie            - Energie sigura si curata           - Transport inteligent, verde si  Buget indicativ:   Buget indicativ:                  integrat  24,4 Mil.Euro   17,0 Mil.Euro        - Actiuni climatice, eficienta               resurselor si materii prime            - Societati favorabile incluziunii            - Societati sigure            - Stiinta cu si pentru societate                       Buget indicativ:               29,7 Mil.Euro             </vt:lpstr>
      <vt:lpstr>Părţile componente ale ORIZONT 2020, conform WP (2014-2015) 1.  General Introduction     Excellent science  2.  Future and Emerging Technologies  3.  Marie Skłodowska-Curie actions  4.  European research infrastructures (including eInfrastructures)     Industrial leadership (Pilonul II) 5.  Leadership in enabling and industrial technologies (LEITs)    Introduction to LEITs    i. Information and communication technologies    ii. Nanotechnologies, Advanced materials, Advanced manufacturing        and processing, Biotechnology    iii. Space   6.  Access to risk finance   7.  Innovation in SMEs     </vt:lpstr>
      <vt:lpstr>Părţile componente ale ORIZONT 2020, conform WP (2014-2015) (continuare)  Societal challenges (Pilonul III)  8.  Health, demographic change and wellbeing  9.  Food security, sustainable agriculture and forestry, marine and maritime and  inland water research and the bioeconomy  10.  Secure, clean and efficient energy  11.  Smart, green and integrated transport  12.  Climate action, environment, resource efficiency and raw materials  13.  Europe in a changing world – inclusive, innovative and reflective Societies  14.  Secure societies – Protecting freedom and security of Europe and its citizens     Spreading excellence and widening participation  15.  Spreading excellence and widening participation    Science with and for society  16.  Science with and for society    Communication, Dissemination and Exploitation  17.  Communication, Dissemination and Exploitation     Annex  18.  General Annexes   </vt:lpstr>
      <vt:lpstr>                                                        IMM-urile în Orizont 2020    Orizont 2020 și COSME – cele două programe europene care își propun să ofere un sprijin direct și să creeze un mediu favorabil de creștere pentru firme și IMM-uri inovative   Componenta din Orizont 2020 – Inovarea în IMM-uri  prevede un nou instrument pentru IMM-uri și este concepută ca o punte între:  - nucleul programului-cadru alcătuit din pilonii II și III (programul de                     competitivitate industrială și programele orientate pe provocări societale);  - sprijinul pentru proiectele CDI;  - crearea unui ecosistem favorabil pentru inovare în IMM-uri si dezvoltarea lor.    </vt:lpstr>
      <vt:lpstr>          Inovarea în IMM-uri cuprinde:    ♦ instrumentul pentru IMM-uri –  pentru care, bugetul este alocat in LEITs si               Provocari Societale;  ♦ initiativele EUREKA si Eurostars - prin care se finanteaza proiectele internaţionale                                         in parteneriate ale IMM-urilor cu capabilităţi crescute de cercetare;   ♦ acţiuni prin care se dezvoltă servicii suport mai bune pentru inovarea din IMM-uri;    ♦ analiza activitatilor curente inovative ale IMM-urilor si dezvoltarea lor viitoare*  *) – Activitati similare  au fost finantate pana acum prin Programul Antreprenoriat si Inovare, parte componenta a CIP.     </vt:lpstr>
      <vt:lpstr>Inovarea în IMM-uri se doreste a fi în complementaritate cu Fondurile Europene Structurale şi de Investiţii (ESIF). ESIF vor investi până la 90 Miliarde EUR în cercetare şi inovare în perioada 2014-2020.  La nivelul UE sunt incurajate sinergiile intre ORIZONT 2020 si alte fonduri ale UE, cum ar fi Fondurile Europene Structurale şi de Investiţii (ESIF).   Conform HORIZON 2020, WORK PROGRAMME 2014 – 2015:  Sinergie nu înseamnă înlocuirea finanţării naţionale sau private cu finanţarea ESIF şi nu înseamnă nici combinarea fondurilor ESIF pentru acelaşi element de cost într-un proiect. Sinergie înseamnă a extinde scopul şi impactul finanţărilor implicate (H2020, ESIF) în termeni de excelenţă ştiinţifică şi dezvoltare socio-economică.  Exemple de Sinergii H2020-ESIF:  ♦ dezvoltarea și echiparea infrastructurilor de cercetare și inovare sau stimularea aptitudinilor de inovare prin fonduri ESIF, care să permită participarea la un proiect Orizont 2020;  ♦ transferul de cunoștințe și tehnologii rezultate din proiecte Orizont 2020 către firmele care pot, datorită obţinerii unui sprijin ESIF, să dezvolte mai departe produsul/tehnologia pentru testare, realizare prototip, deci în inovații adecvate cerinţelor pieţei şi preluate de piaţă;   </vt:lpstr>
      <vt:lpstr>  ♦ ESIF poate fi de asemenea utilizat pentru a extinde sprijinul și serviciile de consultanță pentru potențialii participanți la Orizont 2020;  ♦ ESIF poate implementa soluții inovatoare care provin de la Orizont 2020, de exemplu, prin intermediul achizițiilor publice din domeniile: mediu, transport, sănătate și energie.  Aplicanţii sunt invitaţi să identifice domeniile Smart Specialisation ale ţării lor, ca Stat Membru al UE, sau ale regiunii lor (a se vedea: http://s3platform.jrc.ec.europa.eu/eye-ris3) şi să exploreze potenţialul pentru sinergii cu Autorităţile de Management cu responsabilităţi pentru ESIF în teritoriul lor (a se vedea: http://ec.europa.eu/regional_policy/indexes/in_your_country_en.cfm).  Mai multe detalii referitoare la investiţiile ESIF în cercetare şi inovare pot fi găsite la adresa următoare: http://ec.europa.eu/regional_policy/activity/index_en.cfm.       </vt:lpstr>
      <vt:lpstr>    SINERGII   Finantarea dezvoltarii si cresterii competitivitatii companiilor    ♦ Testarea unei  idei:   - Cecuri de inovare   - RICAP - Programul de Asistență în Comercializarea Inovării    ♦ Cercetare – Inovare:    - Horizon 2020   - Eureka / Eurostars   - COSME      ♦ Fonduri Structurale  COSME:  Programul pentru Competitivitatea Intreprinderilor si IMM-urilor  Buget: 2,3 Miliarde EUR pentru 2014-2020  Eureka / Eurostars: Suport pentru cercetarea aplicativa in folosul IMM-urilor      </vt:lpstr>
      <vt:lpstr>Eureka / Eurostars - New call for projects to fund               Deadline: 1 August 2014  ●EUREKA, the European network for innovation  ●National innovation and funding agencies from four European countries are taking part in the call; they are based in France, Germany, Spain, and UK.    ● Applications are to be submitted to EUREKA National Project Coordinators (NPC).   ● The application process is particularly easy, a single application form for EUREKA is available online, which is to be sent to NPC, depending on the applicant’s location.    ● Innovative companies and universities from EUREKA member countries which are not taking part this call and countries outside of the EUREKA Network may also participate with the agreement of their own national innovation agency.   ● More… details on the EUREKA call for joint collaborative project proposals.     </vt:lpstr>
      <vt:lpstr>                     COSME         Programul pentru Competitivitatea Intreprinderilor si IMM-urilor    2,3 miliarde € pentru 2014 – 2020    ● Intareste competitivitatea si sustenabilitatea intreprinderilor din UE, in particular a IMM-urilor   ● Incurajeaza cultura antreprenoriala si  promovarea creativitatii    ● Sustine înființarea și dezvoltarea întreprinderilor mici și mijlocii   ● Tinta: IMM-uri, Intreprinderi, Organizatii suport pentru afaceri, Administratie regionala si nationala </vt:lpstr>
      <vt:lpstr>     COSME    Va asigura sprijin pentru firme in urmatoarele domenii:    - Imbunatatirea accesului la finantari.    - Facilitati de finantare prin capital de risc (RSFF).    - Credite pentru IMM-uri cu activitati de CDI (25k - 7.5m €, max 7 ani).   Se asteapta sa beneficieze 330 000 firme din UE.    - Imbunatatirea accesului la piete de desfacere.   Statele Membre si Autoritatile Locale vor fi asistate in:  - elaborarea si implementarea efectiva a politicilor de reforma in domeniul IMM-urilor, dezvoltarea serviciilor si asistentei pentru deschiderea de noi afaceri. - promovarea spiritului si culturii antreprenoriale  </vt:lpstr>
      <vt:lpstr>   COSME – Apeluri care vorfi lansate  ● Portalul European de Business   ● Portalul de Internationalizare a IMM-urilor   ● Centrul de cooperare industriala UE-Japonia   ● Sprijin pentru schimburi de experienta si bune practici   ● Plan de actiune CONSTRUCŢII 2020   ● Întarirea competitivitatii in domeniul turismului European   ● Cresterea turismului in extrasezon   ● Dezvoltarea de produse de turism transnationale    ● Portal de suport intre ICT si industria de turism   ● Monitorizarea implementarii bunelor practici pe relatia verticala in lantul de furnizori din industria alimentara   ● Antreprenoriat pentru tineri, femei si seniori </vt:lpstr>
      <vt:lpstr>   INSTRUMENTUL PENTRU  ÎNTREPRINDERI MICI ȘI MIJLOCII din ORIZONT 2020 </vt:lpstr>
      <vt:lpstr>                  INSTRUMENTUL PENTRU IMM-uri  ● Instrumentul  pentru  IMM-uri  este  o  schemă  total  nouă  de  finanțare în sprijinul activităților de inovare ale IMM-urilor, care acoperă un întreg ciclu de inovare al unui produs pentru acele firme care au ambiția de a crește, a se dezvolta și a concura la nivel internațional.  ● Se adresează acelor firme care își propun dezvoltarea unei afaceri plecând de la o idee sau concept care poate competiționa  la nivel european sau internațional, care se bazează pe un plan solid de afaceri, orientat spre profit prin care acel concept sau idee inițială prinde contur, se maturizează, progresează, se dezvoltă în timp.  ● IMM-urile vor putea să participe la Orizont 2020 prin acest nou instrument dedicat, în cadrul tuturor priorităților tematice din Pilonul 2 – Poziția de lider industrial și Pilonul 3 – Provocări societale.  </vt:lpstr>
      <vt:lpstr>                  Cum funcționează noul instrument ?   Instrumentul pentru IMM-uri va simplifica accesul la program prin:  - utilizarea unor reguli și proceduri mai simple;  - sprijin acordat pe durata celor trei faze ce cuprind un ciclu de inovare complet:  ♦ Faza de concept și evaluare a fezabilității;  ♦ Faza de inovare și introducere a produsului pe piață;  ♦ Faza de comercializare.  Cele trei faze sunt distincte, dar interconectate între ele.  Suplimentar, va exista o schemă de sprijin de tip ‘mentoring and coaching’.    </vt:lpstr>
      <vt:lpstr>                            Ciclul de inovare  ♦ Faza 1: Faza de fezabilitate va permite o evaluare a potențialului tehnologic și comercial al proiectului. În această fază, se va verifica fezabilitatea conceptului, o evaluare de risc, stabilirea drepturilor de proprietate, căutarea de parteneri, studiul de proiectare, stabilirea intenției pentru dezvoltarea aplicației pilot și planul de afaceri*.   ♦ Faza 2: În faza de inovare se va acorda un grant principal pentru desfășurarea cercetării și dezvoltării cu accent pe demonstrații și introducerea produsului pe piață. Această fază cuprinde în detaliu: dezvoltare, creare prototip, testare procese produse și servicii inovative pilot, miniaturizare și proiectarea produselor, planificare și dezvoltarea producției de serie (segmente de piață, procese etc.), replicare pe piață, planul de afaceri*.   ♦ Faza 3: Faza de comercializare va consta în accesul simplificat la instrumentele financiare pentru împrumuturi și capitaluri proprii, cât și diverse alte măsuri, de exemplu cele privind protecția drepturilor de autor.  *) Pe durata implementării planului de afaceri, firma va benefica de servicii de ‘business coaching’.     </vt:lpstr>
      <vt:lpstr>          Finanțarea* IMM-urilor prin noul instrument   Faza 1: Dezvoltare concept și evaluarea fezabilității   ● Finanțare: O sumă fixă de 50.000 de euro   ● Durată: 6 luni  Faza 2: Activități de inovare (demonstrații, testare, prototip, studii pilot, scale-up studii de extindere a producției, miniaturizare, proiectare, verificarea performanței etc.și replicare de piață)   ● Finanțare: 1 - 2.5 milioane de euro   ● Durata: 12-24 luni  Faza 3: Comercializare   ● Finanțare și implementare Pentru această fază IMM-urile nu vor primi finanțare în mod direct, dar pot beneficia de măsuri indirecte de sprijin, cât și de acces la facilități financiare prevăzute în Orizont 2020.   *)Valorile sunt orientative. Se vor urmări Programele de lucru pentru apeluri. </vt:lpstr>
      <vt:lpstr>The 3 Project Phases</vt:lpstr>
      <vt:lpstr>The 3 Project Phases</vt:lpstr>
      <vt:lpstr>The 3 Project Phases</vt:lpstr>
      <vt:lpstr>Themes for 2014-2015</vt:lpstr>
      <vt:lpstr>   </vt:lpstr>
      <vt:lpstr>      ACCESUL LA FINANȚAREA DE RISC  </vt:lpstr>
      <vt:lpstr>                                      ACCESUL LA FINANȚAREA DE RISC   Priorități pe termen scurt:   - Continuarea activităților care s-au dovedit eficiente în sprijinul acordat cercetării și inovării în perioada 2007-2013;   - Orientarea accesului la finanțarea de risc către firmele mijlocii (‘midcaps’).  </vt:lpstr>
      <vt:lpstr>                                      INSTRUMENTE DE FINANȚARE      Se adresează deficienţelor de piaţă în accesarea finanţării de risc pt. CDI:   1. Mecanismul de împrumut – Debt Financing   2. Mecanismul de capitaluri proprii – Equity Financing     </vt:lpstr>
      <vt:lpstr>                       Mecanismul de imprumut    Debt Financing        </vt:lpstr>
      <vt:lpstr>      Obiective strategice ale Mecanismului de împrumut     Ajută la îmbunătățirea accesului la împrumuturi, garanții, contra-garanții și alte forme de finanțare a datoriilor;    Dezvoltă instrumente de finanțare pentru toate tipurile de entități angajate în Cercetare – Inovare care întâmpină dificultăți în obținerea de finanțări;    Dezvoltă, în particular, instrumente de finanțare pentru companiile inovative mari (midcaps) pentru completarea ofertelor pentru IMM, mici midcaps și mari corporaţii.                     Brașov, 27-28 mai 2014  </vt:lpstr>
      <vt:lpstr>                                                  Mecanismul de împrumut     Mecanismul de împrumut va putea oferi:   ● împrumuturi pentru investiții în cercetare și inovare;   ● garanții pentru intermediarii financiari care acordă împrumuturi beneficiarilor;   ● combinații de împrumuturi și garanții;   ● garanții și/sau contragaranții pentru sistemele  naționale sau regionale de finanțare a datoriilor.   </vt:lpstr>
      <vt:lpstr>                           Mecanismul de  capitaluri proprii  Equity Financing         </vt:lpstr>
      <vt:lpstr>Obiective strategice ale  Mecanismului de  capitaluri proprii     Furnizează soluții de mărire a capitalului prin vânzarea de acțiuni a unei întreprinderi pentru acoperirea dezvoltării și necesităților de finanțare pentru inovarea întreprinderilor de la stadiul de concept până la stadiul de început, în conjuncție cu COSME;    Facilitează dezvoltarea activităților a unei game lărgite de jucători în finanțarea equity, importante vehicule de transfer tehnologic, fonduri de început (early stage) și de dezvoltare (expansion-stage);    Contribuie la depășirea deficiențelor structurale de pe piața europeană de capital de risc (Venture Capital).   </vt:lpstr>
      <vt:lpstr> Mecanismul de  capitaluri proprii   Mecanismul de  capitaluri proprii se va axa pe fonduri de capital de risc pentru faza de început, furnizând capital de risc și/sau capital de tip mezanin întreprinderilor.  În plus, aceste  întreprinderi pot să solicite finanțare prin împrumut de la intermediarii financiari care aplică mecanismul de împrumut.   </vt:lpstr>
      <vt:lpstr>           RSI - Financial Intermediaries (up to now)  N°  Financial Intermediary    Country  1   Unicredit Bank      Austria  2   Ceska Sporitelna (Erste)    Czech Republic  3   ABN Amro     Netherlands  4   Bankinter     Spain  5   AIB                    Ireland  6   Banco Popolare (joint application - 2 FIs)                Italy  7   Cassa Di Risparmio di Cento   Italy  8   Deutsche Bank                   Germany  9   Komerční banka                   Czech Republic 10   BPI                    Portugal 11   Bank Pekao                    Poland 12   BPCE (joint application - 17 FIs)                  France 13   Credito Valtellinese Group (joint application - 4 FIs)  Italy  14   Raiffeisen Leasing Polska                   Poland 15   Halkbank      Turkey 16   Bpifrance financement                   France               Brașov, 27-28 mai 2014</vt:lpstr>
      <vt:lpstr>                                     Adrese utile Horizon 2020  General portal http://ec.europa.eu/research/horizon2020/index_en.cfm?pg=home&amp;video=none http://orizont.research.edu.ro/ http://ec.europa.eu/enterprise/policies/sme/index_en.htm  Contact: orizont2020@ancs.ro  Horizon 2020 Financial Instruments RSFF: http://www.eib.org/products/rsff/ RSI : www.eif.org/what_we_do/guarantees/RSI/index.htm  EU Access to Finance Specific portal: www.europa.eu/youreurope/business/index_en.htm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camelia.marinescu</dc:creator>
  <cp:lastModifiedBy>camelia.marinescu</cp:lastModifiedBy>
  <cp:revision>345</cp:revision>
  <dcterms:created xsi:type="dcterms:W3CDTF">2013-11-19T12:32:41Z</dcterms:created>
  <dcterms:modified xsi:type="dcterms:W3CDTF">2014-06-03T15:47:03Z</dcterms:modified>
</cp:coreProperties>
</file>