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45"/>
  </p:notesMasterIdLst>
  <p:handoutMasterIdLst>
    <p:handoutMasterId r:id="rId46"/>
  </p:handoutMasterIdLst>
  <p:sldIdLst>
    <p:sldId id="256" r:id="rId3"/>
    <p:sldId id="271" r:id="rId4"/>
    <p:sldId id="269" r:id="rId5"/>
    <p:sldId id="270" r:id="rId6"/>
    <p:sldId id="272" r:id="rId7"/>
    <p:sldId id="273" r:id="rId8"/>
    <p:sldId id="277" r:id="rId9"/>
    <p:sldId id="278" r:id="rId10"/>
    <p:sldId id="279" r:id="rId11"/>
    <p:sldId id="274" r:id="rId12"/>
    <p:sldId id="276" r:id="rId13"/>
    <p:sldId id="275" r:id="rId14"/>
    <p:sldId id="284" r:id="rId15"/>
    <p:sldId id="280" r:id="rId16"/>
    <p:sldId id="281" r:id="rId17"/>
    <p:sldId id="283" r:id="rId18"/>
    <p:sldId id="287" r:id="rId19"/>
    <p:sldId id="282" r:id="rId20"/>
    <p:sldId id="285" r:id="rId21"/>
    <p:sldId id="286" r:id="rId22"/>
    <p:sldId id="288" r:id="rId23"/>
    <p:sldId id="289" r:id="rId24"/>
    <p:sldId id="290" r:id="rId25"/>
    <p:sldId id="291" r:id="rId26"/>
    <p:sldId id="293" r:id="rId27"/>
    <p:sldId id="292" r:id="rId28"/>
    <p:sldId id="294" r:id="rId29"/>
    <p:sldId id="295" r:id="rId30"/>
    <p:sldId id="296" r:id="rId31"/>
    <p:sldId id="297" r:id="rId32"/>
    <p:sldId id="298" r:id="rId33"/>
    <p:sldId id="299" r:id="rId34"/>
    <p:sldId id="301" r:id="rId35"/>
    <p:sldId id="300" r:id="rId36"/>
    <p:sldId id="304" r:id="rId37"/>
    <p:sldId id="303" r:id="rId38"/>
    <p:sldId id="308" r:id="rId39"/>
    <p:sldId id="302" r:id="rId40"/>
    <p:sldId id="305" r:id="rId41"/>
    <p:sldId id="306" r:id="rId42"/>
    <p:sldId id="310" r:id="rId43"/>
    <p:sldId id="268" r:id="rId4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132" y="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06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5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9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2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9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9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58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28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6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63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24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10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3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22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95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15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04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0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03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4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59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27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55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24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94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2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94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99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7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85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7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183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3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3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Tuesday, June 03, 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Tuesday, June 03, 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Tuesday, June 03, 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Tuesday, June 03, 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alphaModFix amt="67000"/>
            <a:duotone>
              <a:schemeClr val="bg1">
                <a:shade val="30000"/>
                <a:satMod val="455000"/>
              </a:schemeClr>
              <a:schemeClr val="bg1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June 03,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c.europa.eu/research/participants/portal/desktop/en/home.html" TargetMode="Externa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cas.ec.europa.eu/cas/login?domain=external&amp;loginRequestId=ECAS_LR-964210-Ma3nUzRULPWS24L8qwRkWenoWsUQaAc0SWUF2EBzZCpiRiORaly57zI5OgTmDBBYgQ3QOc1EY8lJuY0GhAotl2m-PHslUMVSXYCRyVDJobKih8-30dk5EDiVf3H9T5G3BkQf7nMClpcfyS1S2zNs1mNDPh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ebgate.ec.europa.eu/cas/eim/external/register.cgi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685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ORIZONT  2020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8194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>
                <a:solidFill>
                  <a:schemeClr val="bg1"/>
                </a:solidFill>
              </a:rPr>
              <a:t>Depunerea online a</a:t>
            </a:r>
          </a:p>
          <a:p>
            <a:r>
              <a:rPr lang="ro-R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propunerii de proiect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103674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Eveniment organizat de  Ministerul Educației Naționale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Universitatea din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Craiova</a:t>
            </a:r>
          </a:p>
          <a:p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Craiova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iunie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07028"/>
            <a:ext cx="7696200" cy="56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3505200"/>
            <a:ext cx="3924300" cy="3276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1" y="1095375"/>
            <a:ext cx="87058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0400" y="6096000"/>
            <a:ext cx="990600" cy="3429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683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 smtClean="0"/>
              <a:t>E-mail confirmare:</a:t>
            </a:r>
          </a:p>
          <a:p>
            <a:endParaRPr lang="ro-RO" sz="1600" dirty="0"/>
          </a:p>
          <a:p>
            <a:r>
              <a:rPr lang="en-US" sz="1600" dirty="0" smtClean="0"/>
              <a:t>Dear  subscriber,</a:t>
            </a:r>
            <a:endParaRPr lang="ro-RO" sz="1600" dirty="0" smtClean="0"/>
          </a:p>
          <a:p>
            <a:endParaRPr lang="ro-RO" sz="1600" dirty="0" smtClean="0"/>
          </a:p>
          <a:p>
            <a:endParaRPr lang="ro-RO" sz="1600" dirty="0" smtClean="0"/>
          </a:p>
          <a:p>
            <a:r>
              <a:rPr lang="en-US" sz="1600" dirty="0" smtClean="0"/>
              <a:t>Thank </a:t>
            </a:r>
            <a:r>
              <a:rPr lang="en-US" sz="1600" dirty="0"/>
              <a:t>you for your interest in </a:t>
            </a:r>
            <a:r>
              <a:rPr lang="ro-RO" sz="1600" dirty="0" smtClean="0"/>
              <a:t>H2020</a:t>
            </a:r>
            <a:r>
              <a:rPr lang="en-US" sz="1600" dirty="0" smtClean="0"/>
              <a:t>, </a:t>
            </a:r>
            <a:r>
              <a:rPr lang="en-US" sz="1600" dirty="0"/>
              <a:t>and for submitting your registration details. Please now activate your account by following the instructions below. You will then have full access to </a:t>
            </a:r>
            <a:r>
              <a:rPr lang="ro-RO" sz="1600" dirty="0" smtClean="0"/>
              <a:t>H2020</a:t>
            </a:r>
            <a:r>
              <a:rPr lang="en-US" sz="1600" dirty="0" smtClean="0"/>
              <a:t> </a:t>
            </a:r>
            <a:r>
              <a:rPr lang="en-US" sz="1600" dirty="0"/>
              <a:t>registered services. </a:t>
            </a:r>
            <a:endParaRPr lang="ro-RO" sz="1600" dirty="0" smtClean="0"/>
          </a:p>
          <a:p>
            <a:endParaRPr lang="ro-RO" sz="1600" dirty="0" smtClean="0"/>
          </a:p>
          <a:p>
            <a:endParaRPr lang="ro-RO" sz="1600" dirty="0"/>
          </a:p>
          <a:p>
            <a:r>
              <a:rPr lang="en-US" sz="1600" dirty="0" smtClean="0"/>
              <a:t>Please </a:t>
            </a:r>
            <a:r>
              <a:rPr lang="en-US" sz="1600" dirty="0"/>
              <a:t>copy and paste the (complete) following URL into your web </a:t>
            </a:r>
            <a:r>
              <a:rPr lang="en-US" sz="1600" dirty="0" smtClean="0"/>
              <a:t>browser</a:t>
            </a:r>
            <a:r>
              <a:rPr lang="ro-RO" sz="1600" dirty="0" smtClean="0"/>
              <a:t>:</a:t>
            </a:r>
          </a:p>
          <a:p>
            <a:endParaRPr lang="ro-RO" sz="1600" dirty="0"/>
          </a:p>
          <a:p>
            <a:pPr algn="ctr"/>
            <a:r>
              <a:rPr lang="ro-RO" sz="1600" b="1" dirty="0" smtClean="0">
                <a:solidFill>
                  <a:srgbClr val="0070C0"/>
                </a:solidFill>
              </a:rPr>
              <a:t>LINK CONFIRMARE</a:t>
            </a:r>
          </a:p>
          <a:p>
            <a:endParaRPr lang="ro-RO" sz="1600" dirty="0"/>
          </a:p>
          <a:p>
            <a:pPr algn="ctr"/>
            <a:r>
              <a:rPr lang="en-US" sz="1600" dirty="0" smtClean="0"/>
              <a:t> </a:t>
            </a:r>
            <a:r>
              <a:rPr lang="ro-RO" sz="1600" dirty="0" smtClean="0"/>
              <a:t>......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4572000"/>
            <a:ext cx="2819400" cy="3429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243761" cy="533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88680" y="3733801"/>
            <a:ext cx="3464720" cy="1143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1001"/>
            <a:ext cx="7462837" cy="55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4399" y="4876801"/>
            <a:ext cx="609601" cy="3047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65265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1905000"/>
            <a:ext cx="1447800" cy="3047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8" y="1175316"/>
            <a:ext cx="7997825" cy="56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800" y="3858815"/>
            <a:ext cx="1676400" cy="3047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43000"/>
            <a:ext cx="765804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76521" y="3254827"/>
            <a:ext cx="1676400" cy="152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0585"/>
            <a:ext cx="7553325" cy="56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24600" y="5334000"/>
            <a:ext cx="1828800" cy="1066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1" y="1339847"/>
            <a:ext cx="8153400" cy="527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4" y="1360322"/>
            <a:ext cx="8759825" cy="5257801"/>
          </a:xfrm>
          <a:prstGeom prst="rect">
            <a:avLst/>
          </a:prstGeom>
        </p:spPr>
      </p:pic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personal-finance.military.com/wp-content/uploads/2013/08/Question-mark-scratch-he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22" b="90000" l="10000" r="94629">
                        <a14:foregroundMark x1="82971" y1="19652" x2="82971" y2="19652"/>
                        <a14:foregroundMark x1="79543" y1="31130" x2="79543" y2="31130"/>
                        <a14:foregroundMark x1="68571" y1="38957" x2="68571" y2="38957"/>
                        <a14:foregroundMark x1="62400" y1="44174" x2="62400" y2="44174"/>
                        <a14:foregroundMark x1="59657" y1="55130" x2="59657" y2="55130"/>
                        <a14:foregroundMark x1="61029" y1="21739" x2="61029" y2="21739"/>
                        <a14:foregroundMark x1="37714" y1="32696" x2="37714" y2="326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3937138"/>
            <a:ext cx="2116828" cy="278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ndreea\AppData\Local\Microsoft\Windows\Temporary Internet Files\Content.IE5\S0C7RDVV\MC900435236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91481"/>
            <a:ext cx="1295400" cy="15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1" y="1204870"/>
            <a:ext cx="8490625" cy="55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0800" y="6096000"/>
            <a:ext cx="2057400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143000"/>
            <a:ext cx="828209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0763" y="4724400"/>
            <a:ext cx="1600200" cy="2667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62280"/>
            <a:ext cx="8302625" cy="554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1" y="5943600"/>
            <a:ext cx="1524000" cy="381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6839"/>
            <a:ext cx="5762625" cy="565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5000" y="2971800"/>
            <a:ext cx="1752600" cy="381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18232"/>
            <a:ext cx="8686800" cy="51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6" y="1113399"/>
            <a:ext cx="7210425" cy="567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76400" y="2971800"/>
            <a:ext cx="1752600" cy="1295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4" y="1190163"/>
            <a:ext cx="5943600" cy="56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05200" y="5029200"/>
            <a:ext cx="3886200" cy="1295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295400"/>
            <a:ext cx="8991600" cy="488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53400" y="5486400"/>
            <a:ext cx="870857" cy="4191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143000"/>
            <a:ext cx="893683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59628" y="6324600"/>
            <a:ext cx="435429" cy="3429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75" y="1219200"/>
            <a:ext cx="86836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 smtClean="0"/>
              <a:t>E-mail propunere</a:t>
            </a:r>
          </a:p>
          <a:p>
            <a:endParaRPr lang="ro-RO" sz="1600" b="1" dirty="0" smtClean="0"/>
          </a:p>
          <a:p>
            <a:r>
              <a:rPr lang="en-US" sz="1600" dirty="0" smtClean="0"/>
              <a:t>Dear </a:t>
            </a:r>
            <a:r>
              <a:rPr lang="en-US" sz="1600" dirty="0"/>
              <a:t>Proposal Participant, </a:t>
            </a:r>
            <a:endParaRPr lang="ro-RO" sz="1600" dirty="0" smtClean="0"/>
          </a:p>
          <a:p>
            <a:endParaRPr lang="ro-RO" sz="1600" dirty="0"/>
          </a:p>
          <a:p>
            <a:r>
              <a:rPr lang="en-US" sz="1600" dirty="0" smtClean="0"/>
              <a:t>You </a:t>
            </a:r>
            <a:r>
              <a:rPr lang="en-US" sz="1600" dirty="0"/>
              <a:t>have successfully created a draft proposal in the Participant Portal Submission System: </a:t>
            </a:r>
            <a:endParaRPr lang="ro-RO" sz="1600" dirty="0" smtClean="0"/>
          </a:p>
          <a:p>
            <a:endParaRPr lang="ro-RO" sz="1600" dirty="0" smtClean="0"/>
          </a:p>
          <a:p>
            <a:r>
              <a:rPr lang="en-US" sz="1600" dirty="0" smtClean="0"/>
              <a:t>Proposal acronym: </a:t>
            </a:r>
            <a:r>
              <a:rPr lang="en-US" sz="1600" dirty="0" err="1"/>
              <a:t>ACRONIM</a:t>
            </a:r>
            <a:r>
              <a:rPr lang="en-US" sz="1600" dirty="0"/>
              <a:t> </a:t>
            </a:r>
            <a:endParaRPr lang="ro-RO" sz="1600" dirty="0" smtClean="0"/>
          </a:p>
          <a:p>
            <a:endParaRPr lang="ro-RO" sz="1600" dirty="0" smtClean="0"/>
          </a:p>
          <a:p>
            <a:r>
              <a:rPr lang="en-US" sz="1600" dirty="0" smtClean="0"/>
              <a:t>Draft </a:t>
            </a:r>
            <a:r>
              <a:rPr lang="en-US" sz="1600" dirty="0"/>
              <a:t>proposal </a:t>
            </a:r>
            <a:r>
              <a:rPr lang="en-US" sz="1600" dirty="0" smtClean="0"/>
              <a:t>ID: </a:t>
            </a:r>
            <a:r>
              <a:rPr lang="en-US" sz="1600" dirty="0"/>
              <a:t>SEP-210152206 (a final Proposal ID will be assigned as soon as the proposal is submitted) </a:t>
            </a:r>
            <a:endParaRPr lang="ro-RO" sz="1600" dirty="0" smtClean="0"/>
          </a:p>
          <a:p>
            <a:endParaRPr lang="ro-RO" sz="1600" dirty="0" smtClean="0"/>
          </a:p>
          <a:p>
            <a:r>
              <a:rPr lang="en-US" sz="1600" dirty="0" smtClean="0"/>
              <a:t>Call </a:t>
            </a:r>
            <a:r>
              <a:rPr lang="en-US" sz="1600" dirty="0"/>
              <a:t>: </a:t>
            </a:r>
            <a:r>
              <a:rPr lang="en-US" sz="1600" dirty="0" err="1"/>
              <a:t>ERC</a:t>
            </a:r>
            <a:r>
              <a:rPr lang="en-US" sz="1600" dirty="0"/>
              <a:t>-2014-STG </a:t>
            </a:r>
            <a:endParaRPr lang="ro-RO" sz="1600" dirty="0" smtClean="0"/>
          </a:p>
          <a:p>
            <a:endParaRPr lang="ro-RO" sz="1600" dirty="0" smtClean="0"/>
          </a:p>
          <a:p>
            <a:r>
              <a:rPr lang="en-US" sz="1600" dirty="0" smtClean="0"/>
              <a:t>Type </a:t>
            </a:r>
            <a:r>
              <a:rPr lang="en-US" sz="1600" dirty="0"/>
              <a:t>of </a:t>
            </a:r>
            <a:r>
              <a:rPr lang="en-US" sz="1600" dirty="0" smtClean="0"/>
              <a:t>action: </a:t>
            </a:r>
            <a:r>
              <a:rPr lang="en-US" sz="1600" dirty="0" err="1"/>
              <a:t>ERC</a:t>
            </a:r>
            <a:r>
              <a:rPr lang="en-US" sz="1600" dirty="0"/>
              <a:t>-STG </a:t>
            </a:r>
            <a:r>
              <a:rPr lang="en-US" sz="1600" dirty="0" smtClean="0"/>
              <a:t>Topic: </a:t>
            </a:r>
            <a:r>
              <a:rPr lang="en-US" sz="1600" dirty="0" err="1"/>
              <a:t>ERC</a:t>
            </a:r>
            <a:r>
              <a:rPr lang="en-US" sz="1600" dirty="0"/>
              <a:t>-</a:t>
            </a:r>
            <a:r>
              <a:rPr lang="en-US" sz="1600" dirty="0" err="1"/>
              <a:t>StG</a:t>
            </a:r>
            <a:r>
              <a:rPr lang="en-US" sz="1600" dirty="0"/>
              <a:t>-2014 </a:t>
            </a:r>
            <a:endParaRPr lang="ro-RO" sz="1600" dirty="0" smtClean="0"/>
          </a:p>
          <a:p>
            <a:r>
              <a:rPr lang="en-US" sz="1600" dirty="0" smtClean="0"/>
              <a:t>Call </a:t>
            </a:r>
            <a:r>
              <a:rPr lang="en-US" sz="1600" dirty="0"/>
              <a:t>closure : 2014-03-25 17:00:00 </a:t>
            </a:r>
            <a:r>
              <a:rPr lang="en-US" sz="1600" dirty="0" smtClean="0"/>
              <a:t>Y</a:t>
            </a:r>
            <a:endParaRPr lang="ro-RO" sz="1600" dirty="0" smtClean="0"/>
          </a:p>
          <a:p>
            <a:r>
              <a:rPr lang="ro-RO" sz="1600" dirty="0" smtClean="0"/>
              <a:t>Y</a:t>
            </a:r>
            <a:r>
              <a:rPr lang="en-US" sz="1600" dirty="0" smtClean="0"/>
              <a:t>our </a:t>
            </a:r>
            <a:r>
              <a:rPr lang="en-US" sz="1600" dirty="0" err="1"/>
              <a:t>ECAS</a:t>
            </a:r>
            <a:r>
              <a:rPr lang="en-US" sz="1600" dirty="0"/>
              <a:t> </a:t>
            </a:r>
            <a:r>
              <a:rPr lang="en-US" sz="1600" dirty="0" smtClean="0"/>
              <a:t>ID: </a:t>
            </a:r>
            <a:r>
              <a:rPr lang="en-US" sz="1600" dirty="0" err="1"/>
              <a:t>nandreff</a:t>
            </a:r>
            <a:r>
              <a:rPr lang="en-US" sz="1600" dirty="0"/>
              <a:t> </a:t>
            </a:r>
            <a:endParaRPr lang="ro-RO" sz="1600" dirty="0" smtClean="0"/>
          </a:p>
          <a:p>
            <a:endParaRPr lang="ro-RO" sz="1600" dirty="0" smtClean="0"/>
          </a:p>
          <a:p>
            <a:r>
              <a:rPr lang="en-US" sz="1600" dirty="0" smtClean="0"/>
              <a:t>You </a:t>
            </a:r>
            <a:r>
              <a:rPr lang="en-US" sz="1600" dirty="0"/>
              <a:t>can review, edit and submit your proposal at any time from My Proposals tab </a:t>
            </a:r>
            <a:r>
              <a:rPr lang="en-US" sz="1600" dirty="0" smtClean="0"/>
              <a:t>(</a:t>
            </a:r>
            <a:r>
              <a:rPr lang="ro-RO" sz="1600" dirty="0" smtClean="0">
                <a:solidFill>
                  <a:srgbClr val="0070C0"/>
                </a:solidFill>
              </a:rPr>
              <a:t>link propunere</a:t>
            </a:r>
            <a:r>
              <a:rPr lang="en-US" sz="1600" dirty="0" smtClean="0"/>
              <a:t>) </a:t>
            </a:r>
            <a:r>
              <a:rPr lang="en-US" sz="1600" dirty="0"/>
              <a:t>in the Participant Portal. </a:t>
            </a:r>
            <a:endParaRPr lang="ro-RO" sz="1600" dirty="0" smtClean="0"/>
          </a:p>
          <a:p>
            <a:endParaRPr lang="ro-RO" sz="1600" dirty="0" smtClean="0"/>
          </a:p>
          <a:p>
            <a:r>
              <a:rPr lang="en-US" sz="1600" dirty="0" smtClean="0"/>
              <a:t>With </a:t>
            </a:r>
            <a:r>
              <a:rPr lang="en-US" sz="1600" dirty="0"/>
              <a:t>kind regards, </a:t>
            </a:r>
            <a:endParaRPr lang="ro-RO" sz="1600" dirty="0" smtClean="0"/>
          </a:p>
          <a:p>
            <a:r>
              <a:rPr lang="en-US" sz="1600" dirty="0" smtClean="0"/>
              <a:t>European </a:t>
            </a:r>
            <a:r>
              <a:rPr lang="en-US" sz="1600" dirty="0"/>
              <a:t>Commission - Participant Portal Submission System </a:t>
            </a:r>
            <a:r>
              <a:rPr lang="en-US" sz="1600" dirty="0" smtClean="0"/>
              <a:t>team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38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915400" cy="557205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019300" y="1143001"/>
            <a:ext cx="6515100" cy="2209800"/>
          </a:xfrm>
          <a:prstGeom prst="cloudCallout">
            <a:avLst>
              <a:gd name="adj1" fmla="val -68783"/>
              <a:gd name="adj2" fmla="val 78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8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Cum aplic</a:t>
            </a:r>
            <a:r>
              <a:rPr lang="ro-RO" sz="2400" dirty="0" smtClean="0">
                <a:solidFill>
                  <a:schemeClr val="bg1"/>
                </a:solidFill>
              </a:rPr>
              <a:t>am pentru o propunere de proiect in cadrul Programului</a:t>
            </a:r>
            <a:r>
              <a:rPr lang="pt-BR" sz="2400" dirty="0">
                <a:solidFill>
                  <a:schemeClr val="bg1"/>
                </a:solidFill>
              </a:rPr>
              <a:t> Orizont 2020 </a:t>
            </a:r>
            <a:r>
              <a:rPr lang="ro-RO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16825" cy="560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32914" y="5257800"/>
            <a:ext cx="217715" cy="2667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118239"/>
            <a:ext cx="6923314" cy="57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6600" y="3733800"/>
            <a:ext cx="1066800" cy="38222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47951" cy="4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118239"/>
            <a:ext cx="6923314" cy="57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599" y="2819400"/>
            <a:ext cx="729343" cy="38222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4" y="1143665"/>
            <a:ext cx="6792685" cy="554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3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90651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162402"/>
            <a:ext cx="7701643" cy="56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5000" y="1371599"/>
            <a:ext cx="1295400" cy="38222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118239"/>
            <a:ext cx="6923314" cy="57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6600" y="4114800"/>
            <a:ext cx="2514600" cy="762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9121"/>
            <a:ext cx="7696200" cy="56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10300" y="6477000"/>
            <a:ext cx="1104900" cy="381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2998"/>
            <a:ext cx="7401871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43400" y="2438400"/>
            <a:ext cx="1600200" cy="381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09113" y="6259286"/>
            <a:ext cx="772471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667000"/>
            <a:ext cx="9144000" cy="144655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hlinkClick r:id="rId5"/>
              </a:rPr>
              <a:t>http://ec.europa.eu/research/participants/portal/desktop/en/home.html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4" y="1143000"/>
            <a:ext cx="693842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04457" y="3962400"/>
            <a:ext cx="424543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9121"/>
            <a:ext cx="7696200" cy="56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15200" y="6477000"/>
            <a:ext cx="1104900" cy="381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0343"/>
            <a:ext cx="8991600" cy="5671457"/>
          </a:xfrm>
          <a:prstGeom prst="rect">
            <a:avLst/>
          </a:prstGeom>
        </p:spPr>
      </p:pic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686" y="2971800"/>
            <a:ext cx="79683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7000" b="1" dirty="0" smtClean="0">
                <a:ln w="17780" cmpd="sng">
                  <a:noFill/>
                  <a:prstDash val="solid"/>
                  <a:miter lim="800000"/>
                </a:ln>
                <a:pattFill prst="horzBrick">
                  <a:fgClr>
                    <a:schemeClr val="bg2">
                      <a:lumMod val="10000"/>
                    </a:schemeClr>
                  </a:fgClr>
                  <a:bgClr>
                    <a:srgbClr val="CC6600"/>
                  </a:bgClr>
                </a:pattFill>
                <a:effectLst>
                  <a:outerShdw blurRad="50800" algn="tl" rotWithShape="0">
                    <a:srgbClr val="000000"/>
                  </a:outerShdw>
                </a:effectLst>
              </a:rPr>
              <a:t>  H2020</a:t>
            </a:r>
          </a:p>
          <a:p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2019300" y="1295400"/>
            <a:ext cx="6210300" cy="1676400"/>
          </a:xfrm>
          <a:prstGeom prst="cloudCallout">
            <a:avLst>
              <a:gd name="adj1" fmla="val -70938"/>
              <a:gd name="adj2" fmla="val 106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Va multumesc!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44143" y="605480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Contact: </a:t>
            </a:r>
            <a:r>
              <a:rPr lang="ro-RO" dirty="0" smtClean="0"/>
              <a:t>a.fazacas@ifa-mg.ro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070837"/>
            <a:ext cx="7162800" cy="57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hlinkClick r:id="rId6"/>
          </p:cNvPr>
          <p:cNvSpPr/>
          <p:nvPr/>
        </p:nvSpPr>
        <p:spPr>
          <a:xfrm>
            <a:off x="6781800" y="1828800"/>
            <a:ext cx="609600" cy="381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7429"/>
            <a:ext cx="7539037" cy="542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83918" y="4114800"/>
            <a:ext cx="3545682" cy="1143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243761" cy="533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070837"/>
            <a:ext cx="7162800" cy="57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hlinkClick r:id="rId6"/>
          </p:cNvPr>
          <p:cNvSpPr/>
          <p:nvPr/>
        </p:nvSpPr>
        <p:spPr>
          <a:xfrm>
            <a:off x="7391400" y="1828800"/>
            <a:ext cx="609600" cy="381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7429"/>
            <a:ext cx="7539037" cy="542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83918" y="4114800"/>
            <a:ext cx="3545682" cy="1143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Custom 4">
      <a:dk1>
        <a:srgbClr val="4E5B6F"/>
      </a:dk1>
      <a:lt1>
        <a:sysClr val="window" lastClr="FFFFFF"/>
      </a:lt1>
      <a:dk2>
        <a:srgbClr val="4E5B6F"/>
      </a:dk2>
      <a:lt2>
        <a:srgbClr val="D6ECFF"/>
      </a:lt2>
      <a:accent1>
        <a:srgbClr val="0070C0"/>
      </a:accent1>
      <a:accent2>
        <a:srgbClr val="EA157A"/>
      </a:accent2>
      <a:accent3>
        <a:srgbClr val="738AC8"/>
      </a:accent3>
      <a:accent4>
        <a:srgbClr val="92D050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ProjectOverviewPresentation</Template>
  <TotalTime>0</TotalTime>
  <Words>296</Words>
  <Application>Microsoft Office PowerPoint</Application>
  <PresentationFormat>On-screen Show (4:3)</PresentationFormat>
  <Paragraphs>129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Antique Olive</vt:lpstr>
      <vt:lpstr>Calibri</vt:lpstr>
      <vt:lpstr>Franklin Gothic Book</vt:lpstr>
      <vt:lpstr>Franklin Gothic Medium</vt:lpstr>
      <vt:lpstr>Wingdings 2</vt:lpstr>
      <vt:lpstr>ProjectOverviewPresentation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2013-11-12T20:14:24Z</dcterms:created>
  <dcterms:modified xsi:type="dcterms:W3CDTF">2014-06-03T20:54:43Z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