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9" r:id="rId2"/>
    <p:sldId id="312" r:id="rId3"/>
    <p:sldId id="303" r:id="rId4"/>
    <p:sldId id="257" r:id="rId5"/>
    <p:sldId id="304" r:id="rId6"/>
    <p:sldId id="306" r:id="rId7"/>
    <p:sldId id="307" r:id="rId8"/>
    <p:sldId id="258" r:id="rId9"/>
    <p:sldId id="262" r:id="rId10"/>
    <p:sldId id="265" r:id="rId11"/>
    <p:sldId id="266" r:id="rId12"/>
    <p:sldId id="267" r:id="rId13"/>
    <p:sldId id="269" r:id="rId14"/>
    <p:sldId id="270" r:id="rId15"/>
    <p:sldId id="271" r:id="rId16"/>
    <p:sldId id="309" r:id="rId17"/>
    <p:sldId id="274" r:id="rId18"/>
    <p:sldId id="310" r:id="rId19"/>
    <p:sldId id="275" r:id="rId20"/>
    <p:sldId id="276" r:id="rId21"/>
    <p:sldId id="277" r:id="rId22"/>
    <p:sldId id="313" r:id="rId23"/>
    <p:sldId id="315" r:id="rId24"/>
    <p:sldId id="316" r:id="rId25"/>
    <p:sldId id="280" r:id="rId26"/>
    <p:sldId id="285" r:id="rId27"/>
    <p:sldId id="288" r:id="rId28"/>
    <p:sldId id="293" r:id="rId29"/>
    <p:sldId id="296" r:id="rId30"/>
    <p:sldId id="297" r:id="rId31"/>
    <p:sldId id="302" r:id="rId32"/>
    <p:sldId id="317" r:id="rId3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273C1-C2F4-46FB-B620-282715EC1139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6B791-D42E-48B3-B8B5-53B8B6B7BCF7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7626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6B791-D42E-48B3-B8B5-53B8B6B7BCF7}" type="slidenum">
              <a:rPr lang="ro-RO" smtClean="0"/>
              <a:pPr/>
              <a:t>16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8468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6B791-D42E-48B3-B8B5-53B8B6B7BCF7}" type="slidenum">
              <a:rPr lang="ro-RO" smtClean="0"/>
              <a:pPr/>
              <a:t>18</a:t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6B791-D42E-48B3-B8B5-53B8B6B7BCF7}" type="slidenum">
              <a:rPr lang="ro-RO" smtClean="0"/>
              <a:pPr/>
              <a:t>22</a:t>
            </a:fld>
            <a:endParaRPr lang="ro-R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6337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8311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1241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1141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1840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1915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4774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0697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6780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6534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9752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D66C-D71A-4EE6-BB84-3F695FF1DC23}" type="datetimeFigureOut">
              <a:rPr lang="ro-RO" smtClean="0"/>
              <a:pPr/>
              <a:t>02.06.2014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7EEC-495F-4A81-81D2-2E0B314ADD0B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34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ren-project.eu/index.php/partner-search-support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www.ideal-ist.eu/" TargetMode="External"/><Relationship Id="rId7" Type="http://schemas.openxmlformats.org/officeDocument/2006/relationships/hyperlink" Target="http://www.c-energyplus.eu/" TargetMode="External"/><Relationship Id="rId12" Type="http://schemas.openxmlformats.org/officeDocument/2006/relationships/hyperlink" Target="http://www.research.edu.ro/ro/articol/3289/programe-interna-ionale-orizont-2020-instrumente-pentru-gasirea-de-parteneri" TargetMode="External"/><Relationship Id="rId2" Type="http://schemas.openxmlformats.org/officeDocument/2006/relationships/hyperlink" Target="https://cordis.europa.eu/partners/web/guest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mp-partnersearch.eu/index.php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fitforhealth.eu/" TargetMode="External"/><Relationship Id="rId10" Type="http://schemas.openxmlformats.org/officeDocument/2006/relationships/hyperlink" Target="http://www.euroris-net.eu/" TargetMode="External"/><Relationship Id="rId4" Type="http://schemas.openxmlformats.org/officeDocument/2006/relationships/hyperlink" Target="http://www.net4society.eu/" TargetMode="External"/><Relationship Id="rId9" Type="http://schemas.openxmlformats.org/officeDocument/2006/relationships/hyperlink" Target="http://www.peoplenetworkplus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al-ist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ideal-is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ideal-is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et4society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fitforhealth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nmp-partnersearch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imi.europ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seren-projec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peoplenetworkplus.eu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euroris-ne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492896"/>
            <a:ext cx="5256584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628165"/>
            <a:ext cx="7992888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030A0"/>
            </a:outerShdw>
          </a:effectLst>
        </p:spPr>
        <p:txBody>
          <a:bodyPr wrap="square" rtlCol="0">
            <a:spAutoFit/>
          </a:bodyPr>
          <a:lstStyle/>
          <a:p>
            <a:pPr lvl="0" algn="r"/>
            <a:r>
              <a:rPr lang="it-I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Eveniment organizat de  </a:t>
            </a:r>
            <a:endParaRPr lang="ro-RO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algn="r"/>
            <a:r>
              <a:rPr lang="it-IT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Ministerul </a:t>
            </a:r>
            <a:r>
              <a:rPr lang="it-I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Educației </a:t>
            </a:r>
            <a:r>
              <a:rPr lang="it-IT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Naționale</a:t>
            </a:r>
            <a:r>
              <a:rPr lang="ro-RO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și </a:t>
            </a:r>
            <a:r>
              <a:rPr lang="en-US" sz="3600" b="1" dirty="0" smtClean="0"/>
              <a:t>Universitatea din CRAIOVA </a:t>
            </a:r>
            <a:endParaRPr lang="ro-RO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lvl="0" algn="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05</a:t>
            </a:r>
            <a:r>
              <a:rPr lang="ro-RO" sz="32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06</a:t>
            </a:r>
            <a:r>
              <a:rPr lang="ro-RO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Mai</a:t>
            </a:r>
            <a:r>
              <a:rPr lang="ro-RO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o-RO" sz="3200" dirty="0">
                <a:solidFill>
                  <a:srgbClr val="FF0000"/>
                </a:solidFill>
                <a:latin typeface="Arial Black" pitchFamily="34" charset="0"/>
              </a:rPr>
              <a:t>2014</a:t>
            </a:r>
            <a:endParaRPr lang="ro-RO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476672"/>
            <a:ext cx="7560840" cy="1754326"/>
          </a:xfrm>
          <a:prstGeom prst="rect">
            <a:avLst/>
          </a:prstGeom>
          <a:effectLst>
            <a:outerShdw blurRad="50800" dist="50800" dir="5400000" algn="ctr" rotWithShape="0">
              <a:srgbClr val="7030A0"/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Cum </a:t>
            </a:r>
            <a:r>
              <a:rPr lang="ro-R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aplic</a:t>
            </a:r>
            <a:r>
              <a:rPr lang="ro-R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 </a:t>
            </a:r>
            <a:r>
              <a:rPr lang="ro-R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la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 </a:t>
            </a:r>
            <a:endParaRPr lang="ro-RO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lvl="0"/>
            <a:r>
              <a:rPr lang="ro-R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          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Orizont 2020</a:t>
            </a:r>
            <a:r>
              <a:rPr lang="ro-R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?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2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511156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Propuneri de parteneriat 1</a:t>
            </a:r>
            <a:endParaRPr lang="ro-RO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929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71472" y="5643578"/>
            <a:ext cx="2214578" cy="357190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491064" cy="725470"/>
          </a:xfrm>
        </p:spPr>
        <p:txBody>
          <a:bodyPr>
            <a:noAutofit/>
          </a:bodyPr>
          <a:lstStyle/>
          <a:p>
            <a:r>
              <a:rPr lang="ro-RO" b="1" dirty="0" smtClean="0"/>
              <a:t>Propuneri de parteneriat 2 </a:t>
            </a:r>
            <a:endParaRPr lang="ro-RO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00066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42844" y="3357562"/>
            <a:ext cx="9001156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Diamond 5"/>
          <p:cNvSpPr/>
          <p:nvPr/>
        </p:nvSpPr>
        <p:spPr>
          <a:xfrm>
            <a:off x="285720" y="2928934"/>
            <a:ext cx="1214446" cy="1500198"/>
          </a:xfrm>
          <a:prstGeom prst="diamond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654032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Expertiză ofertată</a:t>
            </a:r>
            <a:endParaRPr lang="ro-RO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296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82868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000232" y="3286124"/>
            <a:ext cx="6429420" cy="1785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Oval 8"/>
          <p:cNvSpPr/>
          <p:nvPr/>
        </p:nvSpPr>
        <p:spPr>
          <a:xfrm>
            <a:off x="1928794" y="4786322"/>
            <a:ext cx="6500858" cy="1857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7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5987008" cy="642918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Cereri de parteneriat</a:t>
            </a:r>
            <a:endParaRPr lang="ro-RO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15436" cy="2000264"/>
          </a:xfrm>
          <a:prstGeom prst="rect">
            <a:avLst/>
          </a:prstGeom>
          <a:solidFill>
            <a:srgbClr val="FFFF00">
              <a:alpha val="99000"/>
            </a:s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8643998" cy="350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1571604" y="1142984"/>
            <a:ext cx="7429552" cy="1643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6229336" cy="428628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Propuneri de parteneriat 4</a:t>
            </a:r>
            <a:endParaRPr lang="ro-RO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358246" cy="148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357430"/>
            <a:ext cx="7643866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14752"/>
            <a:ext cx="6286544" cy="28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285852" y="3143248"/>
            <a:ext cx="128588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3571868" y="4357694"/>
            <a:ext cx="507209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9" y="22854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857232"/>
          </a:xfrm>
        </p:spPr>
        <p:txBody>
          <a:bodyPr>
            <a:noAutofit/>
          </a:bodyPr>
          <a:lstStyle/>
          <a:p>
            <a:r>
              <a:rPr lang="ro-RO" sz="2800" b="1" dirty="0" smtClean="0"/>
              <a:t>Propuneri parteneriat - Conținutul ofertei</a:t>
            </a:r>
            <a:endParaRPr lang="ro-RO" sz="2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86807" cy="33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357694"/>
            <a:ext cx="7786742" cy="210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00034" y="2285992"/>
            <a:ext cx="107157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500034" y="3857628"/>
            <a:ext cx="164307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9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511156"/>
          </a:xfrm>
        </p:spPr>
        <p:txBody>
          <a:bodyPr>
            <a:noAutofit/>
          </a:bodyPr>
          <a:lstStyle/>
          <a:p>
            <a:r>
              <a:rPr lang="ro-RO" b="1" dirty="0" smtClean="0"/>
              <a:t>Oferte de colaborare -1 </a:t>
            </a:r>
            <a:endParaRPr lang="ro-RO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89297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42910" y="5929330"/>
            <a:ext cx="2214578" cy="357190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8501122" cy="283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150" y="274638"/>
            <a:ext cx="5200650" cy="725470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Oferta de colaborare -2</a:t>
            </a:r>
            <a:endParaRPr lang="ro-RO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8286808" cy="282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285984" y="4357694"/>
            <a:ext cx="3286148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7643834" y="6500834"/>
            <a:ext cx="92869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33413"/>
            <a:ext cx="9144000" cy="59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00034" y="6286520"/>
            <a:ext cx="1428760" cy="357190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940152" y="1052736"/>
            <a:ext cx="122413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Grupuri tematice-1</a:t>
            </a:r>
            <a:endParaRPr lang="ro-RO" b="1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25840" y="3471373"/>
            <a:ext cx="121444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Oval 8"/>
          <p:cNvSpPr/>
          <p:nvPr/>
        </p:nvSpPr>
        <p:spPr>
          <a:xfrm>
            <a:off x="6000760" y="3500438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9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140968"/>
            <a:ext cx="8286808" cy="34313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sz="1800" dirty="0" smtClean="0">
                <a:latin typeface="+mj-lt"/>
                <a:cs typeface="Arial" pitchFamily="34" charset="0"/>
              </a:rPr>
              <a:t>Plat</a:t>
            </a:r>
            <a:r>
              <a:rPr lang="ro-RO" sz="1800" dirty="0" smtClean="0">
                <a:latin typeface="+mj-lt"/>
                <a:cs typeface="Arial" pitchFamily="34" charset="0"/>
              </a:rPr>
              <a:t>f</a:t>
            </a:r>
            <a:r>
              <a:rPr lang="vi-VN" sz="1800" dirty="0" smtClean="0">
                <a:latin typeface="+mj-lt"/>
                <a:cs typeface="Arial" pitchFamily="34" charset="0"/>
              </a:rPr>
              <a:t>orme ce se pot constitui ca instrumente de căutare online pentru a facilita crearea de rețele și colaborare între universități, organizații de cercetare, industrie </a:t>
            </a:r>
            <a:r>
              <a:rPr lang="ro-RO" sz="1800" dirty="0" smtClean="0">
                <a:latin typeface="+mj-lt"/>
                <a:cs typeface="Arial" pitchFamily="34" charset="0"/>
              </a:rPr>
              <a:t>ş</a:t>
            </a:r>
            <a:r>
              <a:rPr lang="vi-VN" sz="1800" dirty="0" smtClean="0">
                <a:latin typeface="+mj-lt"/>
                <a:cs typeface="Arial" pitchFamily="34" charset="0"/>
              </a:rPr>
              <a:t>i IMM-uri din Europa și din întreaga lume:</a:t>
            </a:r>
          </a:p>
          <a:p>
            <a:pPr>
              <a:buNone/>
            </a:pPr>
            <a:r>
              <a:rPr lang="vi-VN" sz="2000" dirty="0" smtClean="0">
                <a:latin typeface="+mj-lt"/>
                <a:cs typeface="Arial" pitchFamily="34" charset="0"/>
                <a:hlinkClick r:id="rId2"/>
              </a:rPr>
              <a:t>Site-ul CORDIS</a:t>
            </a:r>
            <a:endParaRPr lang="vi-VN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vi-VN" sz="2000" dirty="0" smtClean="0">
                <a:latin typeface="+mj-lt"/>
                <a:cs typeface="Arial" pitchFamily="34" charset="0"/>
                <a:hlinkClick r:id="rId3"/>
              </a:rPr>
              <a:t>Rețeaua Ideal-Ist</a:t>
            </a:r>
            <a:r>
              <a:rPr lang="vi-VN" sz="2000" dirty="0" smtClean="0">
                <a:latin typeface="+mj-lt"/>
                <a:cs typeface="Arial" pitchFamily="34" charset="0"/>
              </a:rPr>
              <a:t> pentru I.C.T.</a:t>
            </a:r>
            <a:endParaRPr lang="ro-RO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vi-VN" sz="2000" dirty="0" smtClean="0">
                <a:latin typeface="+mj-lt"/>
                <a:cs typeface="Arial" pitchFamily="34" charset="0"/>
                <a:hlinkClick r:id="rId4"/>
              </a:rPr>
              <a:t>Rețeaua Net4 society</a:t>
            </a:r>
            <a:r>
              <a:rPr lang="vi-VN" sz="2000" dirty="0" smtClean="0">
                <a:latin typeface="+mj-lt"/>
                <a:cs typeface="Arial" pitchFamily="34" charset="0"/>
              </a:rPr>
              <a:t> pentru </a:t>
            </a:r>
            <a:r>
              <a:rPr lang="ro-RO" sz="2000" dirty="0" smtClean="0">
                <a:latin typeface="+mj-lt"/>
                <a:cs typeface="Arial" pitchFamily="34" charset="0"/>
              </a:rPr>
              <a:t>Ş</a:t>
            </a:r>
            <a:r>
              <a:rPr lang="vi-VN" sz="2000" dirty="0" smtClean="0">
                <a:latin typeface="+mj-lt"/>
                <a:cs typeface="Arial" pitchFamily="34" charset="0"/>
              </a:rPr>
              <a:t>tiin</a:t>
            </a:r>
            <a:r>
              <a:rPr lang="ro-RO" sz="2000" dirty="0" smtClean="0">
                <a:latin typeface="+mj-lt"/>
                <a:cs typeface="Arial" pitchFamily="34" charset="0"/>
              </a:rPr>
              <a:t>ţ</a:t>
            </a:r>
            <a:r>
              <a:rPr lang="vi-VN" sz="2000" dirty="0" smtClean="0">
                <a:latin typeface="+mj-lt"/>
                <a:cs typeface="Arial" pitchFamily="34" charset="0"/>
              </a:rPr>
              <a:t>e socio-economice și umaniste</a:t>
            </a:r>
            <a:endParaRPr lang="ro-RO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vi-VN" sz="2000" dirty="0" smtClean="0">
                <a:latin typeface="+mj-lt"/>
                <a:cs typeface="Arial" pitchFamily="34" charset="0"/>
                <a:hlinkClick r:id="rId5"/>
              </a:rPr>
              <a:t>Rețeaua Fit for Health</a:t>
            </a:r>
            <a:r>
              <a:rPr lang="vi-VN" sz="2000" dirty="0" smtClean="0">
                <a:latin typeface="+mj-lt"/>
                <a:cs typeface="Arial" pitchFamily="34" charset="0"/>
              </a:rPr>
              <a:t> pentru Sănătate</a:t>
            </a:r>
            <a:endParaRPr lang="ro-RO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vi-VN" sz="2000" dirty="0" smtClean="0">
                <a:latin typeface="+mj-lt"/>
                <a:cs typeface="Arial" pitchFamily="34" charset="0"/>
                <a:hlinkClick r:id="rId6"/>
              </a:rPr>
              <a:t>Rețeaua NMPTeAm</a:t>
            </a:r>
            <a:r>
              <a:rPr lang="vi-VN" sz="2000" dirty="0" smtClean="0">
                <a:latin typeface="+mj-lt"/>
                <a:cs typeface="Arial" pitchFamily="34" charset="0"/>
              </a:rPr>
              <a:t> pentru N.M.P.</a:t>
            </a:r>
            <a:endParaRPr lang="ro-RO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vi-VN" sz="2000" dirty="0" smtClean="0">
                <a:latin typeface="+mj-lt"/>
                <a:cs typeface="Arial" pitchFamily="34" charset="0"/>
                <a:hlinkClick r:id="rId7"/>
              </a:rPr>
              <a:t>Rețeaua C-Energy+ </a:t>
            </a:r>
            <a:r>
              <a:rPr lang="vi-VN" sz="2000" dirty="0" smtClean="0">
                <a:latin typeface="+mj-lt"/>
                <a:cs typeface="Arial" pitchFamily="34" charset="0"/>
              </a:rPr>
              <a:t>pentru Energie</a:t>
            </a:r>
            <a:endParaRPr lang="ro-RO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vi-VN" sz="2000" dirty="0" smtClean="0">
                <a:latin typeface="+mj-lt"/>
                <a:cs typeface="Arial" pitchFamily="34" charset="0"/>
                <a:hlinkClick r:id="rId8"/>
              </a:rPr>
              <a:t>Rețeaua S2eren</a:t>
            </a:r>
            <a:r>
              <a:rPr lang="vi-VN" sz="2000" dirty="0" smtClean="0">
                <a:latin typeface="+mj-lt"/>
                <a:cs typeface="Arial" pitchFamily="34" charset="0"/>
              </a:rPr>
              <a:t> pentru Securitate</a:t>
            </a:r>
            <a:endParaRPr lang="ro-RO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vi-VN" sz="2000" dirty="0" smtClean="0">
                <a:latin typeface="+mj-lt"/>
                <a:cs typeface="Arial" pitchFamily="34" charset="0"/>
                <a:hlinkClick r:id="rId9"/>
              </a:rPr>
              <a:t>Rețeaua People Network+</a:t>
            </a:r>
            <a:r>
              <a:rPr lang="vi-VN" sz="2000" dirty="0" smtClean="0">
                <a:latin typeface="+mj-lt"/>
                <a:cs typeface="Arial" pitchFamily="34" charset="0"/>
              </a:rPr>
              <a:t> pentru Mobilități</a:t>
            </a:r>
            <a:endParaRPr lang="ro-RO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vi-VN" sz="2000" dirty="0" smtClean="0">
                <a:latin typeface="+mj-lt"/>
                <a:cs typeface="Arial" pitchFamily="34" charset="0"/>
                <a:hlinkClick r:id="rId10"/>
              </a:rPr>
              <a:t>EroRis-Net+</a:t>
            </a:r>
            <a:r>
              <a:rPr lang="vi-VN" sz="2000" dirty="0" smtClean="0">
                <a:latin typeface="+mj-lt"/>
                <a:cs typeface="Arial" pitchFamily="34" charset="0"/>
              </a:rPr>
              <a:t> pentru Infrastructuri</a:t>
            </a:r>
            <a:endParaRPr lang="ro-RO" sz="2000" dirty="0" smtClean="0">
              <a:latin typeface="+mj-lt"/>
              <a:cs typeface="Arial" pitchFamily="34" charset="0"/>
            </a:endParaRPr>
          </a:p>
          <a:p>
            <a:endParaRPr lang="ro-RO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1014519"/>
            <a:ext cx="8429684" cy="17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443815" y="91189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hlinkClick r:id="rId12"/>
              </a:rPr>
              <a:t>http://www.research.edu.ro/ro/articol/3289/programe-internationale-orizont-2020-instrumente-pentru-gasirea-de-parteneri</a:t>
            </a:r>
            <a:r>
              <a:rPr lang="ro-RO" b="1" dirty="0" smtClean="0"/>
              <a:t> </a:t>
            </a:r>
            <a:endParaRPr lang="ro-RO" b="1" dirty="0"/>
          </a:p>
        </p:txBody>
      </p:sp>
      <p:sp>
        <p:nvSpPr>
          <p:cNvPr id="6" name="Oval 5"/>
          <p:cNvSpPr/>
          <p:nvPr/>
        </p:nvSpPr>
        <p:spPr>
          <a:xfrm>
            <a:off x="413788" y="3714752"/>
            <a:ext cx="200026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84669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Grupuri tematice 2</a:t>
            </a:r>
            <a:endParaRPr lang="ro-RO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785794"/>
            <a:ext cx="5177525" cy="285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2905382"/>
            <a:ext cx="7452320" cy="39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Right Arrow 3"/>
          <p:cNvSpPr/>
          <p:nvPr/>
        </p:nvSpPr>
        <p:spPr>
          <a:xfrm>
            <a:off x="827584" y="2708920"/>
            <a:ext cx="1008112" cy="2172771"/>
          </a:xfrm>
          <a:prstGeom prst="curvedRightArrow">
            <a:avLst>
              <a:gd name="adj1" fmla="val 25000"/>
              <a:gd name="adj2" fmla="val 40804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516216" cy="725470"/>
          </a:xfrm>
        </p:spPr>
        <p:txBody>
          <a:bodyPr>
            <a:noAutofit/>
          </a:bodyPr>
          <a:lstStyle/>
          <a:p>
            <a:r>
              <a:rPr lang="ro-RO" sz="3200" b="1" dirty="0" smtClean="0"/>
              <a:t>Aplicaţia in portalul participanţilor</a:t>
            </a:r>
            <a:endParaRPr lang="ro-RO" sz="32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6643702" cy="654032"/>
          </a:xfrm>
        </p:spPr>
        <p:txBody>
          <a:bodyPr>
            <a:noAutofit/>
          </a:bodyPr>
          <a:lstStyle/>
          <a:p>
            <a:r>
              <a:rPr lang="ro-RO" b="1" dirty="0" smtClean="0">
                <a:solidFill>
                  <a:srgbClr val="0070C0"/>
                </a:solidFill>
                <a:hlinkClick r:id="rId3"/>
              </a:rPr>
              <a:t>http://www.ideal-ist.eu</a:t>
            </a:r>
            <a:r>
              <a:rPr lang="ro-RO" b="1" dirty="0" smtClean="0">
                <a:solidFill>
                  <a:srgbClr val="0070C0"/>
                </a:solidFill>
              </a:rPr>
              <a:t> (1) </a:t>
            </a:r>
            <a:endParaRPr lang="ro-RO" b="1" dirty="0">
              <a:solidFill>
                <a:srgbClr val="0070C0"/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15435" cy="5643602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500298" y="5715016"/>
            <a:ext cx="2071702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val 5"/>
          <p:cNvSpPr/>
          <p:nvPr/>
        </p:nvSpPr>
        <p:spPr>
          <a:xfrm>
            <a:off x="5643570" y="1571612"/>
            <a:ext cx="1785950" cy="357190"/>
          </a:xfrm>
          <a:prstGeom prst="ellipse">
            <a:avLst/>
          </a:prstGeom>
          <a:noFill/>
          <a:ln w="349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Oval 6"/>
          <p:cNvSpPr/>
          <p:nvPr/>
        </p:nvSpPr>
        <p:spPr>
          <a:xfrm>
            <a:off x="5214942" y="3214686"/>
            <a:ext cx="3714744" cy="2500330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6143636" cy="857272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70C0"/>
                </a:solidFill>
                <a:hlinkClick r:id="rId2"/>
              </a:rPr>
              <a:t>http://www.ideal-ist.eu</a:t>
            </a:r>
            <a:r>
              <a:rPr lang="ro-RO" b="1" dirty="0" smtClean="0">
                <a:solidFill>
                  <a:srgbClr val="0070C0"/>
                </a:solidFill>
              </a:rPr>
              <a:t> (2)</a:t>
            </a:r>
            <a:endParaRPr lang="ro-RO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85720" y="1785926"/>
            <a:ext cx="2714644" cy="5715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0"/>
            <a:ext cx="6157898" cy="511156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70C0"/>
                </a:solidFill>
                <a:hlinkClick r:id="rId2"/>
              </a:rPr>
              <a:t>http://www.ideal-ist.eu</a:t>
            </a:r>
            <a:r>
              <a:rPr lang="ro-RO" b="1" dirty="0" smtClean="0">
                <a:solidFill>
                  <a:srgbClr val="0070C0"/>
                </a:solidFill>
              </a:rPr>
              <a:t> (4)</a:t>
            </a:r>
            <a:endParaRPr lang="ro-RO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804248" cy="654032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70C0"/>
                </a:solidFill>
                <a:hlinkClick r:id="rId2"/>
              </a:rPr>
              <a:t>http://www.net4society.eu</a:t>
            </a:r>
            <a:endParaRPr lang="ro-RO" b="1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14282" y="4071942"/>
            <a:ext cx="200026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val 5"/>
          <p:cNvSpPr/>
          <p:nvPr/>
        </p:nvSpPr>
        <p:spPr>
          <a:xfrm>
            <a:off x="2071670" y="2285992"/>
            <a:ext cx="4714908" cy="142876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654032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70C0"/>
                </a:solidFill>
                <a:hlinkClick r:id="rId2"/>
              </a:rPr>
              <a:t>http://www.fitforhealth.eu</a:t>
            </a:r>
            <a:endParaRPr lang="ro-RO" b="1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86038"/>
            <a:ext cx="8229600" cy="4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143504" y="1928802"/>
            <a:ext cx="928694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9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112" y="142852"/>
            <a:ext cx="6973887" cy="714380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>
                <a:solidFill>
                  <a:srgbClr val="0070C0"/>
                </a:solidFill>
                <a:hlinkClick r:id="rId2"/>
              </a:rPr>
              <a:t>https://www.nmp-partnersearch.eu</a:t>
            </a:r>
            <a:endParaRPr lang="ro-RO" sz="3600" b="1" dirty="0">
              <a:solidFill>
                <a:srgbClr val="0070C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8643997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643702" y="5929330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9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915000" cy="38227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70C0"/>
                </a:solidFill>
                <a:hlinkClick r:id="rId2"/>
              </a:rPr>
              <a:t>http://www.imi.europa.eu</a:t>
            </a:r>
            <a:endParaRPr lang="ro-RO" b="1" dirty="0">
              <a:solidFill>
                <a:srgbClr val="0070C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85720" y="5429264"/>
            <a:ext cx="1214446" cy="1214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val 5"/>
          <p:cNvSpPr/>
          <p:nvPr/>
        </p:nvSpPr>
        <p:spPr>
          <a:xfrm>
            <a:off x="2357422" y="2714620"/>
            <a:ext cx="3714776" cy="642942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142852"/>
            <a:ext cx="6444208" cy="582594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hlinkClick r:id="rId2"/>
              </a:rPr>
              <a:t>http://www.seren-project.eu</a:t>
            </a:r>
            <a:endParaRPr lang="ro-RO" b="1" dirty="0">
              <a:solidFill>
                <a:srgbClr val="0070C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87868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3929066"/>
            <a:ext cx="885831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SCOPUL COORDON</a:t>
            </a:r>
            <a:r>
              <a:rPr lang="ro-RO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ĂRII</a:t>
            </a:r>
            <a:r>
              <a:rPr lang="vi-VN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SEREN2</a:t>
            </a:r>
            <a:r>
              <a:rPr lang="ro-RO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108000" indent="457200">
              <a:buFont typeface="Wingdings" pitchFamily="2" charset="2"/>
              <a:buChar char="Ø"/>
            </a:pPr>
            <a:r>
              <a:rPr lang="vi-VN" sz="3100" dirty="0" smtClean="0">
                <a:latin typeface="Arial" pitchFamily="34" charset="0"/>
                <a:cs typeface="Arial" pitchFamily="34" charset="0"/>
              </a:rPr>
              <a:t>îmbunătățirea serviciilor NCP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vi-VN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3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08000" indent="457200">
              <a:buFont typeface="Wingdings" pitchFamily="2" charset="2"/>
              <a:buChar char="Ø"/>
            </a:pPr>
            <a:r>
              <a:rPr lang="ro-RO" sz="3100" dirty="0" smtClean="0">
                <a:latin typeface="Arial" pitchFamily="34" charset="0"/>
                <a:cs typeface="Arial" pitchFamily="34" charset="0"/>
              </a:rPr>
              <a:t>iniţierea </a:t>
            </a:r>
            <a:r>
              <a:rPr lang="vi-VN" sz="3100" dirty="0" smtClean="0">
                <a:latin typeface="Arial" pitchFamily="34" charset="0"/>
                <a:cs typeface="Arial" pitchFamily="34" charset="0"/>
              </a:rPr>
              <a:t>coordon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ării</a:t>
            </a:r>
            <a:r>
              <a:rPr lang="vi-VN" sz="3100" dirty="0" smtClean="0">
                <a:latin typeface="Arial" pitchFamily="34" charset="0"/>
                <a:cs typeface="Arial" pitchFamily="34" charset="0"/>
              </a:rPr>
              <a:t> în rețea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vi-VN" sz="3100" dirty="0" smtClean="0">
                <a:latin typeface="Arial" pitchFamily="34" charset="0"/>
                <a:cs typeface="Arial" pitchFamily="34" charset="0"/>
              </a:rPr>
              <a:t> </a:t>
            </a:r>
            <a:endParaRPr lang="ro-RO" sz="3100" dirty="0" smtClean="0">
              <a:latin typeface="Arial" pitchFamily="34" charset="0"/>
              <a:cs typeface="Arial" pitchFamily="34" charset="0"/>
            </a:endParaRPr>
          </a:p>
          <a:p>
            <a:pPr marL="108000" indent="457200">
              <a:buFont typeface="Wingdings" pitchFamily="2" charset="2"/>
              <a:buChar char="Ø"/>
            </a:pPr>
            <a:r>
              <a:rPr lang="vi-VN" sz="3100" dirty="0" smtClean="0">
                <a:latin typeface="Arial" pitchFamily="34" charset="0"/>
                <a:cs typeface="Arial" pitchFamily="34" charset="0"/>
              </a:rPr>
              <a:t>îmbunătăți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rea</a:t>
            </a:r>
            <a:r>
              <a:rPr lang="vi-VN" sz="3100" dirty="0" smtClean="0">
                <a:latin typeface="Arial" pitchFamily="34" charset="0"/>
                <a:cs typeface="Arial" pitchFamily="34" charset="0"/>
              </a:rPr>
              <a:t> calit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ăţii</a:t>
            </a:r>
            <a:r>
              <a:rPr lang="vi-VN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şi </a:t>
            </a:r>
            <a:r>
              <a:rPr lang="vi-VN" sz="3100" dirty="0" smtClean="0">
                <a:latin typeface="Arial" pitchFamily="34" charset="0"/>
                <a:cs typeface="Arial" pitchFamily="34" charset="0"/>
              </a:rPr>
              <a:t>capacit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ăţii </a:t>
            </a:r>
            <a:r>
              <a:rPr lang="vi-VN" sz="3100" dirty="0" smtClean="0">
                <a:latin typeface="Arial" pitchFamily="34" charset="0"/>
                <a:cs typeface="Arial" pitchFamily="34" charset="0"/>
              </a:rPr>
              <a:t>rețelei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08000" indent="457200">
              <a:buFont typeface="Wingdings" pitchFamily="2" charset="2"/>
              <a:buChar char="Ø"/>
            </a:pPr>
            <a:r>
              <a:rPr lang="ro-RO" sz="31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vi-VN" sz="3100" dirty="0" smtClean="0">
                <a:latin typeface="Arial" pitchFamily="34" charset="0"/>
                <a:cs typeface="Arial" pitchFamily="34" charset="0"/>
              </a:rPr>
              <a:t>feri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rea</a:t>
            </a:r>
            <a:r>
              <a:rPr lang="vi-VN" sz="3100" dirty="0" smtClean="0">
                <a:latin typeface="Arial" pitchFamily="34" charset="0"/>
                <a:cs typeface="Arial" pitchFamily="34" charset="0"/>
              </a:rPr>
              <a:t> de servicii pentru comunitate.</a:t>
            </a:r>
            <a:endParaRPr lang="ro-RO"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142852"/>
            <a:ext cx="5698976" cy="693860"/>
          </a:xfrm>
        </p:spPr>
        <p:txBody>
          <a:bodyPr>
            <a:noAutofit/>
          </a:bodyPr>
          <a:lstStyle/>
          <a:p>
            <a:r>
              <a:rPr lang="ro-RO" sz="2800" b="1" dirty="0" smtClean="0">
                <a:solidFill>
                  <a:srgbClr val="002060"/>
                </a:solidFill>
              </a:rPr>
              <a:t>http://cordis.europa.eu/home_en</a:t>
            </a:r>
            <a:endParaRPr lang="ro-RO" sz="2800" b="1" dirty="0">
              <a:solidFill>
                <a:srgbClr val="002060"/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08720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0" y="633412"/>
            <a:ext cx="9144000" cy="142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736" y="2204864"/>
            <a:ext cx="90632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8773" y="6010216"/>
            <a:ext cx="7452320" cy="659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483769" y="8485"/>
            <a:ext cx="662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hlinkClick r:id="rId4"/>
              </a:rPr>
              <a:t>http://www.peoplenetworkplus.eu</a:t>
            </a:r>
            <a:r>
              <a:rPr lang="ro-RO" sz="3200" b="1" dirty="0" smtClean="0"/>
              <a:t> </a:t>
            </a:r>
            <a:endParaRPr lang="ro-RO" sz="32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500858" cy="511156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hlinkClick r:id="rId2"/>
              </a:rPr>
              <a:t>http://www.euroris-net.eu</a:t>
            </a:r>
            <a:r>
              <a:rPr lang="ro-RO" b="1" dirty="0" smtClean="0"/>
              <a:t> </a:t>
            </a:r>
            <a:endParaRPr lang="ro-RO" b="1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82296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00298" y="3071810"/>
            <a:ext cx="6286544" cy="350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071810"/>
            <a:ext cx="6858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Ce este </a:t>
            </a:r>
            <a:r>
              <a:rPr lang="vi-V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EuroRIs-Net </a:t>
            </a:r>
            <a:r>
              <a:rPr lang="ro-RO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?</a:t>
            </a:r>
          </a:p>
          <a:p>
            <a:pPr indent="457200">
              <a:buFont typeface="Wingdings" pitchFamily="2" charset="2"/>
              <a:buChar char="Ø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mecanism de comunicare pentru consolidarea cooperării între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RIs</a:t>
            </a:r>
            <a:r>
              <a:rPr lang="ro-RO" sz="28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o-RO" sz="2000" dirty="0" smtClean="0">
                <a:latin typeface="Arial Black" pitchFamily="34" charset="0"/>
                <a:cs typeface="Arial" pitchFamily="34" charset="0"/>
              </a:rPr>
              <a:t>(</a:t>
            </a:r>
            <a:r>
              <a:rPr lang="ro-RO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R</a:t>
            </a:r>
            <a:r>
              <a:rPr lang="ro-RO" sz="2000" dirty="0" smtClean="0">
                <a:latin typeface="Arial Black" pitchFamily="34" charset="0"/>
                <a:cs typeface="Arial" pitchFamily="34" charset="0"/>
              </a:rPr>
              <a:t>esearch </a:t>
            </a:r>
            <a:r>
              <a:rPr lang="ro-RO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</a:t>
            </a:r>
            <a:r>
              <a:rPr lang="ro-RO" sz="2000" dirty="0" smtClean="0">
                <a:latin typeface="Arial Black" pitchFamily="34" charset="0"/>
                <a:cs typeface="Arial" pitchFamily="34" charset="0"/>
              </a:rPr>
              <a:t>nfrastructure</a:t>
            </a:r>
            <a:r>
              <a:rPr lang="ro-RO" sz="2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</a:t>
            </a:r>
            <a:r>
              <a:rPr lang="ro-RO" sz="2000" dirty="0" smtClean="0">
                <a:latin typeface="Arial Black" pitchFamily="34" charset="0"/>
                <a:cs typeface="Arial" pitchFamily="34" charset="0"/>
              </a:rPr>
              <a:t>)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 indent="457200">
              <a:buFont typeface="Wingdings" pitchFamily="2" charset="2"/>
              <a:buChar char="Ø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mediu de schimb de bune practici între organismele politice ale CE,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utoritățile publice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şi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operatorii R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Is</a:t>
            </a:r>
          </a:p>
          <a:p>
            <a:pPr indent="457200"/>
            <a:r>
              <a:rPr lang="ro-R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Care sunt rezultatele aşteptate?</a:t>
            </a:r>
            <a:endParaRPr lang="vi-VN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457200">
              <a:buFont typeface="Wingdings" pitchFamily="2" charset="2"/>
              <a:buChar char="Ø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creșterea transparenței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CD în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UE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;</a:t>
            </a:r>
            <a:endParaRPr lang="vi-VN" dirty="0" smtClean="0">
              <a:latin typeface="Arial" pitchFamily="34" charset="0"/>
              <a:cs typeface="Arial" pitchFamily="34" charset="0"/>
            </a:endParaRPr>
          </a:p>
          <a:p>
            <a:pPr indent="457200">
              <a:buFont typeface="Wingdings" pitchFamily="2" charset="2"/>
              <a:buChar char="Ø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accesul egal la RI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pentru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reţeaua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R&amp;D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;</a:t>
            </a:r>
            <a:endParaRPr lang="vi-VN" dirty="0" smtClean="0">
              <a:latin typeface="Arial" pitchFamily="34" charset="0"/>
              <a:cs typeface="Arial" pitchFamily="34" charset="0"/>
            </a:endParaRPr>
          </a:p>
          <a:p>
            <a:pPr indent="457200">
              <a:buFont typeface="Wingdings" pitchFamily="2" charset="2"/>
              <a:buChar char="Ø"/>
            </a:pPr>
            <a:r>
              <a:rPr lang="ro-RO" dirty="0" smtClean="0">
                <a:latin typeface="Arial" pitchFamily="34" charset="0"/>
                <a:cs typeface="Arial" pitchFamily="34" charset="0"/>
              </a:rPr>
              <a:t>Crearea unei comunităţi pan europene;</a:t>
            </a:r>
          </a:p>
          <a:p>
            <a:pPr indent="457200">
              <a:buFont typeface="Wingdings" pitchFamily="2" charset="2"/>
              <a:buChar char="Ø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Furnizarea de servicii de nivel înalt pentru comunitățile R&amp;D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jucători industrial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şi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partenerii din societatea civilă;</a:t>
            </a:r>
          </a:p>
          <a:p>
            <a:pPr indent="457200">
              <a:buFont typeface="Wingdings" pitchFamily="2" charset="2"/>
              <a:buChar char="Ø"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promovarea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prin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Is a "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Bune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lor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practici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NPC "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3240" y="928670"/>
            <a:ext cx="3143272" cy="785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orizon20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395" y="0"/>
            <a:ext cx="91810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142908" y="5143512"/>
            <a:ext cx="950125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o-RO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Arial Black" pitchFamily="34" charset="0"/>
              </a:rPr>
              <a:t>Mulţumesc pentru atenţie !</a:t>
            </a:r>
            <a:r>
              <a:rPr lang="ro-R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o-R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0"/>
            <a:ext cx="6696744" cy="83671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CORDIS </a:t>
            </a:r>
            <a:r>
              <a:rPr lang="en-US" sz="2400" dirty="0" smtClean="0"/>
              <a:t>https://cordis.europa.eu/partners/web/guest/home</a:t>
            </a:r>
            <a:endParaRPr lang="ro-RO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8" y="836712"/>
            <a:ext cx="8712968" cy="5902545"/>
          </a:xfrm>
        </p:spPr>
      </p:pic>
      <p:sp>
        <p:nvSpPr>
          <p:cNvPr id="5" name="Oval 4"/>
          <p:cNvSpPr/>
          <p:nvPr/>
        </p:nvSpPr>
        <p:spPr>
          <a:xfrm>
            <a:off x="7358082" y="4143380"/>
            <a:ext cx="164307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9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Înregistrarea </a:t>
            </a:r>
            <a:endParaRPr lang="ro-RO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0"/>
            <a:ext cx="6679074" cy="69269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CORDIS </a:t>
            </a:r>
            <a:r>
              <a:rPr lang="en-US" sz="2400" dirty="0" smtClean="0"/>
              <a:t>https://cordis.europa.eu/partners/web/guest/home</a:t>
            </a:r>
            <a:endParaRPr lang="ro-RO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1532"/>
            <a:ext cx="8712968" cy="5977725"/>
          </a:xfrm>
        </p:spPr>
      </p:pic>
      <p:sp>
        <p:nvSpPr>
          <p:cNvPr id="6" name="Oval 5"/>
          <p:cNvSpPr/>
          <p:nvPr/>
        </p:nvSpPr>
        <p:spPr>
          <a:xfrm>
            <a:off x="428596" y="4429132"/>
            <a:ext cx="1928826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9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490066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Detalii</a:t>
            </a:r>
            <a:r>
              <a:rPr lang="en-US" b="1" dirty="0" smtClean="0"/>
              <a:t> contact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1" cy="52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Profilul partenerului</a:t>
            </a:r>
            <a:r>
              <a:rPr lang="ro-RO" b="1" dirty="0" smtClean="0"/>
              <a:t> - 1</a:t>
            </a:r>
            <a:endParaRPr lang="ro-RO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8501122" cy="526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428728" y="2428868"/>
            <a:ext cx="7286676" cy="1857388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3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6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5111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Profilul partenerului</a:t>
            </a:r>
            <a:r>
              <a:rPr lang="ro-RO" b="1" dirty="0" smtClean="0"/>
              <a:t> - 2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9001156" cy="578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51" y="0"/>
            <a:ext cx="21701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4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301</Words>
  <Application>Microsoft Office PowerPoint</Application>
  <PresentationFormat>On-screen Show (4:3)</PresentationFormat>
  <Paragraphs>62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http://cordis.europa.eu/home_en</vt:lpstr>
      <vt:lpstr>CORDIS https://cordis.europa.eu/partners/web/guest/home</vt:lpstr>
      <vt:lpstr>Înregistrarea </vt:lpstr>
      <vt:lpstr>CORDIS https://cordis.europa.eu/partners/web/guest/home</vt:lpstr>
      <vt:lpstr>Detalii contact</vt:lpstr>
      <vt:lpstr>Profilul partenerului - 1</vt:lpstr>
      <vt:lpstr>Profilul partenerului - 2</vt:lpstr>
      <vt:lpstr>Propuneri de parteneriat 1</vt:lpstr>
      <vt:lpstr>Propuneri de parteneriat 2 </vt:lpstr>
      <vt:lpstr>Expertiză ofertată</vt:lpstr>
      <vt:lpstr>Cereri de parteneriat</vt:lpstr>
      <vt:lpstr>Propuneri de parteneriat 4</vt:lpstr>
      <vt:lpstr>Propuneri parteneriat - Conținutul ofertei</vt:lpstr>
      <vt:lpstr>Oferte de colaborare -1 </vt:lpstr>
      <vt:lpstr>Oferta de colaborare -2</vt:lpstr>
      <vt:lpstr>PowerPoint Presentation</vt:lpstr>
      <vt:lpstr>Grupuri tematice-1</vt:lpstr>
      <vt:lpstr>Grupuri tematice 2</vt:lpstr>
      <vt:lpstr>Aplicaţia in portalul participanţilor</vt:lpstr>
      <vt:lpstr>http://www.ideal-ist.eu (1) </vt:lpstr>
      <vt:lpstr>http://www.ideal-ist.eu (2)</vt:lpstr>
      <vt:lpstr>http://www.ideal-ist.eu (4)</vt:lpstr>
      <vt:lpstr>http://www.net4society.eu</vt:lpstr>
      <vt:lpstr>http://www.fitforhealth.eu</vt:lpstr>
      <vt:lpstr>https://www.nmp-partnersearch.eu</vt:lpstr>
      <vt:lpstr>http://www.imi.europa.eu</vt:lpstr>
      <vt:lpstr>http://www.seren-project.eu</vt:lpstr>
      <vt:lpstr>PowerPoint Presentation</vt:lpstr>
      <vt:lpstr>http://www.euroris-net.eu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AFB</dc:creator>
  <cp:lastModifiedBy>AFB</cp:lastModifiedBy>
  <cp:revision>80</cp:revision>
  <dcterms:created xsi:type="dcterms:W3CDTF">2014-03-11T10:07:12Z</dcterms:created>
  <dcterms:modified xsi:type="dcterms:W3CDTF">2014-06-02T05:49:07Z</dcterms:modified>
</cp:coreProperties>
</file>