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32"/>
  </p:notesMasterIdLst>
  <p:handoutMasterIdLst>
    <p:handoutMasterId r:id="rId33"/>
  </p:handoutMasterIdLst>
  <p:sldIdLst>
    <p:sldId id="302" r:id="rId3"/>
    <p:sldId id="257" r:id="rId4"/>
    <p:sldId id="271" r:id="rId5"/>
    <p:sldId id="283" r:id="rId6"/>
    <p:sldId id="303" r:id="rId7"/>
    <p:sldId id="304" r:id="rId8"/>
    <p:sldId id="305" r:id="rId9"/>
    <p:sldId id="306" r:id="rId10"/>
    <p:sldId id="273" r:id="rId11"/>
    <p:sldId id="275" r:id="rId12"/>
    <p:sldId id="276" r:id="rId13"/>
    <p:sldId id="277" r:id="rId14"/>
    <p:sldId id="284" r:id="rId15"/>
    <p:sldId id="285" r:id="rId16"/>
    <p:sldId id="286" r:id="rId17"/>
    <p:sldId id="307" r:id="rId18"/>
    <p:sldId id="287" r:id="rId19"/>
    <p:sldId id="288" r:id="rId20"/>
    <p:sldId id="294" r:id="rId21"/>
    <p:sldId id="295" r:id="rId22"/>
    <p:sldId id="296" r:id="rId23"/>
    <p:sldId id="298" r:id="rId24"/>
    <p:sldId id="299" r:id="rId25"/>
    <p:sldId id="300" r:id="rId26"/>
    <p:sldId id="301" r:id="rId27"/>
    <p:sldId id="289" r:id="rId28"/>
    <p:sldId id="309" r:id="rId29"/>
    <p:sldId id="308" r:id="rId30"/>
    <p:sldId id="297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ADA7A"/>
    <a:srgbClr val="FDF1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132" y="1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0C062-C57F-4773-AD0D-F38255E3D28B}" type="doc">
      <dgm:prSet loTypeId="urn:microsoft.com/office/officeart/2005/8/layout/hProcess9" loCatId="process" qsTypeId="urn:microsoft.com/office/officeart/2005/8/quickstyle/3d2" qsCatId="3D" csTypeId="urn:microsoft.com/office/officeart/2005/8/colors/accent3_2" csCatId="accent3" phldr="1"/>
      <dgm:spPr/>
    </dgm:pt>
    <dgm:pt modelId="{A12E24BB-B2D1-46CB-A03A-16612625C6D9}">
      <dgm:prSet phldrT="[Text]"/>
      <dgm:spPr/>
      <dgm:t>
        <a:bodyPr/>
        <a:lstStyle/>
        <a:p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Evaluation</a:t>
          </a:r>
          <a:endParaRPr kumimoji="0" lang="en-US" b="1" i="0" u="none" strike="noStrike" cap="none" spc="0" normalizeH="0" baseline="0" noProof="0" dirty="0">
            <a:ln/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9A6810F2-A473-4C4E-91CC-7ED8BF0F5902}" type="sibTrans" cxnId="{94D561A6-8F1D-4D66-A563-4B89F9A5BBB1}">
      <dgm:prSet/>
      <dgm:spPr/>
      <dgm:t>
        <a:bodyPr/>
        <a:lstStyle/>
        <a:p>
          <a:endParaRPr lang="en-US"/>
        </a:p>
      </dgm:t>
    </dgm:pt>
    <dgm:pt modelId="{7B556FFC-7709-44C1-B4BC-586D0EBBD1C9}" type="parTrans" cxnId="{94D561A6-8F1D-4D66-A563-4B89F9A5BBB1}">
      <dgm:prSet/>
      <dgm:spPr/>
      <dgm:t>
        <a:bodyPr/>
        <a:lstStyle/>
        <a:p>
          <a:endParaRPr lang="en-US"/>
        </a:p>
      </dgm:t>
    </dgm:pt>
    <dgm:pt modelId="{47E7A2FA-4BD5-4DEC-9F96-BCA4BBA47DCF}">
      <dgm:prSet phldrT="[Text]"/>
      <dgm:spPr/>
      <dgm:t>
        <a:bodyPr/>
        <a:lstStyle/>
        <a:p>
          <a:r>
            <a:rPr lang="en-US" b="1" smtClean="0"/>
            <a:t>Eligibility 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996E13EC-AFA1-4AAC-A0C4-087C617FF2D9}" type="sibTrans" cxnId="{34AAA809-0B3A-4EEC-AF99-BC937D6DC898}">
      <dgm:prSet/>
      <dgm:spPr/>
      <dgm:t>
        <a:bodyPr/>
        <a:lstStyle/>
        <a:p>
          <a:endParaRPr lang="en-US"/>
        </a:p>
      </dgm:t>
    </dgm:pt>
    <dgm:pt modelId="{8B3FB3DE-869F-44EA-939A-EB85E6D38D01}" type="parTrans" cxnId="{34AAA809-0B3A-4EEC-AF99-BC937D6DC898}">
      <dgm:prSet/>
      <dgm:spPr/>
      <dgm:t>
        <a:bodyPr/>
        <a:lstStyle/>
        <a:p>
          <a:endParaRPr lang="en-US"/>
        </a:p>
      </dgm:t>
    </dgm:pt>
    <dgm:pt modelId="{96C57C87-EB3B-4EC2-9A41-07DDB6E1CD5F}">
      <dgm:prSet phldrT="[Text]"/>
      <dgm:spPr/>
      <dgm:t>
        <a:bodyPr/>
        <a:lstStyle/>
        <a:p>
          <a:r>
            <a:rPr kumimoji="0" lang="en-US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Admissibility 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22F632CD-20B4-4C6C-851D-A0DA6FD61C5D}" type="sibTrans" cxnId="{925307BB-5B35-431F-9DA1-13475E6C4B77}">
      <dgm:prSet/>
      <dgm:spPr/>
      <dgm:t>
        <a:bodyPr/>
        <a:lstStyle/>
        <a:p>
          <a:endParaRPr lang="en-US"/>
        </a:p>
      </dgm:t>
    </dgm:pt>
    <dgm:pt modelId="{5D1DC240-AF47-483E-BDD5-25D164AF9AD2}" type="parTrans" cxnId="{925307BB-5B35-431F-9DA1-13475E6C4B77}">
      <dgm:prSet/>
      <dgm:spPr/>
      <dgm:t>
        <a:bodyPr/>
        <a:lstStyle/>
        <a:p>
          <a:endParaRPr lang="en-US"/>
        </a:p>
      </dgm:t>
    </dgm:pt>
    <dgm:pt modelId="{45C64D8D-4105-411D-B22B-F384F30E8B07}" type="pres">
      <dgm:prSet presAssocID="{C6B0C062-C57F-4773-AD0D-F38255E3D28B}" presName="CompostProcess" presStyleCnt="0">
        <dgm:presLayoutVars>
          <dgm:dir/>
          <dgm:resizeHandles val="exact"/>
        </dgm:presLayoutVars>
      </dgm:prSet>
      <dgm:spPr/>
    </dgm:pt>
    <dgm:pt modelId="{709697CF-0548-47CC-840B-329A5753E689}" type="pres">
      <dgm:prSet presAssocID="{C6B0C062-C57F-4773-AD0D-F38255E3D28B}" presName="arrow" presStyleLbl="bgShp" presStyleIdx="0" presStyleCnt="1"/>
      <dgm:spPr/>
    </dgm:pt>
    <dgm:pt modelId="{24C86C7B-9086-40CC-B513-110360E673AB}" type="pres">
      <dgm:prSet presAssocID="{C6B0C062-C57F-4773-AD0D-F38255E3D28B}" presName="linearProcess" presStyleCnt="0"/>
      <dgm:spPr/>
    </dgm:pt>
    <dgm:pt modelId="{4DACC660-3D6D-44E4-BAB4-A8B8CC69FDF6}" type="pres">
      <dgm:prSet presAssocID="{96C57C87-EB3B-4EC2-9A41-07DDB6E1CD5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8BBB1-B6C7-4968-8331-7A3C49E247D8}" type="pres">
      <dgm:prSet presAssocID="{22F632CD-20B4-4C6C-851D-A0DA6FD61C5D}" presName="sibTrans" presStyleCnt="0"/>
      <dgm:spPr/>
    </dgm:pt>
    <dgm:pt modelId="{45546F33-F611-452F-821A-1C873827EDE9}" type="pres">
      <dgm:prSet presAssocID="{47E7A2FA-4BD5-4DEC-9F96-BCA4BBA47DC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80FFE-37D8-4714-AF8E-6A8E0092C84E}" type="pres">
      <dgm:prSet presAssocID="{996E13EC-AFA1-4AAC-A0C4-087C617FF2D9}" presName="sibTrans" presStyleCnt="0"/>
      <dgm:spPr/>
    </dgm:pt>
    <dgm:pt modelId="{7D96DBB1-E410-4C99-AA70-79C98A2053C7}" type="pres">
      <dgm:prSet presAssocID="{A12E24BB-B2D1-46CB-A03A-16612625C6D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66A1B7-E6FE-4EE7-9BB2-D9A033DCECAD}" type="presOf" srcId="{47E7A2FA-4BD5-4DEC-9F96-BCA4BBA47DCF}" destId="{45546F33-F611-452F-821A-1C873827EDE9}" srcOrd="0" destOrd="0" presId="urn:microsoft.com/office/officeart/2005/8/layout/hProcess9"/>
    <dgm:cxn modelId="{ECC75C0A-14AF-443A-8FC7-BB43B521C7C2}" type="presOf" srcId="{A12E24BB-B2D1-46CB-A03A-16612625C6D9}" destId="{7D96DBB1-E410-4C99-AA70-79C98A2053C7}" srcOrd="0" destOrd="0" presId="urn:microsoft.com/office/officeart/2005/8/layout/hProcess9"/>
    <dgm:cxn modelId="{2D4B9D84-0F85-47FB-A6D9-46B8AD9C72F7}" type="presOf" srcId="{96C57C87-EB3B-4EC2-9A41-07DDB6E1CD5F}" destId="{4DACC660-3D6D-44E4-BAB4-A8B8CC69FDF6}" srcOrd="0" destOrd="0" presId="urn:microsoft.com/office/officeart/2005/8/layout/hProcess9"/>
    <dgm:cxn modelId="{2C8280EC-E8E5-4CE9-B696-3F02C8A4F2AF}" type="presOf" srcId="{C6B0C062-C57F-4773-AD0D-F38255E3D28B}" destId="{45C64D8D-4105-411D-B22B-F384F30E8B07}" srcOrd="0" destOrd="0" presId="urn:microsoft.com/office/officeart/2005/8/layout/hProcess9"/>
    <dgm:cxn modelId="{34AAA809-0B3A-4EEC-AF99-BC937D6DC898}" srcId="{C6B0C062-C57F-4773-AD0D-F38255E3D28B}" destId="{47E7A2FA-4BD5-4DEC-9F96-BCA4BBA47DCF}" srcOrd="1" destOrd="0" parTransId="{8B3FB3DE-869F-44EA-939A-EB85E6D38D01}" sibTransId="{996E13EC-AFA1-4AAC-A0C4-087C617FF2D9}"/>
    <dgm:cxn modelId="{925307BB-5B35-431F-9DA1-13475E6C4B77}" srcId="{C6B0C062-C57F-4773-AD0D-F38255E3D28B}" destId="{96C57C87-EB3B-4EC2-9A41-07DDB6E1CD5F}" srcOrd="0" destOrd="0" parTransId="{5D1DC240-AF47-483E-BDD5-25D164AF9AD2}" sibTransId="{22F632CD-20B4-4C6C-851D-A0DA6FD61C5D}"/>
    <dgm:cxn modelId="{94D561A6-8F1D-4D66-A563-4B89F9A5BBB1}" srcId="{C6B0C062-C57F-4773-AD0D-F38255E3D28B}" destId="{A12E24BB-B2D1-46CB-A03A-16612625C6D9}" srcOrd="2" destOrd="0" parTransId="{7B556FFC-7709-44C1-B4BC-586D0EBBD1C9}" sibTransId="{9A6810F2-A473-4C4E-91CC-7ED8BF0F5902}"/>
    <dgm:cxn modelId="{485A8DFD-CC87-47F4-B66E-F99A901D98F2}" type="presParOf" srcId="{45C64D8D-4105-411D-B22B-F384F30E8B07}" destId="{709697CF-0548-47CC-840B-329A5753E689}" srcOrd="0" destOrd="0" presId="urn:microsoft.com/office/officeart/2005/8/layout/hProcess9"/>
    <dgm:cxn modelId="{A262A591-BDA6-4E7C-9279-0519A9209EF3}" type="presParOf" srcId="{45C64D8D-4105-411D-B22B-F384F30E8B07}" destId="{24C86C7B-9086-40CC-B513-110360E673AB}" srcOrd="1" destOrd="0" presId="urn:microsoft.com/office/officeart/2005/8/layout/hProcess9"/>
    <dgm:cxn modelId="{466DA801-1CD3-41D2-B088-4A57E5743076}" type="presParOf" srcId="{24C86C7B-9086-40CC-B513-110360E673AB}" destId="{4DACC660-3D6D-44E4-BAB4-A8B8CC69FDF6}" srcOrd="0" destOrd="0" presId="urn:microsoft.com/office/officeart/2005/8/layout/hProcess9"/>
    <dgm:cxn modelId="{7AE24827-157D-4535-8486-BA2136217B75}" type="presParOf" srcId="{24C86C7B-9086-40CC-B513-110360E673AB}" destId="{24B8BBB1-B6C7-4968-8331-7A3C49E247D8}" srcOrd="1" destOrd="0" presId="urn:microsoft.com/office/officeart/2005/8/layout/hProcess9"/>
    <dgm:cxn modelId="{E1F60C81-6800-4E65-B8CC-B1B690F224F1}" type="presParOf" srcId="{24C86C7B-9086-40CC-B513-110360E673AB}" destId="{45546F33-F611-452F-821A-1C873827EDE9}" srcOrd="2" destOrd="0" presId="urn:microsoft.com/office/officeart/2005/8/layout/hProcess9"/>
    <dgm:cxn modelId="{49D7CF11-FBA5-4520-A09D-572CA768A94D}" type="presParOf" srcId="{24C86C7B-9086-40CC-B513-110360E673AB}" destId="{71280FFE-37D8-4714-AF8E-6A8E0092C84E}" srcOrd="3" destOrd="0" presId="urn:microsoft.com/office/officeart/2005/8/layout/hProcess9"/>
    <dgm:cxn modelId="{6AEB5044-E4EC-4122-BDF6-90B9651F7B13}" type="presParOf" srcId="{24C86C7B-9086-40CC-B513-110360E673AB}" destId="{7D96DBB1-E410-4C99-AA70-79C98A2053C7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2E7E1-7AE7-46BC-B004-E7C3133433D3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051FE-EE53-40A8-A7B4-6E69DDB1C387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Excellence</a:t>
          </a:r>
          <a:endParaRPr lang="ro-RO" sz="1800" b="1" i="0" baseline="0" dirty="0">
            <a:solidFill>
              <a:schemeClr val="bg1"/>
            </a:solidFill>
          </a:endParaRPr>
        </a:p>
      </dgm:t>
    </dgm:pt>
    <dgm:pt modelId="{1BCF9E70-BEE6-4BB6-ACFA-CD0DB0B57465}" type="parTrans" cxnId="{E5D8BE49-A3FC-4A9C-AD03-9C6435687829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43DEB053-8682-4CCA-B409-63385EAD748F}" type="sibTrans" cxnId="{E5D8BE49-A3FC-4A9C-AD03-9C6435687829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BEFB9280-BB96-4FA6-A5C4-7F9C6139CF42}">
      <dgm:prSet custT="1"/>
      <dgm:spPr/>
      <dgm:t>
        <a:bodyPr/>
        <a:lstStyle/>
        <a:p>
          <a:r>
            <a:rPr lang="en-US" sz="1800" b="1" smtClean="0">
              <a:solidFill>
                <a:schemeClr val="bg1"/>
              </a:solidFill>
            </a:rPr>
            <a:t>Impact</a:t>
          </a:r>
          <a:endParaRPr lang="ro-RO" sz="1800" b="1" dirty="0" smtClean="0">
            <a:solidFill>
              <a:schemeClr val="bg1"/>
            </a:solidFill>
          </a:endParaRPr>
        </a:p>
      </dgm:t>
    </dgm:pt>
    <dgm:pt modelId="{087EB311-74D3-47EA-8156-6011CBE8D5F4}" type="parTrans" cxnId="{168DE879-2DB0-4748-9296-F65923BE100C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6B0596DC-BC7B-4B1E-86A4-B63F5E4E1C6B}" type="sibTrans" cxnId="{168DE879-2DB0-4748-9296-F65923BE100C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BCA32776-700E-4DF0-B051-1321CA380040}">
      <dgm:prSet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Quality and efficiency of the implementation</a:t>
          </a:r>
          <a:endParaRPr lang="en-US" sz="1800" b="1" dirty="0">
            <a:solidFill>
              <a:schemeClr val="bg1"/>
            </a:solidFill>
          </a:endParaRPr>
        </a:p>
      </dgm:t>
    </dgm:pt>
    <dgm:pt modelId="{C27C570E-F47B-4844-913C-DDF17F97BCC5}" type="parTrans" cxnId="{0DD9FAB5-3F35-416E-8751-9BD6CECFFFDA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EB0577AF-0B16-4AD4-BB19-3CF083BB531B}" type="sibTrans" cxnId="{0DD9FAB5-3F35-416E-8751-9BD6CECFFFDA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6123D0A-2B8E-411D-9003-A93B082E0109}" type="pres">
      <dgm:prSet presAssocID="{CF22E7E1-7AE7-46BC-B004-E7C3133433D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97C8FD-6806-4F74-808E-3D3D22406BC8}" type="pres">
      <dgm:prSet presAssocID="{A4C051FE-EE53-40A8-A7B4-6E69DDB1C387}" presName="circ1" presStyleLbl="vennNode1" presStyleIdx="0" presStyleCnt="3"/>
      <dgm:spPr/>
      <dgm:t>
        <a:bodyPr/>
        <a:lstStyle/>
        <a:p>
          <a:endParaRPr lang="en-US"/>
        </a:p>
      </dgm:t>
    </dgm:pt>
    <dgm:pt modelId="{87473FC1-3AFE-44EB-A56A-80F5D18ACE24}" type="pres">
      <dgm:prSet presAssocID="{A4C051FE-EE53-40A8-A7B4-6E69DDB1C3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B014E-CCDA-46A6-A805-B035A396C999}" type="pres">
      <dgm:prSet presAssocID="{BEFB9280-BB96-4FA6-A5C4-7F9C6139CF42}" presName="circ2" presStyleLbl="vennNode1" presStyleIdx="1" presStyleCnt="3"/>
      <dgm:spPr/>
      <dgm:t>
        <a:bodyPr/>
        <a:lstStyle/>
        <a:p>
          <a:endParaRPr lang="en-US"/>
        </a:p>
      </dgm:t>
    </dgm:pt>
    <dgm:pt modelId="{982DF093-BBD9-46F6-9E0F-6BE1520BCD69}" type="pres">
      <dgm:prSet presAssocID="{BEFB9280-BB96-4FA6-A5C4-7F9C6139CF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F2BBB-E71C-402D-AFF3-84C5B13967EB}" type="pres">
      <dgm:prSet presAssocID="{BCA32776-700E-4DF0-B051-1321CA380040}" presName="circ3" presStyleLbl="vennNode1" presStyleIdx="2" presStyleCnt="3"/>
      <dgm:spPr/>
      <dgm:t>
        <a:bodyPr/>
        <a:lstStyle/>
        <a:p>
          <a:endParaRPr lang="en-US"/>
        </a:p>
      </dgm:t>
    </dgm:pt>
    <dgm:pt modelId="{07E5C332-7BB5-4EEF-AD6A-69A1092587BD}" type="pres">
      <dgm:prSet presAssocID="{BCA32776-700E-4DF0-B051-1321CA38004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D8BE49-A3FC-4A9C-AD03-9C6435687829}" srcId="{CF22E7E1-7AE7-46BC-B004-E7C3133433D3}" destId="{A4C051FE-EE53-40A8-A7B4-6E69DDB1C387}" srcOrd="0" destOrd="0" parTransId="{1BCF9E70-BEE6-4BB6-ACFA-CD0DB0B57465}" sibTransId="{43DEB053-8682-4CCA-B409-63385EAD748F}"/>
    <dgm:cxn modelId="{DC56A7B4-7CA5-4E7A-B065-DBA65007D81C}" type="presOf" srcId="{CF22E7E1-7AE7-46BC-B004-E7C3133433D3}" destId="{56123D0A-2B8E-411D-9003-A93B082E0109}" srcOrd="0" destOrd="0" presId="urn:microsoft.com/office/officeart/2005/8/layout/venn1"/>
    <dgm:cxn modelId="{168DE879-2DB0-4748-9296-F65923BE100C}" srcId="{CF22E7E1-7AE7-46BC-B004-E7C3133433D3}" destId="{BEFB9280-BB96-4FA6-A5C4-7F9C6139CF42}" srcOrd="1" destOrd="0" parTransId="{087EB311-74D3-47EA-8156-6011CBE8D5F4}" sibTransId="{6B0596DC-BC7B-4B1E-86A4-B63F5E4E1C6B}"/>
    <dgm:cxn modelId="{BBFEC1C3-5FC5-4264-9B9C-70B2F2EEFEC9}" type="presOf" srcId="{A4C051FE-EE53-40A8-A7B4-6E69DDB1C387}" destId="{87473FC1-3AFE-44EB-A56A-80F5D18ACE24}" srcOrd="1" destOrd="0" presId="urn:microsoft.com/office/officeart/2005/8/layout/venn1"/>
    <dgm:cxn modelId="{E63C4E2C-330A-487F-BDB3-C25C5F015CEC}" type="presOf" srcId="{BEFB9280-BB96-4FA6-A5C4-7F9C6139CF42}" destId="{79EB014E-CCDA-46A6-A805-B035A396C999}" srcOrd="0" destOrd="0" presId="urn:microsoft.com/office/officeart/2005/8/layout/venn1"/>
    <dgm:cxn modelId="{10745468-2BAA-43A9-8BFD-86F8655702E3}" type="presOf" srcId="{A4C051FE-EE53-40A8-A7B4-6E69DDB1C387}" destId="{3797C8FD-6806-4F74-808E-3D3D22406BC8}" srcOrd="0" destOrd="0" presId="urn:microsoft.com/office/officeart/2005/8/layout/venn1"/>
    <dgm:cxn modelId="{0DD9FAB5-3F35-416E-8751-9BD6CECFFFDA}" srcId="{CF22E7E1-7AE7-46BC-B004-E7C3133433D3}" destId="{BCA32776-700E-4DF0-B051-1321CA380040}" srcOrd="2" destOrd="0" parTransId="{C27C570E-F47B-4844-913C-DDF17F97BCC5}" sibTransId="{EB0577AF-0B16-4AD4-BB19-3CF083BB531B}"/>
    <dgm:cxn modelId="{F8330740-CE1A-4B41-B2AE-F6702EF0C033}" type="presOf" srcId="{BCA32776-700E-4DF0-B051-1321CA380040}" destId="{387F2BBB-E71C-402D-AFF3-84C5B13967EB}" srcOrd="0" destOrd="0" presId="urn:microsoft.com/office/officeart/2005/8/layout/venn1"/>
    <dgm:cxn modelId="{0D8878C9-BE94-4C70-AB13-E7EECD0EE7CB}" type="presOf" srcId="{BEFB9280-BB96-4FA6-A5C4-7F9C6139CF42}" destId="{982DF093-BBD9-46F6-9E0F-6BE1520BCD69}" srcOrd="1" destOrd="0" presId="urn:microsoft.com/office/officeart/2005/8/layout/venn1"/>
    <dgm:cxn modelId="{903E20F0-6CF3-48CD-B0FA-9C6EE4A34C6B}" type="presOf" srcId="{BCA32776-700E-4DF0-B051-1321CA380040}" destId="{07E5C332-7BB5-4EEF-AD6A-69A1092587BD}" srcOrd="1" destOrd="0" presId="urn:microsoft.com/office/officeart/2005/8/layout/venn1"/>
    <dgm:cxn modelId="{B26A14EB-13E5-4B30-838E-EFDE4F37DD72}" type="presParOf" srcId="{56123D0A-2B8E-411D-9003-A93B082E0109}" destId="{3797C8FD-6806-4F74-808E-3D3D22406BC8}" srcOrd="0" destOrd="0" presId="urn:microsoft.com/office/officeart/2005/8/layout/venn1"/>
    <dgm:cxn modelId="{DB29662E-83CA-4702-9267-B9BDBC21C6F5}" type="presParOf" srcId="{56123D0A-2B8E-411D-9003-A93B082E0109}" destId="{87473FC1-3AFE-44EB-A56A-80F5D18ACE24}" srcOrd="1" destOrd="0" presId="urn:microsoft.com/office/officeart/2005/8/layout/venn1"/>
    <dgm:cxn modelId="{DA0C5E06-8927-454E-A43C-9D2944E88D2A}" type="presParOf" srcId="{56123D0A-2B8E-411D-9003-A93B082E0109}" destId="{79EB014E-CCDA-46A6-A805-B035A396C999}" srcOrd="2" destOrd="0" presId="urn:microsoft.com/office/officeart/2005/8/layout/venn1"/>
    <dgm:cxn modelId="{E6FCB5EC-4D29-41EE-A093-6BD2043A1FAD}" type="presParOf" srcId="{56123D0A-2B8E-411D-9003-A93B082E0109}" destId="{982DF093-BBD9-46F6-9E0F-6BE1520BCD69}" srcOrd="3" destOrd="0" presId="urn:microsoft.com/office/officeart/2005/8/layout/venn1"/>
    <dgm:cxn modelId="{92392696-29B7-4CBB-B9A3-8CDC5C06F7F6}" type="presParOf" srcId="{56123D0A-2B8E-411D-9003-A93B082E0109}" destId="{387F2BBB-E71C-402D-AFF3-84C5B13967EB}" srcOrd="4" destOrd="0" presId="urn:microsoft.com/office/officeart/2005/8/layout/venn1"/>
    <dgm:cxn modelId="{BB49726D-9DEE-421E-B043-56EFE78E757C}" type="presParOf" srcId="{56123D0A-2B8E-411D-9003-A93B082E0109}" destId="{07E5C332-7BB5-4EEF-AD6A-69A1092587BD}" srcOrd="5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A9648B-6381-498F-B340-25B577B0A9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CD7864-5D90-4365-A5DE-6A207C805C27}">
      <dgm:prSet custT="1"/>
      <dgm:spPr/>
      <dgm:t>
        <a:bodyPr/>
        <a:lstStyle/>
        <a:p>
          <a:pPr rtl="0"/>
          <a:r>
            <a:rPr lang="en-US" sz="1800" b="0" i="0" baseline="0" dirty="0" smtClean="0"/>
            <a:t>0 </a:t>
          </a:r>
          <a:r>
            <a:rPr lang="en-US" sz="1800" b="1" i="0" baseline="0" dirty="0" smtClean="0"/>
            <a:t>Proposal does not meet the criterion at all </a:t>
          </a:r>
          <a:r>
            <a:rPr lang="en-US" sz="1800" b="0" i="0" baseline="0" dirty="0" smtClean="0"/>
            <a:t>or cannot be assessed due to missing or incomplete information</a:t>
          </a:r>
          <a:endParaRPr lang="en-US" sz="1800" dirty="0"/>
        </a:p>
      </dgm:t>
    </dgm:pt>
    <dgm:pt modelId="{3C987F8E-F6AD-43EC-BEAE-F604EA5B5C56}" type="parTrans" cxnId="{04E05336-3421-4D6F-8AB6-8777E9E76EE3}">
      <dgm:prSet/>
      <dgm:spPr/>
      <dgm:t>
        <a:bodyPr/>
        <a:lstStyle/>
        <a:p>
          <a:endParaRPr lang="en-US" sz="1800"/>
        </a:p>
      </dgm:t>
    </dgm:pt>
    <dgm:pt modelId="{10A1A6F6-16EF-405F-9084-E02258A97B07}" type="sibTrans" cxnId="{04E05336-3421-4D6F-8AB6-8777E9E76EE3}">
      <dgm:prSet/>
      <dgm:spPr/>
      <dgm:t>
        <a:bodyPr/>
        <a:lstStyle/>
        <a:p>
          <a:endParaRPr lang="en-US" sz="1800"/>
        </a:p>
      </dgm:t>
    </dgm:pt>
    <dgm:pt modelId="{A1B8F6B8-2845-43BC-AE03-8FE15CE38855}">
      <dgm:prSet custT="1"/>
      <dgm:spPr/>
      <dgm:t>
        <a:bodyPr/>
        <a:lstStyle/>
        <a:p>
          <a:pPr rtl="0"/>
          <a:r>
            <a:rPr lang="en-US" sz="1800" b="0" i="0" baseline="0" dirty="0" smtClean="0"/>
            <a:t>1 </a:t>
          </a:r>
          <a:r>
            <a:rPr lang="en-US" sz="1800" b="1" i="0" baseline="0" dirty="0" smtClean="0"/>
            <a:t>Poor </a:t>
          </a:r>
          <a:r>
            <a:rPr lang="en-US" sz="1800" b="0" i="0" baseline="0" dirty="0" smtClean="0"/>
            <a:t>– serious weaknesses</a:t>
          </a:r>
          <a:endParaRPr lang="en-US" sz="1800" dirty="0"/>
        </a:p>
      </dgm:t>
    </dgm:pt>
    <dgm:pt modelId="{BDF3D5E0-FF04-40FB-8CA9-048673DC3CD3}" type="parTrans" cxnId="{A21EE371-F28D-49C7-AB55-C94918C65B80}">
      <dgm:prSet/>
      <dgm:spPr/>
      <dgm:t>
        <a:bodyPr/>
        <a:lstStyle/>
        <a:p>
          <a:endParaRPr lang="en-US" sz="1800"/>
        </a:p>
      </dgm:t>
    </dgm:pt>
    <dgm:pt modelId="{AEB8DA7E-A6ED-44F4-916B-98E18D81E247}" type="sibTrans" cxnId="{A21EE371-F28D-49C7-AB55-C94918C65B80}">
      <dgm:prSet/>
      <dgm:spPr/>
      <dgm:t>
        <a:bodyPr/>
        <a:lstStyle/>
        <a:p>
          <a:endParaRPr lang="en-US" sz="1800"/>
        </a:p>
      </dgm:t>
    </dgm:pt>
    <dgm:pt modelId="{B4C08C43-551C-4B48-9DFF-C0D180D5CFBF}">
      <dgm:prSet custT="1"/>
      <dgm:spPr/>
      <dgm:t>
        <a:bodyPr/>
        <a:lstStyle/>
        <a:p>
          <a:pPr rtl="0"/>
          <a:r>
            <a:rPr lang="en-US" sz="1800" b="0" i="0" baseline="0" dirty="0" smtClean="0"/>
            <a:t>2 </a:t>
          </a:r>
          <a:r>
            <a:rPr lang="en-US" sz="1800" b="1" i="0" baseline="0" dirty="0" smtClean="0"/>
            <a:t>Fair</a:t>
          </a:r>
          <a:r>
            <a:rPr lang="en-US" sz="1800" b="0" i="0" baseline="0" dirty="0" smtClean="0"/>
            <a:t> – goes some way to meeting criterion, but with significant weaknesses</a:t>
          </a:r>
          <a:endParaRPr lang="en-US" sz="1800" dirty="0"/>
        </a:p>
      </dgm:t>
    </dgm:pt>
    <dgm:pt modelId="{E23E67F1-8A50-4E8D-9AFE-B157F9F74D9A}" type="parTrans" cxnId="{E66E748A-7661-44DB-8D44-A0623BC8BF31}">
      <dgm:prSet/>
      <dgm:spPr/>
      <dgm:t>
        <a:bodyPr/>
        <a:lstStyle/>
        <a:p>
          <a:endParaRPr lang="en-US" sz="1800"/>
        </a:p>
      </dgm:t>
    </dgm:pt>
    <dgm:pt modelId="{EE7A51DD-9F33-45A6-8057-44258CC9FA19}" type="sibTrans" cxnId="{E66E748A-7661-44DB-8D44-A0623BC8BF31}">
      <dgm:prSet/>
      <dgm:spPr/>
      <dgm:t>
        <a:bodyPr/>
        <a:lstStyle/>
        <a:p>
          <a:endParaRPr lang="en-US" sz="1800"/>
        </a:p>
      </dgm:t>
    </dgm:pt>
    <dgm:pt modelId="{1002E63A-4AA5-4ECA-9851-175028D21022}">
      <dgm:prSet custT="1"/>
      <dgm:spPr/>
      <dgm:t>
        <a:bodyPr/>
        <a:lstStyle/>
        <a:p>
          <a:pPr rtl="0"/>
          <a:r>
            <a:rPr lang="en-US" sz="1800" b="0" i="0" baseline="0" dirty="0" smtClean="0"/>
            <a:t>3 </a:t>
          </a:r>
          <a:r>
            <a:rPr lang="en-US" sz="1800" b="1" i="0" baseline="0" dirty="0" smtClean="0"/>
            <a:t>Good</a:t>
          </a:r>
          <a:r>
            <a:rPr lang="en-US" sz="1800" b="0" i="0" baseline="0" dirty="0" smtClean="0"/>
            <a:t> – but with a number of shortcomings</a:t>
          </a:r>
          <a:endParaRPr lang="en-US" sz="1800" dirty="0"/>
        </a:p>
      </dgm:t>
    </dgm:pt>
    <dgm:pt modelId="{5F79BE7D-9B40-4ACA-B0F6-6BEACEB2369D}" type="parTrans" cxnId="{DD6A9113-E9BB-410F-A076-05F8604970BC}">
      <dgm:prSet/>
      <dgm:spPr/>
      <dgm:t>
        <a:bodyPr/>
        <a:lstStyle/>
        <a:p>
          <a:endParaRPr lang="en-US" sz="1800"/>
        </a:p>
      </dgm:t>
    </dgm:pt>
    <dgm:pt modelId="{4D1DE7D4-81E2-4459-963B-35A4A998BF1D}" type="sibTrans" cxnId="{DD6A9113-E9BB-410F-A076-05F8604970BC}">
      <dgm:prSet/>
      <dgm:spPr/>
      <dgm:t>
        <a:bodyPr/>
        <a:lstStyle/>
        <a:p>
          <a:endParaRPr lang="en-US" sz="1800"/>
        </a:p>
      </dgm:t>
    </dgm:pt>
    <dgm:pt modelId="{13F06CE1-21AF-4977-900A-14A0055A05DC}">
      <dgm:prSet custT="1"/>
      <dgm:spPr/>
      <dgm:t>
        <a:bodyPr/>
        <a:lstStyle/>
        <a:p>
          <a:pPr rtl="0"/>
          <a:r>
            <a:rPr lang="en-US" sz="1800" b="0" i="0" baseline="0" dirty="0" smtClean="0"/>
            <a:t>4 </a:t>
          </a:r>
          <a:r>
            <a:rPr lang="en-US" sz="1800" b="1" i="0" baseline="0" dirty="0" smtClean="0"/>
            <a:t>Very good </a:t>
          </a:r>
          <a:r>
            <a:rPr lang="en-US" sz="1800" b="0" i="0" baseline="0" dirty="0" smtClean="0"/>
            <a:t>– but with a small number of shortcomings</a:t>
          </a:r>
          <a:endParaRPr lang="en-US" sz="1800" dirty="0"/>
        </a:p>
      </dgm:t>
    </dgm:pt>
    <dgm:pt modelId="{D3B81DB4-0FF3-4E19-A442-C4D03248AB44}" type="parTrans" cxnId="{FD87DD5B-5DD5-4079-9B31-AF085E644E32}">
      <dgm:prSet/>
      <dgm:spPr/>
      <dgm:t>
        <a:bodyPr/>
        <a:lstStyle/>
        <a:p>
          <a:endParaRPr lang="en-US" sz="1800"/>
        </a:p>
      </dgm:t>
    </dgm:pt>
    <dgm:pt modelId="{30102BC4-ACD5-4EA8-A129-830C9011F576}" type="sibTrans" cxnId="{FD87DD5B-5DD5-4079-9B31-AF085E644E32}">
      <dgm:prSet/>
      <dgm:spPr/>
      <dgm:t>
        <a:bodyPr/>
        <a:lstStyle/>
        <a:p>
          <a:endParaRPr lang="en-US" sz="1800"/>
        </a:p>
      </dgm:t>
    </dgm:pt>
    <dgm:pt modelId="{2074F8CD-B74A-4FF9-B48C-63D1AF96B6E8}">
      <dgm:prSet custT="1"/>
      <dgm:spPr/>
      <dgm:t>
        <a:bodyPr/>
        <a:lstStyle/>
        <a:p>
          <a:pPr rtl="0"/>
          <a:r>
            <a:rPr lang="en-US" sz="1800" b="0" i="0" baseline="0" dirty="0" smtClean="0"/>
            <a:t>5 </a:t>
          </a:r>
          <a:r>
            <a:rPr lang="en-US" sz="1800" b="1" i="0" baseline="0" dirty="0" smtClean="0"/>
            <a:t>Excellent</a:t>
          </a:r>
          <a:r>
            <a:rPr lang="en-US" sz="1800" b="0" i="0" baseline="0" dirty="0" smtClean="0"/>
            <a:t> – meets criterion in every relevant respect. Any shortcomings are minor</a:t>
          </a:r>
          <a:endParaRPr lang="en-US" sz="1800" dirty="0"/>
        </a:p>
      </dgm:t>
    </dgm:pt>
    <dgm:pt modelId="{D0B5B0F1-3590-4C2D-A3F7-F4FF1C4596BB}" type="parTrans" cxnId="{EF25EB07-04D7-4F53-A87B-5B2C7F24FD57}">
      <dgm:prSet/>
      <dgm:spPr/>
      <dgm:t>
        <a:bodyPr/>
        <a:lstStyle/>
        <a:p>
          <a:endParaRPr lang="en-US" sz="1800"/>
        </a:p>
      </dgm:t>
    </dgm:pt>
    <dgm:pt modelId="{93CA2AD4-2462-4F8C-8609-D792104B9DE8}" type="sibTrans" cxnId="{EF25EB07-04D7-4F53-A87B-5B2C7F24FD57}">
      <dgm:prSet/>
      <dgm:spPr/>
      <dgm:t>
        <a:bodyPr/>
        <a:lstStyle/>
        <a:p>
          <a:endParaRPr lang="en-US" sz="1800"/>
        </a:p>
      </dgm:t>
    </dgm:pt>
    <dgm:pt modelId="{7BF477C6-9DA3-4931-9BC3-39001AC020E7}" type="pres">
      <dgm:prSet presAssocID="{92A9648B-6381-498F-B340-25B577B0A9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42BE9C-84A0-485C-9E2C-D4736FEDF9A4}" type="pres">
      <dgm:prSet presAssocID="{69CD7864-5D90-4365-A5DE-6A207C805C2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245C6-63CE-4BC3-B3B6-051C21976AFD}" type="pres">
      <dgm:prSet presAssocID="{10A1A6F6-16EF-405F-9084-E02258A97B07}" presName="spacer" presStyleCnt="0"/>
      <dgm:spPr/>
    </dgm:pt>
    <dgm:pt modelId="{ED611D58-EF80-4191-8E17-0A8CA9D72DC8}" type="pres">
      <dgm:prSet presAssocID="{A1B8F6B8-2845-43BC-AE03-8FE15CE3885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2876F-DA79-4D61-8A48-57D210C3BA67}" type="pres">
      <dgm:prSet presAssocID="{AEB8DA7E-A6ED-44F4-916B-98E18D81E247}" presName="spacer" presStyleCnt="0"/>
      <dgm:spPr/>
    </dgm:pt>
    <dgm:pt modelId="{ADAD4A0F-883D-40BC-997A-FBAE99BB3E23}" type="pres">
      <dgm:prSet presAssocID="{B4C08C43-551C-4B48-9DFF-C0D180D5CFB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0F48D-B1A8-4114-A8DF-909D8A31536F}" type="pres">
      <dgm:prSet presAssocID="{EE7A51DD-9F33-45A6-8057-44258CC9FA19}" presName="spacer" presStyleCnt="0"/>
      <dgm:spPr/>
    </dgm:pt>
    <dgm:pt modelId="{0050E881-D832-4E46-8837-E323906EC6E5}" type="pres">
      <dgm:prSet presAssocID="{1002E63A-4AA5-4ECA-9851-175028D2102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17BCF-4B8A-4694-937D-F6ABDEA8E64C}" type="pres">
      <dgm:prSet presAssocID="{4D1DE7D4-81E2-4459-963B-35A4A998BF1D}" presName="spacer" presStyleCnt="0"/>
      <dgm:spPr/>
    </dgm:pt>
    <dgm:pt modelId="{249A30E0-572E-48CF-9DCD-3C12DB8AD4EB}" type="pres">
      <dgm:prSet presAssocID="{13F06CE1-21AF-4977-900A-14A0055A05D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7346A-A3BD-49CE-ABB7-4AAF4FA4792A}" type="pres">
      <dgm:prSet presAssocID="{30102BC4-ACD5-4EA8-A129-830C9011F576}" presName="spacer" presStyleCnt="0"/>
      <dgm:spPr/>
    </dgm:pt>
    <dgm:pt modelId="{CB2A5BF8-4A6C-4EB8-87A4-1253DCEE0993}" type="pres">
      <dgm:prSet presAssocID="{2074F8CD-B74A-4FF9-B48C-63D1AF96B6E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25EB07-04D7-4F53-A87B-5B2C7F24FD57}" srcId="{92A9648B-6381-498F-B340-25B577B0A964}" destId="{2074F8CD-B74A-4FF9-B48C-63D1AF96B6E8}" srcOrd="5" destOrd="0" parTransId="{D0B5B0F1-3590-4C2D-A3F7-F4FF1C4596BB}" sibTransId="{93CA2AD4-2462-4F8C-8609-D792104B9DE8}"/>
    <dgm:cxn modelId="{1E2C6538-14B5-461A-B3E9-D18FE0DE2702}" type="presOf" srcId="{A1B8F6B8-2845-43BC-AE03-8FE15CE38855}" destId="{ED611D58-EF80-4191-8E17-0A8CA9D72DC8}" srcOrd="0" destOrd="0" presId="urn:microsoft.com/office/officeart/2005/8/layout/vList2"/>
    <dgm:cxn modelId="{E66E748A-7661-44DB-8D44-A0623BC8BF31}" srcId="{92A9648B-6381-498F-B340-25B577B0A964}" destId="{B4C08C43-551C-4B48-9DFF-C0D180D5CFBF}" srcOrd="2" destOrd="0" parTransId="{E23E67F1-8A50-4E8D-9AFE-B157F9F74D9A}" sibTransId="{EE7A51DD-9F33-45A6-8057-44258CC9FA19}"/>
    <dgm:cxn modelId="{A21EE371-F28D-49C7-AB55-C94918C65B80}" srcId="{92A9648B-6381-498F-B340-25B577B0A964}" destId="{A1B8F6B8-2845-43BC-AE03-8FE15CE38855}" srcOrd="1" destOrd="0" parTransId="{BDF3D5E0-FF04-40FB-8CA9-048673DC3CD3}" sibTransId="{AEB8DA7E-A6ED-44F4-916B-98E18D81E247}"/>
    <dgm:cxn modelId="{97BDCAFB-6094-49B9-8524-502966B6230F}" type="presOf" srcId="{B4C08C43-551C-4B48-9DFF-C0D180D5CFBF}" destId="{ADAD4A0F-883D-40BC-997A-FBAE99BB3E23}" srcOrd="0" destOrd="0" presId="urn:microsoft.com/office/officeart/2005/8/layout/vList2"/>
    <dgm:cxn modelId="{FB349758-06F3-4332-A483-A102154457AC}" type="presOf" srcId="{13F06CE1-21AF-4977-900A-14A0055A05DC}" destId="{249A30E0-572E-48CF-9DCD-3C12DB8AD4EB}" srcOrd="0" destOrd="0" presId="urn:microsoft.com/office/officeart/2005/8/layout/vList2"/>
    <dgm:cxn modelId="{04E05336-3421-4D6F-8AB6-8777E9E76EE3}" srcId="{92A9648B-6381-498F-B340-25B577B0A964}" destId="{69CD7864-5D90-4365-A5DE-6A207C805C27}" srcOrd="0" destOrd="0" parTransId="{3C987F8E-F6AD-43EC-BEAE-F604EA5B5C56}" sibTransId="{10A1A6F6-16EF-405F-9084-E02258A97B07}"/>
    <dgm:cxn modelId="{FD87DD5B-5DD5-4079-9B31-AF085E644E32}" srcId="{92A9648B-6381-498F-B340-25B577B0A964}" destId="{13F06CE1-21AF-4977-900A-14A0055A05DC}" srcOrd="4" destOrd="0" parTransId="{D3B81DB4-0FF3-4E19-A442-C4D03248AB44}" sibTransId="{30102BC4-ACD5-4EA8-A129-830C9011F576}"/>
    <dgm:cxn modelId="{DD6A9113-E9BB-410F-A076-05F8604970BC}" srcId="{92A9648B-6381-498F-B340-25B577B0A964}" destId="{1002E63A-4AA5-4ECA-9851-175028D21022}" srcOrd="3" destOrd="0" parTransId="{5F79BE7D-9B40-4ACA-B0F6-6BEACEB2369D}" sibTransId="{4D1DE7D4-81E2-4459-963B-35A4A998BF1D}"/>
    <dgm:cxn modelId="{0A321D0D-5D96-4769-8A18-44022C0E46BE}" type="presOf" srcId="{92A9648B-6381-498F-B340-25B577B0A964}" destId="{7BF477C6-9DA3-4931-9BC3-39001AC020E7}" srcOrd="0" destOrd="0" presId="urn:microsoft.com/office/officeart/2005/8/layout/vList2"/>
    <dgm:cxn modelId="{0289200D-4A68-44E7-A3B3-721295CB9935}" type="presOf" srcId="{69CD7864-5D90-4365-A5DE-6A207C805C27}" destId="{3E42BE9C-84A0-485C-9E2C-D4736FEDF9A4}" srcOrd="0" destOrd="0" presId="urn:microsoft.com/office/officeart/2005/8/layout/vList2"/>
    <dgm:cxn modelId="{116D88D8-D77E-4949-97D4-19C4348B36DE}" type="presOf" srcId="{2074F8CD-B74A-4FF9-B48C-63D1AF96B6E8}" destId="{CB2A5BF8-4A6C-4EB8-87A4-1253DCEE0993}" srcOrd="0" destOrd="0" presId="urn:microsoft.com/office/officeart/2005/8/layout/vList2"/>
    <dgm:cxn modelId="{E203C35C-BA4B-4ABF-A9F0-CDAD1631FADF}" type="presOf" srcId="{1002E63A-4AA5-4ECA-9851-175028D21022}" destId="{0050E881-D832-4E46-8837-E323906EC6E5}" srcOrd="0" destOrd="0" presId="urn:microsoft.com/office/officeart/2005/8/layout/vList2"/>
    <dgm:cxn modelId="{59CCC602-3800-4312-9F28-A48BBEBD4E15}" type="presParOf" srcId="{7BF477C6-9DA3-4931-9BC3-39001AC020E7}" destId="{3E42BE9C-84A0-485C-9E2C-D4736FEDF9A4}" srcOrd="0" destOrd="0" presId="urn:microsoft.com/office/officeart/2005/8/layout/vList2"/>
    <dgm:cxn modelId="{4CBE3493-DAD8-4B89-B10A-E393A23460D8}" type="presParOf" srcId="{7BF477C6-9DA3-4931-9BC3-39001AC020E7}" destId="{A48245C6-63CE-4BC3-B3B6-051C21976AFD}" srcOrd="1" destOrd="0" presId="urn:microsoft.com/office/officeart/2005/8/layout/vList2"/>
    <dgm:cxn modelId="{33D8CEE6-3122-453B-AA02-183A74C75F75}" type="presParOf" srcId="{7BF477C6-9DA3-4931-9BC3-39001AC020E7}" destId="{ED611D58-EF80-4191-8E17-0A8CA9D72DC8}" srcOrd="2" destOrd="0" presId="urn:microsoft.com/office/officeart/2005/8/layout/vList2"/>
    <dgm:cxn modelId="{B1489A17-8D86-4AC7-8DBF-3332446372FB}" type="presParOf" srcId="{7BF477C6-9DA3-4931-9BC3-39001AC020E7}" destId="{4292876F-DA79-4D61-8A48-57D210C3BA67}" srcOrd="3" destOrd="0" presId="urn:microsoft.com/office/officeart/2005/8/layout/vList2"/>
    <dgm:cxn modelId="{A31375E2-A676-49BC-A323-3461B4133719}" type="presParOf" srcId="{7BF477C6-9DA3-4931-9BC3-39001AC020E7}" destId="{ADAD4A0F-883D-40BC-997A-FBAE99BB3E23}" srcOrd="4" destOrd="0" presId="urn:microsoft.com/office/officeart/2005/8/layout/vList2"/>
    <dgm:cxn modelId="{433FAAFE-0712-4A56-8F1E-921ADF8DABDD}" type="presParOf" srcId="{7BF477C6-9DA3-4931-9BC3-39001AC020E7}" destId="{4160F48D-B1A8-4114-A8DF-909D8A31536F}" srcOrd="5" destOrd="0" presId="urn:microsoft.com/office/officeart/2005/8/layout/vList2"/>
    <dgm:cxn modelId="{C21C4069-40F4-4D2C-897E-32391BCE2FD1}" type="presParOf" srcId="{7BF477C6-9DA3-4931-9BC3-39001AC020E7}" destId="{0050E881-D832-4E46-8837-E323906EC6E5}" srcOrd="6" destOrd="0" presId="urn:microsoft.com/office/officeart/2005/8/layout/vList2"/>
    <dgm:cxn modelId="{2E3E2E94-9B72-4423-B86C-41F0B6D8DBE6}" type="presParOf" srcId="{7BF477C6-9DA3-4931-9BC3-39001AC020E7}" destId="{27F17BCF-4B8A-4694-937D-F6ABDEA8E64C}" srcOrd="7" destOrd="0" presId="urn:microsoft.com/office/officeart/2005/8/layout/vList2"/>
    <dgm:cxn modelId="{94189CC0-E84C-462A-975B-2E97DACABA2A}" type="presParOf" srcId="{7BF477C6-9DA3-4931-9BC3-39001AC020E7}" destId="{249A30E0-572E-48CF-9DCD-3C12DB8AD4EB}" srcOrd="8" destOrd="0" presId="urn:microsoft.com/office/officeart/2005/8/layout/vList2"/>
    <dgm:cxn modelId="{1EA880DC-B593-452F-B3A1-8A604806F448}" type="presParOf" srcId="{7BF477C6-9DA3-4931-9BC3-39001AC020E7}" destId="{CC97346A-A3BD-49CE-ABB7-4AAF4FA4792A}" srcOrd="9" destOrd="0" presId="urn:microsoft.com/office/officeart/2005/8/layout/vList2"/>
    <dgm:cxn modelId="{473948FE-50E8-4BFD-AC51-07E377683CB5}" type="presParOf" srcId="{7BF477C6-9DA3-4931-9BC3-39001AC020E7}" destId="{CB2A5BF8-4A6C-4EB8-87A4-1253DCEE0993}" srcOrd="1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DBFB65-39D3-4282-ACE5-40E42BB674A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5D7A31-72D9-4078-B39B-6F33F9B2372A}">
      <dgm:prSet/>
      <dgm:spPr/>
      <dgm:t>
        <a:bodyPr/>
        <a:lstStyle/>
        <a:p>
          <a:pPr algn="ctr" rtl="0"/>
          <a:r>
            <a:rPr lang="en-US" b="1" i="0" baseline="0" dirty="0" smtClean="0"/>
            <a:t>The</a:t>
          </a:r>
          <a:r>
            <a:rPr lang="ro-RO" b="1" i="0" baseline="0" dirty="0" smtClean="0"/>
            <a:t> </a:t>
          </a:r>
          <a:r>
            <a:rPr lang="en-US" b="1" i="0" baseline="0" dirty="0" smtClean="0"/>
            <a:t>threshold for individual criteria will be 3</a:t>
          </a:r>
          <a:r>
            <a:rPr lang="en-US" b="0" i="0" baseline="0" dirty="0" smtClean="0"/>
            <a:t>. </a:t>
          </a:r>
          <a:endParaRPr lang="en-US" b="0" i="0" baseline="0" dirty="0"/>
        </a:p>
      </dgm:t>
    </dgm:pt>
    <dgm:pt modelId="{AA18886F-C4B9-47FC-B2CF-0C42D0E8ECAC}" type="parTrans" cxnId="{44835B40-5027-4D03-80F8-467477798568}">
      <dgm:prSet/>
      <dgm:spPr/>
      <dgm:t>
        <a:bodyPr/>
        <a:lstStyle/>
        <a:p>
          <a:pPr algn="ctr"/>
          <a:endParaRPr lang="en-US"/>
        </a:p>
      </dgm:t>
    </dgm:pt>
    <dgm:pt modelId="{864D74A3-17EF-4D3C-B955-DC349C2ABE78}" type="sibTrans" cxnId="{44835B40-5027-4D03-80F8-467477798568}">
      <dgm:prSet/>
      <dgm:spPr/>
      <dgm:t>
        <a:bodyPr/>
        <a:lstStyle/>
        <a:p>
          <a:pPr algn="ctr"/>
          <a:endParaRPr lang="en-US"/>
        </a:p>
      </dgm:t>
    </dgm:pt>
    <dgm:pt modelId="{02F6EE2D-4700-40EE-98EF-74961FD658EE}">
      <dgm:prSet/>
      <dgm:spPr/>
      <dgm:t>
        <a:bodyPr/>
        <a:lstStyle/>
        <a:p>
          <a:pPr algn="ctr" rtl="0"/>
          <a:r>
            <a:rPr lang="en-US" b="1" i="0" baseline="0" dirty="0" smtClean="0"/>
            <a:t>The overall threshold, applying to the sum of the three individual scores, will be 10</a:t>
          </a:r>
          <a:r>
            <a:rPr lang="en-US" b="0" i="0" baseline="0" dirty="0" smtClean="0"/>
            <a:t>.</a:t>
          </a:r>
          <a:endParaRPr lang="en-US" b="0" i="0" baseline="0" dirty="0"/>
        </a:p>
      </dgm:t>
    </dgm:pt>
    <dgm:pt modelId="{00AB4949-73F7-4387-9DFE-A0DEC0B3DFD5}" type="parTrans" cxnId="{0AE7513C-B88E-4515-A6D5-C695D054BFC5}">
      <dgm:prSet/>
      <dgm:spPr/>
      <dgm:t>
        <a:bodyPr/>
        <a:lstStyle/>
        <a:p>
          <a:pPr algn="ctr"/>
          <a:endParaRPr lang="en-US"/>
        </a:p>
      </dgm:t>
    </dgm:pt>
    <dgm:pt modelId="{BF85F520-369D-45FB-828A-54D3187EB456}" type="sibTrans" cxnId="{0AE7513C-B88E-4515-A6D5-C695D054BFC5}">
      <dgm:prSet/>
      <dgm:spPr/>
      <dgm:t>
        <a:bodyPr/>
        <a:lstStyle/>
        <a:p>
          <a:pPr algn="ctr"/>
          <a:endParaRPr lang="en-US"/>
        </a:p>
      </dgm:t>
    </dgm:pt>
    <dgm:pt modelId="{C9CF8B56-C8D0-476D-A4DA-E58AE8EAE337}" type="pres">
      <dgm:prSet presAssocID="{20DBFB65-39D3-4282-ACE5-40E42BB674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DE2077-FF09-48F8-B8CB-331B28E445CD}" type="pres">
      <dgm:prSet presAssocID="{C95D7A31-72D9-4078-B39B-6F33F9B2372A}" presName="parentText" presStyleLbl="node1" presStyleIdx="0" presStyleCnt="2" custLinFactY="-67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8A98E-FFA4-449E-8D9A-26016D456025}" type="pres">
      <dgm:prSet presAssocID="{864D74A3-17EF-4D3C-B955-DC349C2ABE78}" presName="spacer" presStyleCnt="0"/>
      <dgm:spPr/>
    </dgm:pt>
    <dgm:pt modelId="{438118D3-399E-42EC-B11E-AB440901EA17}" type="pres">
      <dgm:prSet presAssocID="{02F6EE2D-4700-40EE-98EF-74961FD658E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7E2D5E-7A44-4960-8FAC-6E15D62861F1}" type="presOf" srcId="{C95D7A31-72D9-4078-B39B-6F33F9B2372A}" destId="{21DE2077-FF09-48F8-B8CB-331B28E445CD}" srcOrd="0" destOrd="0" presId="urn:microsoft.com/office/officeart/2005/8/layout/vList2"/>
    <dgm:cxn modelId="{B0739268-4AF6-4879-B231-B5469777720A}" type="presOf" srcId="{02F6EE2D-4700-40EE-98EF-74961FD658EE}" destId="{438118D3-399E-42EC-B11E-AB440901EA17}" srcOrd="0" destOrd="0" presId="urn:microsoft.com/office/officeart/2005/8/layout/vList2"/>
    <dgm:cxn modelId="{0AE7513C-B88E-4515-A6D5-C695D054BFC5}" srcId="{20DBFB65-39D3-4282-ACE5-40E42BB674A6}" destId="{02F6EE2D-4700-40EE-98EF-74961FD658EE}" srcOrd="1" destOrd="0" parTransId="{00AB4949-73F7-4387-9DFE-A0DEC0B3DFD5}" sibTransId="{BF85F520-369D-45FB-828A-54D3187EB456}"/>
    <dgm:cxn modelId="{44835B40-5027-4D03-80F8-467477798568}" srcId="{20DBFB65-39D3-4282-ACE5-40E42BB674A6}" destId="{C95D7A31-72D9-4078-B39B-6F33F9B2372A}" srcOrd="0" destOrd="0" parTransId="{AA18886F-C4B9-47FC-B2CF-0C42D0E8ECAC}" sibTransId="{864D74A3-17EF-4D3C-B955-DC349C2ABE78}"/>
    <dgm:cxn modelId="{601DE5B5-933D-4B86-8734-52DDF4E0FD68}" type="presOf" srcId="{20DBFB65-39D3-4282-ACE5-40E42BB674A6}" destId="{C9CF8B56-C8D0-476D-A4DA-E58AE8EAE337}" srcOrd="0" destOrd="0" presId="urn:microsoft.com/office/officeart/2005/8/layout/vList2"/>
    <dgm:cxn modelId="{EB7C6B74-76B4-4096-93A5-D1357FF2C32A}" type="presParOf" srcId="{C9CF8B56-C8D0-476D-A4DA-E58AE8EAE337}" destId="{21DE2077-FF09-48F8-B8CB-331B28E445CD}" srcOrd="0" destOrd="0" presId="urn:microsoft.com/office/officeart/2005/8/layout/vList2"/>
    <dgm:cxn modelId="{3BE07F0E-1BEA-42A7-A347-70B74B21BB89}" type="presParOf" srcId="{C9CF8B56-C8D0-476D-A4DA-E58AE8EAE337}" destId="{C7E8A98E-FFA4-449E-8D9A-26016D456025}" srcOrd="1" destOrd="0" presId="urn:microsoft.com/office/officeart/2005/8/layout/vList2"/>
    <dgm:cxn modelId="{A63E8586-ECE5-4425-B296-E1DEF766BCA8}" type="presParOf" srcId="{C9CF8B56-C8D0-476D-A4DA-E58AE8EAE337}" destId="{438118D3-399E-42EC-B11E-AB440901EA17}" srcOrd="2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009E99-1C9E-4574-87AF-2E5634CC65C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57BAE0-B7CF-4939-9A0A-55560EF39EF9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b="1" dirty="0" smtClean="0"/>
            <a:t>No grant is given if may </a:t>
          </a:r>
        </a:p>
        <a:p>
          <a:pPr algn="ctr" rtl="0"/>
          <a:r>
            <a:rPr lang="en-US" b="1" dirty="0" smtClean="0">
              <a:solidFill>
                <a:srgbClr val="FFFF00"/>
              </a:solidFill>
            </a:rPr>
            <a:t>contravene ethical  legislation or regulations </a:t>
          </a:r>
        </a:p>
        <a:p>
          <a:pPr algn="ctr" rtl="0"/>
          <a:r>
            <a:rPr lang="en-US" b="1" dirty="0" smtClean="0"/>
            <a:t>(EU and/or  national legislation and regulation)</a:t>
          </a:r>
          <a:endParaRPr lang="en-US" b="1" dirty="0"/>
        </a:p>
      </dgm:t>
    </dgm:pt>
    <dgm:pt modelId="{FC0FFBD2-5C3E-42AE-839F-8F7C95D05FA2}" type="parTrans" cxnId="{E7F88B48-C1C2-4009-9E8F-CA2A6F4EB8F7}">
      <dgm:prSet/>
      <dgm:spPr/>
      <dgm:t>
        <a:bodyPr/>
        <a:lstStyle/>
        <a:p>
          <a:endParaRPr lang="en-US"/>
        </a:p>
      </dgm:t>
    </dgm:pt>
    <dgm:pt modelId="{99A51722-F208-49DB-B0A1-A827A068673F}" type="sibTrans" cxnId="{E7F88B48-C1C2-4009-9E8F-CA2A6F4EB8F7}">
      <dgm:prSet/>
      <dgm:spPr/>
      <dgm:t>
        <a:bodyPr/>
        <a:lstStyle/>
        <a:p>
          <a:endParaRPr lang="en-US"/>
        </a:p>
      </dgm:t>
    </dgm:pt>
    <dgm:pt modelId="{F502E5AE-63F0-4200-852A-18356D345CC7}" type="pres">
      <dgm:prSet presAssocID="{7C009E99-1C9E-4574-87AF-2E5634CC65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E3A502-676E-4CCC-987A-8C16CF855054}" type="pres">
      <dgm:prSet presAssocID="{0457BAE0-B7CF-4939-9A0A-55560EF39E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8B8F9B-DD02-40BD-8CBB-A5416E3F81C3}" type="presOf" srcId="{0457BAE0-B7CF-4939-9A0A-55560EF39EF9}" destId="{0DE3A502-676E-4CCC-987A-8C16CF855054}" srcOrd="0" destOrd="0" presId="urn:microsoft.com/office/officeart/2005/8/layout/vList2"/>
    <dgm:cxn modelId="{A2ACCBAF-3971-49C8-BA82-736508923E4F}" type="presOf" srcId="{7C009E99-1C9E-4574-87AF-2E5634CC65C9}" destId="{F502E5AE-63F0-4200-852A-18356D345CC7}" srcOrd="0" destOrd="0" presId="urn:microsoft.com/office/officeart/2005/8/layout/vList2"/>
    <dgm:cxn modelId="{E7F88B48-C1C2-4009-9E8F-CA2A6F4EB8F7}" srcId="{7C009E99-1C9E-4574-87AF-2E5634CC65C9}" destId="{0457BAE0-B7CF-4939-9A0A-55560EF39EF9}" srcOrd="0" destOrd="0" parTransId="{FC0FFBD2-5C3E-42AE-839F-8F7C95D05FA2}" sibTransId="{99A51722-F208-49DB-B0A1-A827A068673F}"/>
    <dgm:cxn modelId="{F78BE026-7712-4ABE-9F44-902F06DB16C0}" type="presParOf" srcId="{F502E5AE-63F0-4200-852A-18356D345CC7}" destId="{0DE3A502-676E-4CCC-987A-8C16CF855054}" srcOrd="0" destOrd="0" presId="urn:microsoft.com/office/officeart/2005/8/layout/vList2"/>
  </dgm:cxnLst>
  <dgm:bg>
    <a:noFill/>
  </dgm:bg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196B2-8690-410B-88DD-58E36C1508F0}">
      <dsp:nvSpPr>
        <dsp:cNvPr id="0" name=""/>
        <dsp:cNvSpPr/>
      </dsp:nvSpPr>
      <dsp:spPr>
        <a:xfrm>
          <a:off x="0" y="0"/>
          <a:ext cx="8686800" cy="4525962"/>
        </a:xfrm>
        <a:prstGeom prst="swooshArrow">
          <a:avLst/>
        </a:prstGeom>
        <a:solidFill>
          <a:schemeClr val="accent3">
            <a:tint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E22B3-CA06-42EE-A4F0-16D4F2D463EA}">
      <dsp:nvSpPr>
        <dsp:cNvPr id="0" name=""/>
        <dsp:cNvSpPr/>
      </dsp:nvSpPr>
      <dsp:spPr>
        <a:xfrm>
          <a:off x="1528876" y="3023342"/>
          <a:ext cx="2171700" cy="11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High-level timing goals</a:t>
          </a:r>
          <a:endParaRPr lang="en-US" sz="23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528876" y="3023342"/>
        <a:ext cx="2171700" cy="1176750"/>
      </dsp:txXfrm>
    </dsp:sp>
    <dsp:sp modelId="{FD9448E3-A923-4562-82EE-2D6547A66745}">
      <dsp:nvSpPr>
        <dsp:cNvPr id="0" name=""/>
        <dsp:cNvSpPr/>
      </dsp:nvSpPr>
      <dsp:spPr>
        <a:xfrm>
          <a:off x="1442008" y="2936474"/>
          <a:ext cx="173736" cy="1737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7F647F-96BC-4E61-884C-3053C7634AF5}">
      <dsp:nvSpPr>
        <dsp:cNvPr id="0" name=""/>
        <dsp:cNvSpPr/>
      </dsp:nvSpPr>
      <dsp:spPr>
        <a:xfrm>
          <a:off x="3780929" y="1883931"/>
          <a:ext cx="2171700" cy="11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Relationship to other projects</a:t>
          </a:r>
          <a:endParaRPr lang="en-US" sz="23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780929" y="1883931"/>
        <a:ext cx="2171700" cy="1176750"/>
      </dsp:txXfrm>
    </dsp:sp>
    <dsp:sp modelId="{FE51A7F7-D190-40A1-8F89-9DF82761F331}">
      <dsp:nvSpPr>
        <dsp:cNvPr id="0" name=""/>
        <dsp:cNvSpPr/>
      </dsp:nvSpPr>
      <dsp:spPr>
        <a:xfrm>
          <a:off x="3639769" y="1742771"/>
          <a:ext cx="282321" cy="2823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2F4A56-954F-4116-820A-78B7D54C1BDB}">
      <dsp:nvSpPr>
        <dsp:cNvPr id="0" name=""/>
        <dsp:cNvSpPr/>
      </dsp:nvSpPr>
      <dsp:spPr>
        <a:xfrm>
          <a:off x="6399999" y="1152988"/>
          <a:ext cx="2171700" cy="11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Ultimate goal of project</a:t>
          </a:r>
          <a:endParaRPr lang="en-US" sz="23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6399999" y="1152988"/>
        <a:ext cx="2171700" cy="1176750"/>
      </dsp:txXfrm>
    </dsp:sp>
    <dsp:sp modelId="{87971A12-A6B6-4197-A0E8-04E68C73C293}">
      <dsp:nvSpPr>
        <dsp:cNvPr id="0" name=""/>
        <dsp:cNvSpPr/>
      </dsp:nvSpPr>
      <dsp:spPr>
        <a:xfrm>
          <a:off x="6237122" y="990111"/>
          <a:ext cx="325755" cy="3257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11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June 02, 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June 02, 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June 02, 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June 02, 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alphaModFix amt="67000"/>
            <a:duotone>
              <a:schemeClr val="bg1">
                <a:shade val="30000"/>
                <a:satMod val="455000"/>
              </a:schemeClr>
              <a:schemeClr val="bg1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June 02,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c.europa.eu/research/participants/portal/desktop/en/funding/reference_docs.html" TargetMode="Externa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ftp://ftp.cordis.europa.eu/pub/fp7/docs/dual-use.doc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ftp://ftp.cordis.europa.eu/pub/fp7/docs/developing-countries_en.pdf" TargetMode="External"/><Relationship Id="rId5" Type="http://schemas.openxmlformats.org/officeDocument/2006/relationships/hyperlink" Target="http://ec.europa.eu/research/participants/portal/desktop/en/funding/reference_docs.html" TargetMode="Externa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c.europa.eu/research/participants/data/ref/h2020/grants_manual/pse/h2020-guide-pse_en.pdf" TargetMode="Externa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research/participants/data/ref/h2020/wp/2014_2015/erc_cc/h2020-wp1415-erc-poc_en.pdf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ec.europa.eu/research/participants/data/ref/h2020/wp/2014_2015/erc_cc/h2020-wp1415-erc-elig_e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c.europa.eu/research/participants/data/ref/h2020/wp/2014_2015/msca/h2020-wp1415-msca-elig_en.pdf" TargetMode="External"/><Relationship Id="rId5" Type="http://schemas.openxmlformats.org/officeDocument/2006/relationships/hyperlink" Target="http://ec.europa.eu/research/participants/data/ref/h2020/wp/2014_2015/annexes/h2020-wp1415-annex-c-elig_en.pdf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685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ORIZONT  2020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2117703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Evaluarea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propunerilor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proiect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Orizont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4500570"/>
            <a:ext cx="4929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Eveniment organizat de  Ministerul Educației Naționale, Universitatea </a:t>
            </a:r>
            <a:r>
              <a:rPr lang="ro-RO" b="1" dirty="0" smtClean="0">
                <a:solidFill>
                  <a:schemeClr val="bg1"/>
                </a:solidFill>
              </a:rPr>
              <a:t> din </a:t>
            </a:r>
            <a:r>
              <a:rPr lang="fr-FR" b="1" dirty="0" smtClean="0">
                <a:solidFill>
                  <a:schemeClr val="bg1"/>
                </a:solidFill>
              </a:rPr>
              <a:t>Craiova </a:t>
            </a:r>
            <a:r>
              <a:rPr lang="ro-RO" b="1" dirty="0" smtClean="0">
                <a:solidFill>
                  <a:schemeClr val="bg1"/>
                </a:solidFill>
              </a:rPr>
              <a:t>şi  </a:t>
            </a:r>
            <a:r>
              <a:rPr lang="en-US" b="1" dirty="0" smtClean="0">
                <a:solidFill>
                  <a:schemeClr val="bg1"/>
                </a:solidFill>
              </a:rPr>
              <a:t>Enterprise Europe </a:t>
            </a:r>
            <a:r>
              <a:rPr lang="ro-RO" b="1" dirty="0" smtClean="0">
                <a:solidFill>
                  <a:schemeClr val="bg1"/>
                </a:solidFill>
              </a:rPr>
              <a:t> N</a:t>
            </a:r>
            <a:r>
              <a:rPr lang="en-US" b="1" dirty="0" err="1" smtClean="0">
                <a:solidFill>
                  <a:schemeClr val="bg1"/>
                </a:solidFill>
              </a:rPr>
              <a:t>etwork</a:t>
            </a:r>
            <a:r>
              <a:rPr lang="en-US" b="1" dirty="0" smtClean="0">
                <a:solidFill>
                  <a:schemeClr val="bg1"/>
                </a:solidFill>
              </a:rPr>
              <a:t> Craiova</a:t>
            </a:r>
            <a:endParaRPr lang="ro-RO" b="1" dirty="0" smtClean="0">
              <a:solidFill>
                <a:schemeClr val="bg1"/>
              </a:solidFill>
            </a:endParaRPr>
          </a:p>
          <a:p>
            <a:endParaRPr lang="ro-RO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Craiova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05-06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.201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069829"/>
            <a:ext cx="7491391" cy="557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786050" y="4286256"/>
            <a:ext cx="785818" cy="260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14678" y="3786190"/>
            <a:ext cx="785818" cy="260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14876" y="3929066"/>
            <a:ext cx="85725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29388" y="4000504"/>
            <a:ext cx="57150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00826" y="4786322"/>
            <a:ext cx="121444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00826" y="5786454"/>
            <a:ext cx="85725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57224" y="3500438"/>
            <a:ext cx="1785950" cy="571504"/>
            <a:chOff x="857224" y="3500438"/>
            <a:chExt cx="1785950" cy="571504"/>
          </a:xfrm>
        </p:grpSpPr>
        <p:sp>
          <p:nvSpPr>
            <p:cNvPr id="16" name="Oval 15"/>
            <p:cNvSpPr/>
            <p:nvPr/>
          </p:nvSpPr>
          <p:spPr>
            <a:xfrm>
              <a:off x="857224" y="3500438"/>
              <a:ext cx="1785950" cy="57150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00100" y="3643314"/>
              <a:ext cx="1514475" cy="23812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18" name="Rectangle 17"/>
          <p:cNvSpPr/>
          <p:nvPr/>
        </p:nvSpPr>
        <p:spPr>
          <a:xfrm>
            <a:off x="3214678" y="21429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AWARD</a:t>
            </a:r>
            <a:r>
              <a:rPr lang="en-US" sz="3200" cap="all" dirty="0" smtClean="0"/>
              <a:t> </a:t>
            </a:r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CRITERIA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136481"/>
            <a:ext cx="7472367" cy="57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928662" y="1643050"/>
            <a:ext cx="2000264" cy="1500198"/>
            <a:chOff x="857224" y="1643050"/>
            <a:chExt cx="2143140" cy="1428760"/>
          </a:xfrm>
        </p:grpSpPr>
        <p:sp>
          <p:nvSpPr>
            <p:cNvPr id="9" name="Oval 8"/>
            <p:cNvSpPr/>
            <p:nvPr/>
          </p:nvSpPr>
          <p:spPr>
            <a:xfrm>
              <a:off x="857224" y="1643050"/>
              <a:ext cx="2143140" cy="142876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00100" y="1928802"/>
              <a:ext cx="177165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ctangle 11"/>
          <p:cNvSpPr/>
          <p:nvPr/>
        </p:nvSpPr>
        <p:spPr>
          <a:xfrm>
            <a:off x="2928926" y="2214554"/>
            <a:ext cx="1500198" cy="214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28926" y="3643314"/>
            <a:ext cx="1714512" cy="3571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86314" y="1857364"/>
            <a:ext cx="1500198" cy="214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86314" y="3857628"/>
            <a:ext cx="1643074" cy="4286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86314" y="4357694"/>
            <a:ext cx="1643074" cy="5000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86314" y="5500702"/>
            <a:ext cx="1643074" cy="214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14678" y="21429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AWARD</a:t>
            </a:r>
            <a:r>
              <a:rPr lang="en-US" sz="3200" cap="all" dirty="0" smtClean="0"/>
              <a:t> </a:t>
            </a:r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CRITERIA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423" y="1485896"/>
            <a:ext cx="8256419" cy="287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42910" y="2143116"/>
            <a:ext cx="1933575" cy="928694"/>
            <a:chOff x="642910" y="2143116"/>
            <a:chExt cx="1933575" cy="928694"/>
          </a:xfrm>
        </p:grpSpPr>
        <p:sp>
          <p:nvSpPr>
            <p:cNvPr id="9" name="Oval 8"/>
            <p:cNvSpPr/>
            <p:nvPr/>
          </p:nvSpPr>
          <p:spPr>
            <a:xfrm>
              <a:off x="642910" y="2143116"/>
              <a:ext cx="1928826" cy="92869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2910" y="2357430"/>
              <a:ext cx="193357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ctangle 11"/>
          <p:cNvSpPr/>
          <p:nvPr/>
        </p:nvSpPr>
        <p:spPr>
          <a:xfrm>
            <a:off x="2643174" y="2500306"/>
            <a:ext cx="714380" cy="2857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43174" y="2786058"/>
            <a:ext cx="714380" cy="2857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72132" y="2714620"/>
            <a:ext cx="928694" cy="2857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14678" y="21429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AWARD</a:t>
            </a:r>
            <a:r>
              <a:rPr lang="en-US" sz="3200" cap="all" dirty="0" smtClean="0"/>
              <a:t> </a:t>
            </a:r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CRITERIA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708" y="1433513"/>
            <a:ext cx="8087258" cy="488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42910" y="2214554"/>
            <a:ext cx="1928826" cy="500066"/>
            <a:chOff x="642910" y="2214554"/>
            <a:chExt cx="1928826" cy="500066"/>
          </a:xfrm>
        </p:grpSpPr>
        <p:sp>
          <p:nvSpPr>
            <p:cNvPr id="9" name="Oval 8"/>
            <p:cNvSpPr/>
            <p:nvPr/>
          </p:nvSpPr>
          <p:spPr>
            <a:xfrm>
              <a:off x="642910" y="2214554"/>
              <a:ext cx="1928826" cy="50006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348" y="2343144"/>
              <a:ext cx="17049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ctangle 11"/>
          <p:cNvSpPr/>
          <p:nvPr/>
        </p:nvSpPr>
        <p:spPr>
          <a:xfrm>
            <a:off x="2643174" y="3214686"/>
            <a:ext cx="1714512" cy="4286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3438" y="2285992"/>
            <a:ext cx="1714512" cy="4286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29256" y="5572140"/>
            <a:ext cx="928694" cy="28575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14678" y="21429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AWARD</a:t>
            </a:r>
            <a:r>
              <a:rPr lang="en-US" sz="3200" cap="all" dirty="0" smtClean="0"/>
              <a:t> </a:t>
            </a:r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CRITERIA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709" y="1142984"/>
            <a:ext cx="789829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714348" y="1714488"/>
            <a:ext cx="2071702" cy="2143140"/>
            <a:chOff x="714348" y="1714488"/>
            <a:chExt cx="2071702" cy="2143140"/>
          </a:xfrm>
        </p:grpSpPr>
        <p:sp>
          <p:nvSpPr>
            <p:cNvPr id="9" name="Oval 8"/>
            <p:cNvSpPr/>
            <p:nvPr/>
          </p:nvSpPr>
          <p:spPr>
            <a:xfrm>
              <a:off x="714348" y="1714488"/>
              <a:ext cx="2071702" cy="214314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7224" y="1928802"/>
              <a:ext cx="1828800" cy="152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12" name="Rectangle 11"/>
          <p:cNvSpPr/>
          <p:nvPr/>
        </p:nvSpPr>
        <p:spPr>
          <a:xfrm>
            <a:off x="2786050" y="2500306"/>
            <a:ext cx="1785950" cy="4286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14876" y="2786058"/>
            <a:ext cx="1785950" cy="4286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86314" y="4357694"/>
            <a:ext cx="1785950" cy="4286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86314" y="5857892"/>
            <a:ext cx="1785950" cy="5715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14678" y="21429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AWARD</a:t>
            </a:r>
            <a:r>
              <a:rPr lang="en-US" sz="3200" cap="all" dirty="0" smtClean="0"/>
              <a:t> </a:t>
            </a:r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CRITERIA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1285860"/>
            <a:ext cx="8258204" cy="5143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Unless otherwise specified in the call conditions: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(a)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 scores will be awarded for the criteria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full proposals, each criterion will be scored out of 5.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(b) For Innovation actions and the SME instrument (phases 1 and 2), to determine the ranking, the score for the criterion ‘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will be given a weight of 1.5.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o-RO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500034" y="3143248"/>
          <a:ext cx="797245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ectangle 12"/>
          <p:cNvSpPr/>
          <p:nvPr/>
        </p:nvSpPr>
        <p:spPr>
          <a:xfrm>
            <a:off x="3214678" y="21429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AWARD</a:t>
            </a:r>
            <a:r>
              <a:rPr lang="en-US" sz="3200" cap="all" dirty="0" smtClean="0"/>
              <a:t> </a:t>
            </a:r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CRITERIA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14678" y="-5672"/>
            <a:ext cx="5715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AWARD</a:t>
            </a:r>
            <a:r>
              <a:rPr lang="en-US" sz="3200" cap="all" dirty="0" smtClean="0"/>
              <a:t> </a:t>
            </a:r>
          </a:p>
          <a:p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CRITERIA</a:t>
            </a:r>
          </a:p>
        </p:txBody>
      </p:sp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1142984"/>
            <a:ext cx="8258204" cy="4857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Specific cases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evaluation of first-stage proposals under a two-stage submission procedure,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the criteria ‘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excellence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and ‘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will be evaluated.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The threshold for both individual criteria will be 4.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o-RO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9482" y="0"/>
            <a:ext cx="407455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00034" y="2500306"/>
            <a:ext cx="81439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For </a:t>
            </a:r>
            <a:r>
              <a:rPr lang="en-US" b="1" i="1" dirty="0" smtClean="0">
                <a:solidFill>
                  <a:srgbClr val="FF0000"/>
                </a:solidFill>
              </a:rPr>
              <a:t>two-stage submission schemes</a:t>
            </a:r>
            <a:r>
              <a:rPr lang="en-US" b="1" dirty="0" smtClean="0">
                <a:solidFill>
                  <a:srgbClr val="0070C0"/>
                </a:solidFill>
              </a:rPr>
              <a:t>,</a:t>
            </a:r>
            <a:r>
              <a:rPr lang="en-US" dirty="0" smtClean="0">
                <a:solidFill>
                  <a:srgbClr val="0070C0"/>
                </a:solidFill>
              </a:rPr>
              <a:t> you must </a:t>
            </a:r>
            <a:r>
              <a:rPr lang="en-US" b="1" dirty="0" smtClean="0">
                <a:solidFill>
                  <a:srgbClr val="0070C0"/>
                </a:solidFill>
              </a:rPr>
              <a:t>submit a ‘</a:t>
            </a:r>
            <a:r>
              <a:rPr lang="en-US" b="1" u="sng" dirty="0" smtClean="0">
                <a:solidFill>
                  <a:srgbClr val="0070C0"/>
                </a:solidFill>
              </a:rPr>
              <a:t>short outline proposal</a:t>
            </a:r>
            <a:r>
              <a:rPr lang="en-US" b="1" dirty="0" smtClean="0">
                <a:solidFill>
                  <a:srgbClr val="0070C0"/>
                </a:solidFill>
              </a:rPr>
              <a:t>’ for the first stage</a:t>
            </a:r>
            <a:r>
              <a:rPr lang="en-US" dirty="0" smtClean="0">
                <a:solidFill>
                  <a:srgbClr val="0070C0"/>
                </a:solidFill>
              </a:rPr>
              <a:t> and you will be invited </a:t>
            </a:r>
            <a:r>
              <a:rPr lang="en-US" b="1" dirty="0" smtClean="0">
                <a:solidFill>
                  <a:srgbClr val="0070C0"/>
                </a:solidFill>
              </a:rPr>
              <a:t>to submit your ‘</a:t>
            </a:r>
            <a:r>
              <a:rPr lang="en-US" b="1" u="sng" dirty="0" smtClean="0">
                <a:solidFill>
                  <a:srgbClr val="0070C0"/>
                </a:solidFill>
              </a:rPr>
              <a:t>full proposal</a:t>
            </a:r>
            <a:r>
              <a:rPr lang="en-US" b="1" dirty="0" smtClean="0">
                <a:solidFill>
                  <a:srgbClr val="0070C0"/>
                </a:solidFill>
              </a:rPr>
              <a:t>’ for the second stage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u="sng" dirty="0" smtClean="0">
                <a:solidFill>
                  <a:srgbClr val="0070C0"/>
                </a:solidFill>
              </a:rPr>
              <a:t>if you pass the first-stage evaluation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/>
              <a:t>	</a:t>
            </a:r>
            <a:r>
              <a:rPr lang="en-US" i="1" dirty="0" smtClean="0">
                <a:solidFill>
                  <a:srgbClr val="0070C0"/>
                </a:solidFill>
              </a:rPr>
              <a:t>The full proposal must be </a:t>
            </a:r>
            <a:r>
              <a:rPr lang="en-US" b="1" i="1" dirty="0" smtClean="0">
                <a:solidFill>
                  <a:srgbClr val="0070C0"/>
                </a:solidFill>
              </a:rPr>
              <a:t>consistent</a:t>
            </a:r>
            <a:r>
              <a:rPr lang="en-US" i="1" dirty="0" smtClean="0">
                <a:solidFill>
                  <a:srgbClr val="0070C0"/>
                </a:solidFill>
              </a:rPr>
              <a:t> with the short outline proposal and 	may not differ substantially.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Some calls may be </a:t>
            </a:r>
            <a:r>
              <a:rPr lang="en-US" b="1" i="1" dirty="0" smtClean="0">
                <a:solidFill>
                  <a:srgbClr val="FF0000"/>
                </a:solidFill>
              </a:rPr>
              <a:t>continuously open for submission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at any time.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these cases, the call will set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intermediate or final closure dates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and specify whether: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the evaluation of proposals will be carried out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within one month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of that date;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proposals will be evaluated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individually as they arrive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ranked after the next intermediate or final closure date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lvl="2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If you miss an intermediate closure date, the proposal will be evaluated in the next evaluation session.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1214422"/>
            <a:ext cx="8229600" cy="5429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Priority order for proposals with the same score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Unless the call conditions indicate otherwise, the following method will be applied.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part of the evaluation by independent experts, a panel review will recommend one or more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ranked lists for the proposals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evaluation, following the scoring systems indicated above.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ranked list will be drawn up for every indicative budget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shown in the call conditions.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necessary, the panel will determine a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priority order for proposals which have been awarded the same score within a ranked list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Whether or not such 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prioritisation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carried out will</a:t>
            </a:r>
            <a:r>
              <a:rPr kumimoji="0" lang="ro-RO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 on the available budget or other conditions set out in the call fiche.</a:t>
            </a:r>
            <a:endParaRPr kumimoji="0" lang="ro-RO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4678" y="21429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AWARD</a:t>
            </a:r>
            <a:r>
              <a:rPr lang="en-US" sz="3200" cap="all" dirty="0" smtClean="0"/>
              <a:t> </a:t>
            </a:r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CRITERIA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1214422"/>
            <a:ext cx="8229600" cy="54292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Priority order for proposals with the same score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following approach will be applied successively for every group of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 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aequo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proposals requiring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prioritisation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starting with the highest scored group, and continuing in descending order: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romanLcParenBoth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Proposals that address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topics not otherwise covered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more highly-ranked proposals, will be considered to have the highest priority.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romanLcParenBoth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romanLcParenBoth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proposals will themselves be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prioritised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according to the scores they have been awarded for the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criterion excellence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romanLcParenBoth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romanLcParenBoth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these scores are equal, priority will be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scores for the criterion </a:t>
            </a: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dirty="0" smtClean="0">
                <a:solidFill>
                  <a:schemeClr val="tx2"/>
                </a:solidFill>
              </a:rPr>
              <a:t>	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the case of Innovation actions, and the SME instrument (phases 1 and 2), this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prioritisation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 be done first on the basis of</a:t>
            </a:r>
            <a:r>
              <a:rPr kumimoji="0" lang="ro-RO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score for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impact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then on that for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excellence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4678" y="21429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AWARD</a:t>
            </a:r>
            <a:r>
              <a:rPr lang="en-US" sz="3200" cap="all" dirty="0" smtClean="0"/>
              <a:t> </a:t>
            </a:r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CRITERIA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1214422"/>
            <a:ext cx="8229600" cy="54292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Priority order for proposals with the same score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dirty="0" smtClean="0">
                <a:solidFill>
                  <a:schemeClr val="tx2"/>
                </a:solidFill>
              </a:rPr>
              <a:t>If necessary, any further </a:t>
            </a:r>
            <a:r>
              <a:rPr lang="en-US" dirty="0" err="1" smtClean="0">
                <a:solidFill>
                  <a:schemeClr val="tx2"/>
                </a:solidFill>
              </a:rPr>
              <a:t>prioritisation</a:t>
            </a:r>
            <a:r>
              <a:rPr lang="en-US" dirty="0" smtClean="0">
                <a:solidFill>
                  <a:schemeClr val="tx2"/>
                </a:solidFill>
              </a:rPr>
              <a:t> will be based on the following factors, in order: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tx2"/>
                </a:solidFill>
              </a:rPr>
              <a:t>size of budget allocated to SMEs;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tx2"/>
                </a:solidFill>
              </a:rPr>
              <a:t>gender balance among the personnel named in the proposal who will be primarily responsible for carrying out the research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tx2"/>
                </a:solidFill>
              </a:rPr>
              <a:t>and/or innovation activities.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endParaRPr lang="en-US" b="1" i="1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dirty="0" smtClean="0">
                <a:solidFill>
                  <a:schemeClr val="tx2"/>
                </a:solidFill>
              </a:rPr>
              <a:t>If a distinction still cannot be made, the panel may decide to further </a:t>
            </a:r>
            <a:r>
              <a:rPr lang="en-US" dirty="0" err="1" smtClean="0">
                <a:solidFill>
                  <a:schemeClr val="tx2"/>
                </a:solidFill>
              </a:rPr>
              <a:t>prioritise</a:t>
            </a:r>
            <a:r>
              <a:rPr lang="en-US" dirty="0" smtClean="0">
                <a:solidFill>
                  <a:schemeClr val="tx2"/>
                </a:solidFill>
              </a:rPr>
              <a:t> by considering how to enhance the </a:t>
            </a:r>
            <a:r>
              <a:rPr lang="en-US" b="1" i="1" dirty="0" smtClean="0">
                <a:solidFill>
                  <a:schemeClr val="tx2"/>
                </a:solidFill>
              </a:rPr>
              <a:t>quality</a:t>
            </a:r>
            <a:r>
              <a:rPr lang="en-US" dirty="0" smtClean="0">
                <a:solidFill>
                  <a:schemeClr val="tx2"/>
                </a:solidFill>
              </a:rPr>
              <a:t> of the project portfolio through synergies</a:t>
            </a:r>
            <a:r>
              <a:rPr lang="ro-RO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between projects, or other factors related to the objectives of the call or to Horizon 2020 in general. These factors will be documented in the report of the Panel.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dirty="0" smtClean="0">
                <a:solidFill>
                  <a:schemeClr val="tx2"/>
                </a:solidFill>
              </a:rPr>
              <a:t>(iii) The method described in (ii) will then be applied to the remaining ex </a:t>
            </a:r>
            <a:r>
              <a:rPr lang="en-US" dirty="0" err="1" smtClean="0">
                <a:solidFill>
                  <a:schemeClr val="tx2"/>
                </a:solidFill>
              </a:rPr>
              <a:t>aequos</a:t>
            </a:r>
            <a:r>
              <a:rPr lang="en-US" dirty="0" smtClean="0">
                <a:solidFill>
                  <a:schemeClr val="tx2"/>
                </a:solidFill>
              </a:rPr>
              <a:t> in the group.</a:t>
            </a:r>
            <a:endParaRPr lang="ro-RO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o-RO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4678" y="21429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AWARD</a:t>
            </a:r>
            <a:r>
              <a:rPr lang="en-US" sz="3200" cap="all" dirty="0" smtClean="0"/>
              <a:t> </a:t>
            </a:r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CRITERIA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472" y="1785926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i="1" dirty="0" smtClean="0"/>
              <a:t>Main objectives integrated in the R&amp;I cycle: </a:t>
            </a:r>
          </a:p>
          <a:p>
            <a:endParaRPr lang="de-DE" sz="2800" dirty="0" smtClean="0"/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de-DE" sz="2800" dirty="0" smtClean="0"/>
              <a:t>Gender balance in </a:t>
            </a:r>
            <a:r>
              <a:rPr lang="de-DE" sz="2800" b="1" i="1" dirty="0" smtClean="0"/>
              <a:t>research teams </a:t>
            </a:r>
            <a:r>
              <a:rPr lang="de-DE" sz="2800" dirty="0" smtClean="0"/>
              <a:t>at all levels</a:t>
            </a: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de-DE" sz="2800" dirty="0" smtClean="0"/>
              <a:t>Gender balance in </a:t>
            </a:r>
            <a:r>
              <a:rPr lang="de-DE" sz="2800" b="1" i="1" dirty="0" smtClean="0"/>
              <a:t>decision making</a:t>
            </a: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de-DE" sz="2800" dirty="0" smtClean="0"/>
              <a:t>Gender dimension in </a:t>
            </a:r>
            <a:r>
              <a:rPr lang="de-DE" sz="2800" b="1" i="1" dirty="0" smtClean="0"/>
              <a:t>research and innovation content</a:t>
            </a:r>
            <a:r>
              <a:rPr lang="de-DE" sz="2800" dirty="0" smtClean="0"/>
              <a:t> involving human beings</a:t>
            </a: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endParaRPr lang="de-DE" sz="2800" dirty="0" smtClean="0"/>
          </a:p>
          <a:p>
            <a:pPr>
              <a:buClr>
                <a:srgbClr val="008000"/>
              </a:buClr>
            </a:pPr>
            <a:endParaRPr lang="de-DE" sz="2800" dirty="0" smtClean="0"/>
          </a:p>
          <a:p>
            <a:pPr>
              <a:buClr>
                <a:srgbClr val="008000"/>
              </a:buClr>
            </a:pP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1472" y="0"/>
            <a:ext cx="8572528" cy="1779432"/>
            <a:chOff x="571472" y="0"/>
            <a:chExt cx="8572528" cy="1779432"/>
          </a:xfrm>
        </p:grpSpPr>
        <p:sp>
          <p:nvSpPr>
            <p:cNvPr id="6" name="Rectangle 5"/>
            <p:cNvSpPr/>
            <p:nvPr/>
          </p:nvSpPr>
          <p:spPr>
            <a:xfrm>
              <a:off x="571472" y="1071546"/>
              <a:ext cx="857252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2000" i="1" dirty="0" smtClean="0"/>
                <a:t>Commitment to gender equality across all H2020 programmes </a:t>
              </a:r>
            </a:p>
            <a:p>
              <a:pPr algn="r"/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00364" y="0"/>
              <a:ext cx="614363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3200" b="1" cap="all" dirty="0" smtClean="0">
                  <a:solidFill>
                    <a:schemeClr val="tx2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+mj-lt"/>
                  <a:ea typeface="+mj-ea"/>
                  <a:cs typeface="+mj-cs"/>
                </a:rPr>
                <a:t>GENDER </a:t>
              </a:r>
            </a:p>
            <a:p>
              <a:r>
                <a:rPr lang="de-DE" sz="3200" b="1" cap="all" dirty="0" smtClean="0">
                  <a:solidFill>
                    <a:schemeClr val="tx2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+mj-lt"/>
                  <a:ea typeface="+mj-ea"/>
                  <a:cs typeface="+mj-cs"/>
                </a:rPr>
                <a:t>AS CROSS-CUTTING ISSUE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7878" y="1142984"/>
            <a:ext cx="8611840" cy="5357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GB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Emphasis on gender balance throughout the project cycle – Streamlined approach for all programmes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Gender dimension to be adressed at proposal stage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 composition of research teams /advisory boards,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gender dimension in research content,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encouragement to include trainings on gender in ITN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Evaluators take gender dimension into account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Signature of GA = commitment to aim for gender balance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Obligatory project reporting includes achievements in terms of gender balance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 2"/>
              <a:buChar char=""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472" y="0"/>
            <a:ext cx="8572528" cy="1779432"/>
            <a:chOff x="571472" y="0"/>
            <a:chExt cx="8572528" cy="1779432"/>
          </a:xfrm>
        </p:grpSpPr>
        <p:sp>
          <p:nvSpPr>
            <p:cNvPr id="11" name="Rectangle 10"/>
            <p:cNvSpPr/>
            <p:nvPr/>
          </p:nvSpPr>
          <p:spPr>
            <a:xfrm>
              <a:off x="571472" y="1071546"/>
              <a:ext cx="857252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DE" sz="2000" i="1" dirty="0" smtClean="0"/>
                <a:t>Commitment to gender equality across all H2020 programmes </a:t>
              </a:r>
            </a:p>
            <a:p>
              <a:pPr algn="r"/>
              <a:endParaRPr lang="en-US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00364" y="0"/>
              <a:ext cx="614363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3200" b="1" cap="all" dirty="0" smtClean="0">
                  <a:solidFill>
                    <a:schemeClr val="tx2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+mj-lt"/>
                  <a:ea typeface="+mj-ea"/>
                  <a:cs typeface="+mj-cs"/>
                </a:rPr>
                <a:t>GENDER </a:t>
              </a:r>
            </a:p>
            <a:p>
              <a:r>
                <a:rPr lang="de-DE" sz="3200" b="1" cap="all" dirty="0" smtClean="0">
                  <a:solidFill>
                    <a:schemeClr val="tx2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+mj-lt"/>
                  <a:ea typeface="+mj-ea"/>
                  <a:cs typeface="+mj-cs"/>
                </a:rPr>
                <a:t>AS CROSS-CUTTING ISSUE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17878" y="1142984"/>
            <a:ext cx="8611840" cy="5357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 2"/>
              <a:buChar char=""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2214554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Legal base:</a:t>
            </a:r>
          </a:p>
          <a:p>
            <a:r>
              <a:rPr lang="en-US" b="1" dirty="0" smtClean="0"/>
              <a:t>Seventh Framework Programme (Decision N° 1982/2006/EC), Article 6 (1§):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034" y="4675070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Areas Excluded From Funding</a:t>
            </a:r>
          </a:p>
          <a:p>
            <a:r>
              <a:rPr lang="en-US" dirty="0" smtClean="0"/>
              <a:t>• Human cloning for reproductive purposes.</a:t>
            </a:r>
          </a:p>
          <a:p>
            <a:pPr algn="just"/>
            <a:r>
              <a:rPr lang="en-US" dirty="0" smtClean="0"/>
              <a:t>• Modify the genetic heritage of human beings. (except research relating to cancer treatment of the gonads)</a:t>
            </a:r>
          </a:p>
          <a:p>
            <a:pPr algn="just"/>
            <a:r>
              <a:rPr lang="en-US" dirty="0" smtClean="0"/>
              <a:t>• Create human embryos solely for the purpose of research or stem cell procurement.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7158" y="1285860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Research compliant with ethical principles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Response to citizens’ demand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Challenge of media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14678" y="21429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ETHICS REVIEW</a:t>
            </a:r>
            <a:endParaRPr lang="en-US" sz="3200" b="1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571472" y="2967334"/>
          <a:ext cx="8001056" cy="1461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17878" y="1142984"/>
            <a:ext cx="8611840" cy="5357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 2"/>
              <a:buChar char=""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1357298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What is expected from the applicant?</a:t>
            </a:r>
          </a:p>
          <a:p>
            <a:endParaRPr lang="en-US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 Submits an ethics table and annex together with the application. </a:t>
            </a:r>
            <a:r>
              <a:rPr lang="en-US" dirty="0" smtClean="0"/>
              <a:t>http://cordis.europa.eu/fp7/ethics_en.html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Describes the potential ethical aspects of the proposed research regarding its objectives, the methodology and the possible implications of the results.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Explains how the ethical requirements set  out in the work programme will be fulfilled.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Indicates how the proposal meets the  national legal and  ethical  requirements of the country where the research is performed, ensuring compliance with the EU ethics framework.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Are encouraged to indicate which particular </a:t>
            </a:r>
            <a:r>
              <a:rPr lang="en-US" dirty="0" err="1" smtClean="0"/>
              <a:t>authorisations</a:t>
            </a:r>
            <a:r>
              <a:rPr lang="en-US" dirty="0" smtClean="0"/>
              <a:t> may be needed.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14678" y="21429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ETHICS REVIEW</a:t>
            </a:r>
            <a:endParaRPr lang="en-US" sz="3200" b="1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17878" y="1142984"/>
            <a:ext cx="8611840" cy="5357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 2"/>
              <a:buChar char=""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1357298"/>
            <a:ext cx="80724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Ethics check list</a:t>
            </a:r>
          </a:p>
          <a:p>
            <a:endParaRPr lang="en-US" b="1" dirty="0" smtClean="0"/>
          </a:p>
          <a:p>
            <a:r>
              <a:rPr lang="en-US" b="1" u="sng" dirty="0" smtClean="0">
                <a:hlinkClick r:id="rId5"/>
              </a:rPr>
              <a:t>Informed Consent</a:t>
            </a:r>
            <a:r>
              <a:rPr lang="en-US" dirty="0" smtClean="0"/>
              <a:t> [PDF]</a:t>
            </a:r>
          </a:p>
          <a:p>
            <a:r>
              <a:rPr lang="en-US" dirty="0" smtClean="0"/>
              <a:t>Does the proposal involve children?</a:t>
            </a:r>
          </a:p>
          <a:p>
            <a:r>
              <a:rPr lang="en-US" dirty="0" smtClean="0"/>
              <a:t>Does the proposal involve patients or persons not able to give consent?</a:t>
            </a:r>
          </a:p>
          <a:p>
            <a:r>
              <a:rPr lang="en-US" dirty="0" smtClean="0"/>
              <a:t>Does the proposal involve adult healthy volunteers?</a:t>
            </a:r>
          </a:p>
          <a:p>
            <a:r>
              <a:rPr lang="en-US" dirty="0" smtClean="0"/>
              <a:t>Does the proposal involve Human Genetic Material?</a:t>
            </a:r>
          </a:p>
          <a:p>
            <a:r>
              <a:rPr lang="en-US" dirty="0" smtClean="0"/>
              <a:t>Does the proposal involve Human biological samples?</a:t>
            </a:r>
          </a:p>
          <a:p>
            <a:r>
              <a:rPr lang="en-US" dirty="0" smtClean="0"/>
              <a:t>Does the proposal involve Human data collection?</a:t>
            </a:r>
          </a:p>
          <a:p>
            <a:r>
              <a:rPr lang="en-US" b="1" u="sng" dirty="0" smtClean="0">
                <a:hlinkClick r:id="rId5"/>
              </a:rPr>
              <a:t>Research on Human embryos/</a:t>
            </a:r>
            <a:r>
              <a:rPr lang="en-US" b="1" u="sng" dirty="0" err="1" smtClean="0">
                <a:hlinkClick r:id="rId5"/>
              </a:rPr>
              <a:t>foetus</a:t>
            </a:r>
            <a:r>
              <a:rPr lang="en-US" dirty="0" smtClean="0"/>
              <a:t> [DOC]</a:t>
            </a:r>
          </a:p>
          <a:p>
            <a:r>
              <a:rPr lang="en-US" dirty="0" smtClean="0"/>
              <a:t>Does the proposal involve Human Embryos?</a:t>
            </a:r>
          </a:p>
          <a:p>
            <a:r>
              <a:rPr lang="en-US" dirty="0" smtClean="0"/>
              <a:t>Does the proposal involve Human </a:t>
            </a:r>
            <a:r>
              <a:rPr lang="en-US" dirty="0" err="1" smtClean="0"/>
              <a:t>Foetal</a:t>
            </a:r>
            <a:r>
              <a:rPr lang="en-US" dirty="0" smtClean="0"/>
              <a:t> Tissue/Cells?</a:t>
            </a:r>
          </a:p>
          <a:p>
            <a:r>
              <a:rPr lang="en-US" dirty="0" smtClean="0"/>
              <a:t>Does the proposal involve Human Embryonic Stem Cells?</a:t>
            </a:r>
          </a:p>
          <a:p>
            <a:r>
              <a:rPr lang="en-US" b="1" u="sng" dirty="0" smtClean="0">
                <a:hlinkClick r:id="rId5"/>
              </a:rPr>
              <a:t>Privacy</a:t>
            </a:r>
            <a:r>
              <a:rPr lang="en-US" dirty="0" smtClean="0"/>
              <a:t> [DOC]</a:t>
            </a:r>
          </a:p>
          <a:p>
            <a:r>
              <a:rPr lang="en-US" dirty="0" smtClean="0"/>
              <a:t>Does the proposal involve processing of genetic information or personal data (</a:t>
            </a:r>
            <a:r>
              <a:rPr lang="en-US" dirty="0" err="1" smtClean="0"/>
              <a:t>eg</a:t>
            </a:r>
            <a:r>
              <a:rPr lang="en-US" dirty="0" smtClean="0"/>
              <a:t>. health, sexual lifestyle, ethnicity, political opinion, religious or philosophical </a:t>
            </a:r>
            <a:r>
              <a:rPr lang="en-US" dirty="0" err="1" smtClean="0"/>
              <a:t>convinction</a:t>
            </a:r>
            <a:r>
              <a:rPr lang="en-US" dirty="0" smtClean="0"/>
              <a:t>)?</a:t>
            </a:r>
          </a:p>
          <a:p>
            <a:r>
              <a:rPr lang="en-US" dirty="0" smtClean="0"/>
              <a:t>Does the proposal involve tracking the location or observation of people?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4678" y="21429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ETHICS REVIEW</a:t>
            </a:r>
            <a:endParaRPr lang="en-US" sz="3200" b="1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3240" y="285727"/>
            <a:ext cx="5715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i="1" dirty="0" smtClean="0"/>
              <a:t>ETHICS REVIEW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7878" y="1142984"/>
            <a:ext cx="8611840" cy="5357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 2"/>
              <a:buChar char=""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1357298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Ethics check list</a:t>
            </a:r>
          </a:p>
          <a:p>
            <a:endParaRPr lang="en-US" b="1" dirty="0" smtClean="0"/>
          </a:p>
          <a:p>
            <a:r>
              <a:rPr lang="en-US" b="1" u="sng" dirty="0" smtClean="0">
                <a:hlinkClick r:id="rId5"/>
              </a:rPr>
              <a:t>Research on Animals</a:t>
            </a:r>
            <a:r>
              <a:rPr lang="en-US" dirty="0" smtClean="0"/>
              <a:t> [DOC]</a:t>
            </a:r>
          </a:p>
          <a:p>
            <a:r>
              <a:rPr lang="en-US" dirty="0" smtClean="0"/>
              <a:t>Does the proposal involve research on animals?</a:t>
            </a:r>
          </a:p>
          <a:p>
            <a:r>
              <a:rPr lang="en-US" dirty="0" smtClean="0"/>
              <a:t>Are those animals transgenic small laboratory animals?</a:t>
            </a:r>
          </a:p>
          <a:p>
            <a:r>
              <a:rPr lang="en-US" dirty="0" smtClean="0"/>
              <a:t>Are those animals transgenic farm animals?</a:t>
            </a:r>
          </a:p>
          <a:p>
            <a:r>
              <a:rPr lang="en-US" dirty="0" smtClean="0"/>
              <a:t>Are those animals cloning farm animals?</a:t>
            </a:r>
          </a:p>
          <a:p>
            <a:r>
              <a:rPr lang="en-US" dirty="0" smtClean="0"/>
              <a:t>Are those animals non-human primates?</a:t>
            </a:r>
          </a:p>
          <a:p>
            <a:r>
              <a:rPr lang="en-US" b="1" u="sng" dirty="0" smtClean="0">
                <a:hlinkClick r:id="rId6"/>
              </a:rPr>
              <a:t>Research Involving Developing Countries</a:t>
            </a:r>
            <a:r>
              <a:rPr lang="en-US" dirty="0" smtClean="0"/>
              <a:t> [PDF]</a:t>
            </a:r>
          </a:p>
          <a:p>
            <a:r>
              <a:rPr lang="en-US" dirty="0" smtClean="0"/>
              <a:t>Use of local resources (genetic, animal, plant, etc.)?</a:t>
            </a:r>
          </a:p>
          <a:p>
            <a:r>
              <a:rPr lang="en-US" dirty="0" smtClean="0"/>
              <a:t>Benefit to local community (capacity building </a:t>
            </a:r>
            <a:r>
              <a:rPr lang="en-US" dirty="0" err="1" smtClean="0"/>
              <a:t>ie</a:t>
            </a:r>
            <a:r>
              <a:rPr lang="en-US" dirty="0" smtClean="0"/>
              <a:t> access to healthcare, education, etc. )</a:t>
            </a:r>
          </a:p>
          <a:p>
            <a:r>
              <a:rPr lang="en-US" b="1" u="sng" dirty="0" smtClean="0">
                <a:hlinkClick r:id="rId7"/>
              </a:rPr>
              <a:t>Dual Use</a:t>
            </a:r>
            <a:r>
              <a:rPr lang="en-US" dirty="0" smtClean="0"/>
              <a:t> [DOC]</a:t>
            </a:r>
          </a:p>
          <a:p>
            <a:r>
              <a:rPr lang="en-US" dirty="0" err="1" smtClean="0"/>
              <a:t>Resarch</a:t>
            </a:r>
            <a:r>
              <a:rPr lang="en-US" dirty="0" smtClean="0"/>
              <a:t> having potential military/terrorist application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28596" y="1071546"/>
            <a:ext cx="8229600" cy="57864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evaluation procedure is described in detail in the 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Guide for proposal submission and evaluation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full proposal is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evaluated by at least three experts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but in many cases more experts are needed who know about the full range of disciplines and sectors covered by the proposal.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first stage of two-stage procedures a minimum of two experts may be used in certain cases.</a:t>
            </a:r>
          </a:p>
          <a:p>
            <a:r>
              <a:rPr lang="en-US" sz="1600" b="1" dirty="0" smtClean="0"/>
              <a:t>Individual evaluation</a:t>
            </a:r>
          </a:p>
          <a:p>
            <a:r>
              <a:rPr lang="en-US" sz="1600" dirty="0" smtClean="0"/>
              <a:t>Experts work individually. They give a score for each criterion, with explanatory comments. These are communicated to you via the Participant Portal, in an Evaluation Summary Report (ESR).</a:t>
            </a:r>
            <a:endParaRPr lang="ro-RO" sz="1600" dirty="0" smtClean="0"/>
          </a:p>
          <a:p>
            <a:r>
              <a:rPr lang="en-US" sz="1600" b="1" dirty="0" smtClean="0"/>
              <a:t>Consensus group</a:t>
            </a:r>
          </a:p>
          <a:p>
            <a:r>
              <a:rPr lang="en-US" sz="1600" dirty="0" smtClean="0"/>
              <a:t>After carrying out an individual evaluation, an expert will join other experts who have evaluated the same proposal in a consensus group, to agree on a common position, including comments and scores.</a:t>
            </a:r>
          </a:p>
          <a:p>
            <a:r>
              <a:rPr lang="en-US" sz="1600" dirty="0" smtClean="0"/>
              <a:t>Each group is assisted by a moderator who seeks a consensus, impartially and ensures that each proposal is evaluated fairly, according to the evaluation criteria</a:t>
            </a:r>
          </a:p>
          <a:p>
            <a:r>
              <a:rPr lang="en-US" sz="1600" dirty="0" smtClean="0"/>
              <a:t>The moderator is normally a Commission official.</a:t>
            </a:r>
          </a:p>
          <a:p>
            <a:r>
              <a:rPr lang="en-US" sz="1600" b="1" dirty="0" smtClean="0"/>
              <a:t>Panel review</a:t>
            </a:r>
          </a:p>
          <a:p>
            <a:r>
              <a:rPr lang="en-US" sz="1600" dirty="0" smtClean="0"/>
              <a:t>If there are insufficient funds to award grants to all proposals that achieve a qualifying score in the evaluation, a review panel will: review the scores and comments for all proposals within a call to check for consistency across the evaluations and if necessary, propose a new set of marks or revise comments, and resolve cases where evaluators were unable to agree.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1802" y="21429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EVALUATION</a:t>
            </a:r>
            <a:r>
              <a:rPr lang="en-US" sz="3200" dirty="0" smtClean="0"/>
              <a:t> </a:t>
            </a:r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PROCEDURE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71802" y="142852"/>
            <a:ext cx="5919798" cy="8382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dcf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142999"/>
            <a:ext cx="4110055" cy="558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71802" y="142852"/>
            <a:ext cx="5919798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8242" name="Picture 2" descr="http://www.timothy-carter.com/wp-content/uploads/2013/01/ques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6322" y="1267202"/>
            <a:ext cx="6703264" cy="44478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14678" y="1214422"/>
            <a:ext cx="592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" pitchFamily="34" charset="0"/>
              </a:rPr>
              <a:t>SUCCES !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0" y="4929198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Corina ABRAHAM-BARNA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578645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c.g.abraham.barna@gmail.com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3240" y="-24"/>
            <a:ext cx="5715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ADMISSIBILITY AND ELIGIBILITY</a:t>
            </a:r>
            <a:endParaRPr lang="en-US" sz="32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1214422"/>
            <a:ext cx="8229600" cy="550640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Once you have submitted a proposal, the Commission: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checks it is 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admissible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 (complete and properly put together) and 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eligible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asks independent experts to 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evaluate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 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Admissibility criteria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proposal is admissible if it: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submitted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via the official online submission system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the call deadline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complete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accompanied by the relevant administrative forms, proposal description and any supporting documents specified in the call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readable, accessible and printable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Furthermore, your proposal must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not exceed the maximum number of pages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indicated in the proposal template. The system will warn you of the consequence of submitting over-long proposals. (Excess pages will be watermarked or truncated). </a:t>
            </a:r>
          </a:p>
          <a:p>
            <a:endParaRPr lang="en-US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Eligibility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criteria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A proposal is eligible if: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its contents are in line with the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topic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description in the call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it involves enough of the right participants and meets 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hlinkClick r:id="rId5"/>
              </a:rPr>
              <a:t>Standard eligibility criteria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 and any other eligibility conditions set out in the call or topic page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The conditions specific to Marie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Sklodowska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-Curie Actions (MSCA) are described in the 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hlinkClick r:id="rId6"/>
              </a:rPr>
              <a:t>MSCA section of the General Work Programme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The conditions specific to European Research Council (ERC) grants are described in the ERC Work Programme: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hlinkClick r:id="rId7"/>
              </a:rPr>
              <a:t>Starting Grant, Consolidator Grant and Advanced Grant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,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hlinkClick r:id="rId8"/>
              </a:rPr>
              <a:t>Proof of Concept Grant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034" y="1000108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/>
              <a:t>Experts will evaluate on the basis of </a:t>
            </a:r>
            <a:r>
              <a:rPr lang="ro-RO" sz="2000" dirty="0" smtClean="0"/>
              <a:t>following </a:t>
            </a:r>
            <a:r>
              <a:rPr lang="en-US" sz="2000" dirty="0" smtClean="0"/>
              <a:t>criteria</a:t>
            </a:r>
            <a:r>
              <a:rPr lang="ro-RO" sz="2000" dirty="0" smtClean="0"/>
              <a:t>:</a:t>
            </a:r>
            <a:endParaRPr lang="en-US" sz="2000" dirty="0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457200" y="1428736"/>
          <a:ext cx="840108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614025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b="1" dirty="0" smtClean="0">
                <a:solidFill>
                  <a:schemeClr val="tx2"/>
                </a:solidFill>
              </a:rPr>
              <a:t>Templates of the forms that experts use to evaluate proposals are available </a:t>
            </a:r>
            <a:r>
              <a:rPr lang="en-US" dirty="0" smtClean="0">
                <a:solidFill>
                  <a:schemeClr val="tx2"/>
                </a:solidFill>
              </a:rPr>
              <a:t>on the topic conditions pages for each call. Horizon 2020 calls may have one or several topics each.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4678" y="21429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AWARD</a:t>
            </a:r>
            <a:r>
              <a:rPr lang="en-US" sz="3200" cap="all" dirty="0" smtClean="0"/>
              <a:t> </a:t>
            </a:r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CRITERIA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14678" y="0"/>
            <a:ext cx="5776922" cy="10001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Description of Work (</a:t>
            </a:r>
            <a:r>
              <a:rPr lang="en-US" sz="2800" dirty="0" err="1" smtClean="0"/>
              <a:t>DoW</a:t>
            </a:r>
            <a:r>
              <a:rPr lang="en-US" sz="2800" dirty="0" smtClean="0"/>
              <a:t>) </a:t>
            </a: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42956" y="4071942"/>
            <a:ext cx="8458200" cy="1222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786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rgbClr val="002060"/>
                </a:solidFill>
              </a:rPr>
              <a:t>B1. Concept and objectives, progress beyond state-of-the-art,  S/T methodology and work plan</a:t>
            </a:r>
          </a:p>
          <a:p>
            <a:pPr lvl="1">
              <a:buNone/>
            </a:pPr>
            <a:r>
              <a:rPr lang="en-US" sz="1200" dirty="0" smtClean="0"/>
              <a:t>B.1.1 Concept and project </a:t>
            </a:r>
            <a:r>
              <a:rPr lang="en-US" sz="1200" b="1" dirty="0" smtClean="0">
                <a:solidFill>
                  <a:srgbClr val="FF0000"/>
                </a:solidFill>
              </a:rPr>
              <a:t>objective(s</a:t>
            </a:r>
            <a:r>
              <a:rPr lang="en-US" sz="1200" dirty="0" smtClean="0"/>
              <a:t>) </a:t>
            </a:r>
          </a:p>
          <a:p>
            <a:pPr lvl="1">
              <a:buNone/>
            </a:pPr>
            <a:r>
              <a:rPr lang="en-US" sz="1200" dirty="0" smtClean="0"/>
              <a:t>B.1.2 </a:t>
            </a:r>
            <a:r>
              <a:rPr lang="en-US" sz="1200" b="1" dirty="0" smtClean="0">
                <a:solidFill>
                  <a:srgbClr val="FF0000"/>
                </a:solidFill>
              </a:rPr>
              <a:t>Progress</a:t>
            </a:r>
            <a:r>
              <a:rPr lang="en-US" sz="1200" dirty="0" smtClean="0"/>
              <a:t> beyond the state of the art</a:t>
            </a:r>
          </a:p>
          <a:p>
            <a:pPr lvl="1">
              <a:buNone/>
            </a:pPr>
            <a:r>
              <a:rPr lang="en-US" sz="1200" dirty="0" smtClean="0"/>
              <a:t>B.1.3 S/T </a:t>
            </a:r>
            <a:r>
              <a:rPr lang="en-US" sz="1200" b="1" dirty="0" smtClean="0">
                <a:solidFill>
                  <a:srgbClr val="FF0000"/>
                </a:solidFill>
              </a:rPr>
              <a:t>methodology</a:t>
            </a:r>
            <a:r>
              <a:rPr lang="en-US" sz="1200" dirty="0" smtClean="0"/>
              <a:t> and associated </a:t>
            </a:r>
            <a:r>
              <a:rPr lang="en-US" sz="1200" b="1" dirty="0" smtClean="0">
                <a:solidFill>
                  <a:srgbClr val="FF0000"/>
                </a:solidFill>
              </a:rPr>
              <a:t>work plan  </a:t>
            </a:r>
          </a:p>
          <a:p>
            <a:pPr lvl="1">
              <a:buNone/>
            </a:pPr>
            <a:r>
              <a:rPr lang="en-US" sz="1200" dirty="0" smtClean="0"/>
              <a:t>	B.1.3.1 Overall </a:t>
            </a:r>
            <a:r>
              <a:rPr lang="en-US" sz="1200" b="1" dirty="0" smtClean="0">
                <a:solidFill>
                  <a:srgbClr val="FF0000"/>
                </a:solidFill>
              </a:rPr>
              <a:t>strategy</a:t>
            </a:r>
            <a:r>
              <a:rPr lang="en-US" sz="1200" dirty="0" smtClean="0"/>
              <a:t> and general description </a:t>
            </a:r>
          </a:p>
          <a:p>
            <a:pPr lvl="1">
              <a:buNone/>
            </a:pPr>
            <a:r>
              <a:rPr lang="en-US" sz="1200" dirty="0" smtClean="0"/>
              <a:t>	B.1.3.2 </a:t>
            </a:r>
            <a:r>
              <a:rPr lang="en-US" sz="1200" b="1" dirty="0" smtClean="0">
                <a:solidFill>
                  <a:srgbClr val="FF0000"/>
                </a:solidFill>
              </a:rPr>
              <a:t>Timing </a:t>
            </a:r>
            <a:r>
              <a:rPr lang="en-US" sz="1200" dirty="0" smtClean="0"/>
              <a:t>of work packages and their components  </a:t>
            </a:r>
          </a:p>
          <a:p>
            <a:pPr lvl="1">
              <a:buNone/>
            </a:pPr>
            <a:r>
              <a:rPr lang="en-US" sz="1200" dirty="0" smtClean="0"/>
              <a:t>	B.1.3.3 </a:t>
            </a:r>
            <a:r>
              <a:rPr lang="en-US" sz="1200" b="1" dirty="0" smtClean="0">
                <a:solidFill>
                  <a:srgbClr val="FF0000"/>
                </a:solidFill>
              </a:rPr>
              <a:t>Work package list </a:t>
            </a:r>
            <a:r>
              <a:rPr lang="en-US" sz="1200" dirty="0" smtClean="0"/>
              <a:t>/overview</a:t>
            </a:r>
          </a:p>
          <a:p>
            <a:pPr lvl="1">
              <a:buNone/>
            </a:pPr>
            <a:r>
              <a:rPr lang="en-US" sz="1200" dirty="0" smtClean="0"/>
              <a:t>	B.1.3.4 </a:t>
            </a:r>
            <a:r>
              <a:rPr lang="en-US" sz="1200" b="1" dirty="0" smtClean="0">
                <a:solidFill>
                  <a:srgbClr val="FF0000"/>
                </a:solidFill>
              </a:rPr>
              <a:t>Deliverables</a:t>
            </a:r>
            <a:r>
              <a:rPr lang="en-US" sz="1200" dirty="0" smtClean="0"/>
              <a:t> list </a:t>
            </a:r>
          </a:p>
          <a:p>
            <a:pPr lvl="1">
              <a:buNone/>
            </a:pPr>
            <a:r>
              <a:rPr lang="en-US" sz="1200" dirty="0" smtClean="0"/>
              <a:t>	B.1.3.5 </a:t>
            </a:r>
            <a:r>
              <a:rPr lang="en-US" sz="1200" b="1" dirty="0" smtClean="0">
                <a:solidFill>
                  <a:srgbClr val="FF0000"/>
                </a:solidFill>
              </a:rPr>
              <a:t>Work package descriptions </a:t>
            </a:r>
          </a:p>
          <a:p>
            <a:pPr lvl="1">
              <a:buNone/>
            </a:pPr>
            <a:r>
              <a:rPr lang="en-US" sz="1200" dirty="0" smtClean="0"/>
              <a:t>	B.1.3.6 </a:t>
            </a:r>
            <a:r>
              <a:rPr lang="en-US" sz="1200" b="1" dirty="0" smtClean="0">
                <a:solidFill>
                  <a:srgbClr val="FF0000"/>
                </a:solidFill>
              </a:rPr>
              <a:t>Efforts</a:t>
            </a:r>
            <a:r>
              <a:rPr lang="en-US" sz="1200" dirty="0" smtClean="0"/>
              <a:t> for the full duration of the project </a:t>
            </a:r>
          </a:p>
          <a:p>
            <a:pPr lvl="1">
              <a:buNone/>
            </a:pPr>
            <a:r>
              <a:rPr lang="en-US" sz="1200" dirty="0" smtClean="0"/>
              <a:t>	B.1.3.7 List of </a:t>
            </a:r>
            <a:r>
              <a:rPr lang="en-US" sz="1200" b="1" dirty="0" smtClean="0">
                <a:solidFill>
                  <a:srgbClr val="FF0000"/>
                </a:solidFill>
              </a:rPr>
              <a:t>milestones</a:t>
            </a:r>
            <a:r>
              <a:rPr lang="en-US" sz="1200" dirty="0" smtClean="0"/>
              <a:t> and planning of reviews</a:t>
            </a:r>
          </a:p>
          <a:p>
            <a:pPr>
              <a:buNone/>
            </a:pPr>
            <a:r>
              <a:rPr lang="en-US" sz="1200" b="1" dirty="0" smtClean="0">
                <a:solidFill>
                  <a:srgbClr val="002060"/>
                </a:solidFill>
              </a:rPr>
              <a:t>B2. Implementation</a:t>
            </a:r>
          </a:p>
          <a:p>
            <a:pPr lvl="1">
              <a:buNone/>
            </a:pPr>
            <a:r>
              <a:rPr lang="en-US" sz="1200" dirty="0" smtClean="0"/>
              <a:t>B.2.1 </a:t>
            </a:r>
            <a:r>
              <a:rPr lang="en-US" sz="1200" b="1" dirty="0" smtClean="0">
                <a:solidFill>
                  <a:srgbClr val="FF0000"/>
                </a:solidFill>
              </a:rPr>
              <a:t>Management</a:t>
            </a:r>
            <a:r>
              <a:rPr lang="en-US" sz="1200" dirty="0" smtClean="0"/>
              <a:t> structure and procedures</a:t>
            </a:r>
          </a:p>
          <a:p>
            <a:pPr lvl="1">
              <a:buNone/>
            </a:pPr>
            <a:r>
              <a:rPr lang="en-US" sz="1200" dirty="0" smtClean="0"/>
              <a:t>B.2.2 </a:t>
            </a:r>
            <a:r>
              <a:rPr lang="en-US" sz="1200" b="1" dirty="0" smtClean="0">
                <a:solidFill>
                  <a:srgbClr val="FF0000"/>
                </a:solidFill>
              </a:rPr>
              <a:t>Beneficiaries</a:t>
            </a:r>
          </a:p>
          <a:p>
            <a:pPr lvl="1">
              <a:buNone/>
            </a:pPr>
            <a:r>
              <a:rPr lang="en-US" sz="1200" dirty="0" smtClean="0"/>
              <a:t>B.2.3 </a:t>
            </a:r>
            <a:r>
              <a:rPr lang="en-US" sz="1200" b="1" dirty="0" smtClean="0">
                <a:solidFill>
                  <a:srgbClr val="FF0000"/>
                </a:solidFill>
              </a:rPr>
              <a:t>Consortium</a:t>
            </a:r>
            <a:r>
              <a:rPr lang="en-US" sz="1200" dirty="0" smtClean="0"/>
              <a:t> as a whole</a:t>
            </a:r>
          </a:p>
          <a:p>
            <a:pPr lvl="2">
              <a:buNone/>
            </a:pPr>
            <a:r>
              <a:rPr lang="en-US" sz="1200" dirty="0" smtClean="0"/>
              <a:t>[Sub-contracting]</a:t>
            </a:r>
          </a:p>
          <a:p>
            <a:pPr lvl="2">
              <a:buNone/>
            </a:pPr>
            <a:r>
              <a:rPr lang="en-US" sz="1200" dirty="0" smtClean="0"/>
              <a:t>[Funding for beneficiaries from third countries] </a:t>
            </a:r>
          </a:p>
          <a:p>
            <a:pPr lvl="2">
              <a:buNone/>
            </a:pPr>
            <a:r>
              <a:rPr lang="en-US" sz="1200" dirty="0" smtClean="0"/>
              <a:t>[Additional beneficiaries / Competitive calls] </a:t>
            </a:r>
          </a:p>
          <a:p>
            <a:pPr lvl="2">
              <a:buNone/>
            </a:pPr>
            <a:r>
              <a:rPr lang="en-US" sz="1200" dirty="0" smtClean="0"/>
              <a:t>[Third parties] </a:t>
            </a:r>
          </a:p>
          <a:p>
            <a:pPr lvl="2" indent="-701675">
              <a:buNone/>
            </a:pPr>
            <a:r>
              <a:rPr lang="en-US" sz="1200" dirty="0" smtClean="0"/>
              <a:t>B.2.4 </a:t>
            </a:r>
            <a:r>
              <a:rPr lang="en-US" sz="1200" b="1" dirty="0" smtClean="0">
                <a:solidFill>
                  <a:srgbClr val="FF0000"/>
                </a:solidFill>
              </a:rPr>
              <a:t>Resources</a:t>
            </a:r>
            <a:r>
              <a:rPr lang="en-US" sz="1200" dirty="0" smtClean="0"/>
              <a:t> to be committed </a:t>
            </a:r>
          </a:p>
          <a:p>
            <a:pPr>
              <a:buNone/>
            </a:pPr>
            <a:r>
              <a:rPr lang="en-US" sz="1200" b="1" dirty="0" smtClean="0">
                <a:solidFill>
                  <a:srgbClr val="002060"/>
                </a:solidFill>
              </a:rPr>
              <a:t>B3. Potential impact</a:t>
            </a:r>
          </a:p>
          <a:p>
            <a:pPr indent="98425">
              <a:buNone/>
            </a:pPr>
            <a:r>
              <a:rPr lang="en-US" sz="1200" dirty="0" smtClean="0"/>
              <a:t>B.3.1 </a:t>
            </a:r>
            <a:r>
              <a:rPr lang="en-US" sz="1200" b="1" dirty="0" smtClean="0">
                <a:solidFill>
                  <a:srgbClr val="FF0000"/>
                </a:solidFill>
              </a:rPr>
              <a:t>Strategic</a:t>
            </a:r>
            <a:r>
              <a:rPr lang="en-US" sz="1200" dirty="0" smtClean="0"/>
              <a:t> impact </a:t>
            </a:r>
          </a:p>
          <a:p>
            <a:pPr indent="98425">
              <a:buNone/>
            </a:pPr>
            <a:r>
              <a:rPr lang="en-US" sz="1200" dirty="0" smtClean="0"/>
              <a:t>B.3.2 Plan for the use and </a:t>
            </a:r>
            <a:r>
              <a:rPr lang="en-US" sz="1200" b="1" dirty="0" smtClean="0">
                <a:solidFill>
                  <a:srgbClr val="FF0000"/>
                </a:solidFill>
              </a:rPr>
              <a:t>dissemination</a:t>
            </a:r>
            <a:r>
              <a:rPr lang="en-US" sz="1200" dirty="0" smtClean="0"/>
              <a:t> of foreground </a:t>
            </a:r>
          </a:p>
          <a:p>
            <a:pPr indent="98425">
              <a:buNone/>
            </a:pPr>
            <a:r>
              <a:rPr lang="en-US" sz="1200" i="1" dirty="0" smtClean="0"/>
              <a:t>If applicable 	</a:t>
            </a:r>
            <a:r>
              <a:rPr lang="en-US" sz="1200" dirty="0" smtClean="0"/>
              <a:t>[Contributions to standards]</a:t>
            </a:r>
          </a:p>
          <a:p>
            <a:pPr>
              <a:buNone/>
            </a:pPr>
            <a:r>
              <a:rPr lang="en-US" sz="1200" dirty="0" smtClean="0"/>
              <a:t>			[Contribution to policy developments]</a:t>
            </a:r>
          </a:p>
          <a:p>
            <a:pPr>
              <a:buNone/>
            </a:pPr>
            <a:r>
              <a:rPr lang="en-US" sz="1200" dirty="0" smtClean="0"/>
              <a:t>			[Risk assessment and related communication strategy]</a:t>
            </a:r>
            <a:endParaRPr 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86314" y="1428736"/>
            <a:ext cx="2199156" cy="2199156"/>
            <a:chOff x="0" y="1945112"/>
            <a:chExt cx="2199156" cy="21991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0" y="1945112"/>
              <a:ext cx="2199156" cy="2199156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207087" y="2230864"/>
              <a:ext cx="1650301" cy="17145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bg1"/>
                  </a:solidFill>
                </a:rPr>
                <a:t>Quality and efficiency of the implementation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57686" y="3429000"/>
            <a:ext cx="2101348" cy="2101348"/>
            <a:chOff x="0" y="0"/>
            <a:chExt cx="2101348" cy="21013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Oval 15"/>
            <p:cNvSpPr/>
            <p:nvPr/>
          </p:nvSpPr>
          <p:spPr>
            <a:xfrm>
              <a:off x="0" y="0"/>
              <a:ext cx="2101348" cy="2101348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293430" y="247794"/>
              <a:ext cx="1563957" cy="16057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bg1"/>
                  </a:solidFill>
                </a:rPr>
                <a:t>Excellence</a:t>
              </a:r>
              <a:endParaRPr lang="ro-RO" b="1" i="0" kern="1200" baseline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57884" y="4571998"/>
            <a:ext cx="2214594" cy="2286002"/>
            <a:chOff x="785809" y="1214452"/>
            <a:chExt cx="2214594" cy="228600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785809" y="1214452"/>
              <a:ext cx="2214594" cy="2286002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1110129" y="1549229"/>
              <a:ext cx="1565954" cy="16164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bg1"/>
                  </a:solidFill>
                </a:rPr>
                <a:t>Impact</a:t>
              </a:r>
              <a:endParaRPr lang="ro-RO" sz="1400" b="1" kern="1200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14678" y="0"/>
            <a:ext cx="5776922" cy="10001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Description of Work (</a:t>
            </a:r>
            <a:r>
              <a:rPr lang="en-US" sz="2800" dirty="0" err="1" smtClean="0"/>
              <a:t>DoW</a:t>
            </a:r>
            <a:r>
              <a:rPr lang="en-US" sz="2800" dirty="0" smtClean="0"/>
              <a:t>) </a:t>
            </a: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42956" y="4071942"/>
            <a:ext cx="8458200" cy="1222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786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B1. Concept and objectives, progress beyond state-of-the-art,  S/T methodology and work plan</a:t>
            </a:r>
          </a:p>
          <a:p>
            <a:pPr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en-US" sz="1800" dirty="0" smtClean="0"/>
              <a:t>B.1.1 Concept and project </a:t>
            </a:r>
            <a:r>
              <a:rPr lang="en-US" sz="1800" b="1" dirty="0" smtClean="0">
                <a:solidFill>
                  <a:srgbClr val="FF0000"/>
                </a:solidFill>
              </a:rPr>
              <a:t>objective(s</a:t>
            </a:r>
            <a:r>
              <a:rPr lang="en-US" sz="1800" dirty="0" smtClean="0"/>
              <a:t>) 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B.1.2 </a:t>
            </a:r>
            <a:r>
              <a:rPr lang="en-US" sz="1800" b="1" dirty="0" smtClean="0">
                <a:solidFill>
                  <a:srgbClr val="FF0000"/>
                </a:solidFill>
              </a:rPr>
              <a:t>Progress</a:t>
            </a:r>
            <a:r>
              <a:rPr lang="en-US" sz="1800" dirty="0" smtClean="0"/>
              <a:t> beyond the state of the art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B.1.3 S/T </a:t>
            </a:r>
            <a:r>
              <a:rPr lang="en-US" sz="1800" b="1" dirty="0" smtClean="0">
                <a:solidFill>
                  <a:srgbClr val="FF0000"/>
                </a:solidFill>
              </a:rPr>
              <a:t>methodology</a:t>
            </a:r>
            <a:r>
              <a:rPr lang="en-US" sz="1800" dirty="0" smtClean="0"/>
              <a:t> and associated </a:t>
            </a:r>
            <a:r>
              <a:rPr lang="en-US" sz="1800" b="1" dirty="0" smtClean="0">
                <a:solidFill>
                  <a:srgbClr val="FF0000"/>
                </a:solidFill>
              </a:rPr>
              <a:t>work plan  </a:t>
            </a:r>
          </a:p>
          <a:p>
            <a:pPr lvl="1">
              <a:buNone/>
            </a:pPr>
            <a:r>
              <a:rPr lang="en-US" sz="1800" dirty="0" smtClean="0"/>
              <a:t>	B.1.3.1 Overall </a:t>
            </a:r>
            <a:r>
              <a:rPr lang="en-US" sz="1800" b="1" dirty="0" smtClean="0">
                <a:solidFill>
                  <a:srgbClr val="FF0000"/>
                </a:solidFill>
              </a:rPr>
              <a:t>strategy</a:t>
            </a:r>
            <a:r>
              <a:rPr lang="en-US" sz="1800" dirty="0" smtClean="0"/>
              <a:t> and general description </a:t>
            </a:r>
          </a:p>
          <a:p>
            <a:pPr lvl="1">
              <a:buNone/>
            </a:pPr>
            <a:r>
              <a:rPr lang="en-US" sz="1800" dirty="0" smtClean="0"/>
              <a:t>	B.1.3.2 </a:t>
            </a:r>
            <a:r>
              <a:rPr lang="en-US" sz="1800" b="1" dirty="0" smtClean="0">
                <a:solidFill>
                  <a:srgbClr val="FF0000"/>
                </a:solidFill>
              </a:rPr>
              <a:t>Timing </a:t>
            </a:r>
            <a:r>
              <a:rPr lang="en-US" sz="1800" dirty="0" smtClean="0"/>
              <a:t>of work packages and their components  </a:t>
            </a:r>
          </a:p>
          <a:p>
            <a:pPr lvl="1">
              <a:buNone/>
            </a:pPr>
            <a:r>
              <a:rPr lang="en-US" sz="1800" dirty="0" smtClean="0"/>
              <a:t>	B.1.3.3 </a:t>
            </a:r>
            <a:r>
              <a:rPr lang="en-US" sz="1800" b="1" dirty="0" smtClean="0">
                <a:solidFill>
                  <a:srgbClr val="FF0000"/>
                </a:solidFill>
              </a:rPr>
              <a:t>Work package list </a:t>
            </a:r>
            <a:r>
              <a:rPr lang="en-US" sz="1800" dirty="0" smtClean="0"/>
              <a:t>/overview</a:t>
            </a:r>
          </a:p>
          <a:p>
            <a:pPr lvl="1">
              <a:buNone/>
            </a:pPr>
            <a:r>
              <a:rPr lang="en-US" sz="1800" dirty="0" smtClean="0"/>
              <a:t>	B.1.3.4 </a:t>
            </a:r>
            <a:r>
              <a:rPr lang="en-US" sz="1800" b="1" dirty="0" smtClean="0">
                <a:solidFill>
                  <a:srgbClr val="FF0000"/>
                </a:solidFill>
              </a:rPr>
              <a:t>Deliverables</a:t>
            </a:r>
            <a:r>
              <a:rPr lang="en-US" sz="1800" dirty="0" smtClean="0"/>
              <a:t> list </a:t>
            </a:r>
          </a:p>
          <a:p>
            <a:pPr lvl="1">
              <a:buNone/>
            </a:pPr>
            <a:r>
              <a:rPr lang="en-US" sz="1800" dirty="0" smtClean="0"/>
              <a:t>	B.1.3.5 </a:t>
            </a:r>
            <a:r>
              <a:rPr lang="en-US" sz="1800" b="1" dirty="0" smtClean="0">
                <a:solidFill>
                  <a:srgbClr val="FF0000"/>
                </a:solidFill>
              </a:rPr>
              <a:t>Work package descriptions </a:t>
            </a:r>
          </a:p>
          <a:p>
            <a:pPr lvl="1">
              <a:buNone/>
            </a:pPr>
            <a:r>
              <a:rPr lang="en-US" sz="1800" dirty="0" smtClean="0"/>
              <a:t>	B.1.3.6 </a:t>
            </a:r>
            <a:r>
              <a:rPr lang="en-US" sz="1800" b="1" dirty="0" smtClean="0">
                <a:solidFill>
                  <a:srgbClr val="FF0000"/>
                </a:solidFill>
              </a:rPr>
              <a:t>Efforts</a:t>
            </a:r>
            <a:r>
              <a:rPr lang="en-US" sz="1800" dirty="0" smtClean="0"/>
              <a:t> for the full duration of the project </a:t>
            </a:r>
          </a:p>
          <a:p>
            <a:pPr lvl="1">
              <a:buNone/>
            </a:pPr>
            <a:r>
              <a:rPr lang="en-US" sz="1800" dirty="0" smtClean="0"/>
              <a:t>	B.1.3.7 List of </a:t>
            </a:r>
            <a:r>
              <a:rPr lang="en-US" sz="1800" b="1" dirty="0" smtClean="0">
                <a:solidFill>
                  <a:srgbClr val="FF0000"/>
                </a:solidFill>
              </a:rPr>
              <a:t>milestones</a:t>
            </a:r>
            <a:r>
              <a:rPr lang="en-US" sz="1800" dirty="0" smtClean="0"/>
              <a:t> and planning of reviews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6500826" y="1571612"/>
            <a:ext cx="2199156" cy="2199156"/>
            <a:chOff x="0" y="1945112"/>
            <a:chExt cx="2199156" cy="21991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0" y="1945112"/>
              <a:ext cx="2199156" cy="2199156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207087" y="2230864"/>
              <a:ext cx="1650301" cy="17145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bg1"/>
                  </a:solidFill>
                </a:rPr>
                <a:t>Quality and efficiency of the implementation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14678" y="0"/>
            <a:ext cx="5776922" cy="10001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Description of Work (</a:t>
            </a:r>
            <a:r>
              <a:rPr lang="en-US" sz="2800" dirty="0" err="1" smtClean="0"/>
              <a:t>DoW</a:t>
            </a:r>
            <a:r>
              <a:rPr lang="en-US" sz="2800" dirty="0" smtClean="0"/>
              <a:t>) </a:t>
            </a: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42956" y="4071942"/>
            <a:ext cx="8458200" cy="1222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786454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B2. Implementation</a:t>
            </a:r>
          </a:p>
          <a:p>
            <a:pPr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lvl="1">
              <a:buNone/>
            </a:pPr>
            <a:r>
              <a:rPr lang="en-US" sz="1800" dirty="0" smtClean="0"/>
              <a:t>B.2.1 </a:t>
            </a:r>
            <a:r>
              <a:rPr lang="en-US" sz="1800" b="1" dirty="0" smtClean="0">
                <a:solidFill>
                  <a:srgbClr val="FF0000"/>
                </a:solidFill>
              </a:rPr>
              <a:t>Management</a:t>
            </a:r>
            <a:r>
              <a:rPr lang="en-US" sz="1800" dirty="0" smtClean="0"/>
              <a:t> structure and procedures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B.2.2 </a:t>
            </a:r>
            <a:r>
              <a:rPr lang="en-US" sz="1800" b="1" dirty="0" smtClean="0">
                <a:solidFill>
                  <a:srgbClr val="FF0000"/>
                </a:solidFill>
              </a:rPr>
              <a:t>Beneficiaries</a:t>
            </a:r>
          </a:p>
          <a:p>
            <a:pPr lvl="1"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sz="1800" dirty="0" smtClean="0"/>
              <a:t>B.2.3 </a:t>
            </a:r>
            <a:r>
              <a:rPr lang="en-US" sz="1800" b="1" dirty="0" smtClean="0">
                <a:solidFill>
                  <a:srgbClr val="FF0000"/>
                </a:solidFill>
              </a:rPr>
              <a:t>Consortium</a:t>
            </a:r>
            <a:r>
              <a:rPr lang="en-US" sz="1800" dirty="0" smtClean="0"/>
              <a:t> as a whole</a:t>
            </a:r>
          </a:p>
          <a:p>
            <a:pPr lvl="2">
              <a:buNone/>
            </a:pPr>
            <a:r>
              <a:rPr lang="en-US" sz="1800" dirty="0" smtClean="0"/>
              <a:t>[Sub-contracting]</a:t>
            </a:r>
          </a:p>
          <a:p>
            <a:pPr lvl="2">
              <a:buNone/>
            </a:pPr>
            <a:r>
              <a:rPr lang="en-US" sz="1800" dirty="0" smtClean="0"/>
              <a:t>[Funding for beneficiaries from third countries] </a:t>
            </a:r>
          </a:p>
          <a:p>
            <a:pPr lvl="2">
              <a:buNone/>
            </a:pPr>
            <a:r>
              <a:rPr lang="en-US" sz="1800" dirty="0" smtClean="0"/>
              <a:t>[Additional beneficiaries / Competitive calls] </a:t>
            </a:r>
          </a:p>
          <a:p>
            <a:pPr lvl="2">
              <a:buNone/>
            </a:pPr>
            <a:r>
              <a:rPr lang="en-US" sz="1800" dirty="0" smtClean="0"/>
              <a:t>[Third parties] </a:t>
            </a:r>
          </a:p>
          <a:p>
            <a:pPr lvl="2">
              <a:buNone/>
            </a:pPr>
            <a:endParaRPr lang="en-US" sz="1800" dirty="0" smtClean="0"/>
          </a:p>
          <a:p>
            <a:pPr lvl="2" indent="-701675">
              <a:buNone/>
            </a:pPr>
            <a:r>
              <a:rPr lang="en-US" sz="1800" dirty="0" smtClean="0"/>
              <a:t>B.2.4 </a:t>
            </a:r>
            <a:r>
              <a:rPr lang="en-US" sz="1800" b="1" dirty="0" smtClean="0">
                <a:solidFill>
                  <a:srgbClr val="FF0000"/>
                </a:solidFill>
              </a:rPr>
              <a:t>Resources</a:t>
            </a:r>
            <a:r>
              <a:rPr lang="en-US" sz="1800" dirty="0" smtClean="0"/>
              <a:t> to be committed </a:t>
            </a:r>
          </a:p>
          <a:p>
            <a:pPr lvl="2" indent="-701675">
              <a:buNone/>
            </a:pPr>
            <a:endParaRPr lang="en-US" sz="1800" dirty="0" smtClean="0"/>
          </a:p>
        </p:txBody>
      </p:sp>
      <p:grpSp>
        <p:nvGrpSpPr>
          <p:cNvPr id="3" name="Group 14"/>
          <p:cNvGrpSpPr/>
          <p:nvPr/>
        </p:nvGrpSpPr>
        <p:grpSpPr>
          <a:xfrm>
            <a:off x="6185428" y="1756280"/>
            <a:ext cx="2101348" cy="2101348"/>
            <a:chOff x="-142876" y="-428628"/>
            <a:chExt cx="2101348" cy="21013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Oval 15"/>
            <p:cNvSpPr/>
            <p:nvPr/>
          </p:nvSpPr>
          <p:spPr>
            <a:xfrm>
              <a:off x="-142876" y="-428628"/>
              <a:ext cx="2101348" cy="2101348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142876" y="-214314"/>
              <a:ext cx="1563957" cy="16057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bg1"/>
                  </a:solidFill>
                </a:rPr>
                <a:t>Excellence</a:t>
              </a:r>
              <a:endParaRPr lang="ro-RO" b="1" i="0" kern="1200" baseline="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14678" y="0"/>
            <a:ext cx="5776922" cy="10001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Description of Work (</a:t>
            </a:r>
            <a:r>
              <a:rPr lang="en-US" sz="2800" dirty="0" err="1" smtClean="0"/>
              <a:t>DoW</a:t>
            </a:r>
            <a:r>
              <a:rPr lang="en-US" sz="2800" dirty="0" smtClean="0"/>
              <a:t>) </a:t>
            </a: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542956" y="4071942"/>
            <a:ext cx="8458200" cy="12223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786454"/>
          </a:xfrm>
        </p:spPr>
        <p:txBody>
          <a:bodyPr>
            <a:noAutofit/>
          </a:bodyPr>
          <a:lstStyle/>
          <a:p>
            <a:pPr lvl="2" indent="-701675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B3. Potential impact</a:t>
            </a:r>
          </a:p>
          <a:p>
            <a:pPr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indent="98425">
              <a:buNone/>
            </a:pPr>
            <a:r>
              <a:rPr lang="en-US" sz="1800" dirty="0" smtClean="0"/>
              <a:t>B.3.1 </a:t>
            </a:r>
            <a:r>
              <a:rPr lang="en-US" sz="1800" b="1" dirty="0" smtClean="0">
                <a:solidFill>
                  <a:srgbClr val="FF0000"/>
                </a:solidFill>
              </a:rPr>
              <a:t>Strategic</a:t>
            </a:r>
            <a:r>
              <a:rPr lang="en-US" sz="1800" dirty="0" smtClean="0"/>
              <a:t> impact </a:t>
            </a:r>
          </a:p>
          <a:p>
            <a:pPr indent="98425">
              <a:buNone/>
            </a:pPr>
            <a:endParaRPr lang="en-US" sz="1800" dirty="0" smtClean="0"/>
          </a:p>
          <a:p>
            <a:pPr indent="98425">
              <a:buNone/>
            </a:pPr>
            <a:r>
              <a:rPr lang="en-US" sz="1800" dirty="0" smtClean="0"/>
              <a:t>B.3.2 Plan for the use and </a:t>
            </a:r>
            <a:r>
              <a:rPr lang="en-US" sz="1800" b="1" dirty="0" smtClean="0">
                <a:solidFill>
                  <a:srgbClr val="FF0000"/>
                </a:solidFill>
              </a:rPr>
              <a:t>dissemination</a:t>
            </a:r>
            <a:r>
              <a:rPr lang="en-US" sz="1800" dirty="0" smtClean="0"/>
              <a:t> of foreground </a:t>
            </a:r>
          </a:p>
          <a:p>
            <a:pPr indent="98425">
              <a:buNone/>
            </a:pPr>
            <a:endParaRPr lang="en-US" sz="1800" dirty="0" smtClean="0"/>
          </a:p>
          <a:p>
            <a:pPr indent="98425">
              <a:buNone/>
            </a:pPr>
            <a:r>
              <a:rPr lang="en-US" sz="1800" i="1" dirty="0" smtClean="0"/>
              <a:t>If applicable 	</a:t>
            </a:r>
            <a:r>
              <a:rPr lang="en-US" sz="1800" dirty="0" smtClean="0"/>
              <a:t>[Contributions to standards]</a:t>
            </a:r>
          </a:p>
          <a:p>
            <a:pPr>
              <a:buNone/>
            </a:pPr>
            <a:r>
              <a:rPr lang="en-US" sz="1800" dirty="0" smtClean="0"/>
              <a:t>			[Contribution to policy developments]</a:t>
            </a:r>
          </a:p>
          <a:p>
            <a:pPr>
              <a:buNone/>
            </a:pPr>
            <a:r>
              <a:rPr lang="en-US" sz="1800" dirty="0" smtClean="0"/>
              <a:t>			[Risk assessment and related communication strategy]</a:t>
            </a:r>
            <a:endParaRPr lang="en-US" sz="1800" dirty="0"/>
          </a:p>
        </p:txBody>
      </p:sp>
      <p:grpSp>
        <p:nvGrpSpPr>
          <p:cNvPr id="3" name="Group 17"/>
          <p:cNvGrpSpPr/>
          <p:nvPr/>
        </p:nvGrpSpPr>
        <p:grpSpPr>
          <a:xfrm>
            <a:off x="6643702" y="4357708"/>
            <a:ext cx="2214594" cy="2286002"/>
            <a:chOff x="785809" y="1214452"/>
            <a:chExt cx="2214594" cy="228600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785809" y="1214452"/>
              <a:ext cx="2214594" cy="2286002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1110129" y="1549229"/>
              <a:ext cx="1565954" cy="16164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bg1"/>
                  </a:solidFill>
                </a:rPr>
                <a:t>Impact</a:t>
              </a:r>
              <a:endParaRPr lang="ro-RO" sz="1400" b="1" kern="1200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la M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3908"/>
            <a:ext cx="1447800" cy="840116"/>
          </a:xfrm>
          <a:prstGeom prst="rect">
            <a:avLst/>
          </a:prstGeom>
        </p:spPr>
      </p:pic>
      <p:pic>
        <p:nvPicPr>
          <p:cNvPr id="7" name="Picture 6" descr="drap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1"/>
            <a:ext cx="1143000" cy="758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828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00034" y="1714488"/>
          <a:ext cx="822960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Rectangle 16"/>
          <p:cNvSpPr/>
          <p:nvPr/>
        </p:nvSpPr>
        <p:spPr>
          <a:xfrm>
            <a:off x="428596" y="1214422"/>
            <a:ext cx="828680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Experts score </a:t>
            </a:r>
            <a:r>
              <a:rPr lang="en-US" b="1" dirty="0" smtClean="0"/>
              <a:t>each award criterion</a:t>
            </a:r>
            <a:r>
              <a:rPr lang="en-US" dirty="0" smtClean="0"/>
              <a:t> on a scale from 0 to 5: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42910" y="5944888"/>
            <a:ext cx="800105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/>
              <a:t>The maximum overall score is thus 15 (3x5), unless a weighting is applied.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14678" y="21429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scores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OverviewPresentation">
  <a:themeElements>
    <a:clrScheme name="Custom 4">
      <a:dk1>
        <a:srgbClr val="4E5B6F"/>
      </a:dk1>
      <a:lt1>
        <a:sysClr val="window" lastClr="FFFFFF"/>
      </a:lt1>
      <a:dk2>
        <a:srgbClr val="4E5B6F"/>
      </a:dk2>
      <a:lt2>
        <a:srgbClr val="D6ECFF"/>
      </a:lt2>
      <a:accent1>
        <a:srgbClr val="0070C0"/>
      </a:accent1>
      <a:accent2>
        <a:srgbClr val="EA157A"/>
      </a:accent2>
      <a:accent3>
        <a:srgbClr val="738AC8"/>
      </a:accent3>
      <a:accent4>
        <a:srgbClr val="92D050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0EB353-B075-4294-95C2-1EC6FDA8EA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ProjectOverviewPresentation</Template>
  <TotalTime>0</TotalTime>
  <Words>1322</Words>
  <Application>Microsoft Office PowerPoint</Application>
  <PresentationFormat>On-screen Show (4:3)</PresentationFormat>
  <Paragraphs>345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ProjectOverviewPresentation</vt:lpstr>
      <vt:lpstr>Slide 1</vt:lpstr>
      <vt:lpstr>Steps</vt:lpstr>
      <vt:lpstr>Slide 3</vt:lpstr>
      <vt:lpstr>Slide 4</vt:lpstr>
      <vt:lpstr>Description of Work (DoW) </vt:lpstr>
      <vt:lpstr>Description of Work (DoW) </vt:lpstr>
      <vt:lpstr>Description of Work (DoW) </vt:lpstr>
      <vt:lpstr>Description of Work (DoW)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  dcf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2013-11-12T20:14:24Z</dcterms:created>
  <dcterms:modified xsi:type="dcterms:W3CDTF">2014-06-02T17:02:38Z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