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8" r:id="rId1"/>
  </p:sldMasterIdLst>
  <p:notesMasterIdLst>
    <p:notesMasterId r:id="rId20"/>
  </p:notesMasterIdLst>
  <p:handoutMasterIdLst>
    <p:handoutMasterId r:id="rId21"/>
  </p:handoutMasterIdLst>
  <p:sldIdLst>
    <p:sldId id="354" r:id="rId2"/>
    <p:sldId id="376" r:id="rId3"/>
    <p:sldId id="388" r:id="rId4"/>
    <p:sldId id="368" r:id="rId5"/>
    <p:sldId id="389" r:id="rId6"/>
    <p:sldId id="367" r:id="rId7"/>
    <p:sldId id="350" r:id="rId8"/>
    <p:sldId id="365" r:id="rId9"/>
    <p:sldId id="370" r:id="rId10"/>
    <p:sldId id="363" r:id="rId11"/>
    <p:sldId id="362" r:id="rId12"/>
    <p:sldId id="371" r:id="rId13"/>
    <p:sldId id="372" r:id="rId14"/>
    <p:sldId id="387" r:id="rId15"/>
    <p:sldId id="374" r:id="rId16"/>
    <p:sldId id="385" r:id="rId17"/>
    <p:sldId id="386" r:id="rId18"/>
    <p:sldId id="348" r:id="rId19"/>
  </p:sldIdLst>
  <p:sldSz cx="9144000" cy="6858000" type="screen4x3"/>
  <p:notesSz cx="6669088" cy="9820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6" autoAdjust="0"/>
    <p:restoredTop sz="94660" autoAdjust="0"/>
  </p:normalViewPr>
  <p:slideViewPr>
    <p:cSldViewPr>
      <p:cViewPr varScale="1">
        <p:scale>
          <a:sx n="107" d="100"/>
          <a:sy n="107" d="100"/>
        </p:scale>
        <p:origin x="-115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96C6422-0323-4AFB-B294-657CBDAB296A}" type="datetime4">
              <a:rPr lang="en-US"/>
              <a:pPr>
                <a:defRPr/>
              </a:pPr>
              <a:t>June 4, 2014</a:t>
            </a:fld>
            <a:endParaRPr lang="en-US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2815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32815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9C5E6D-607E-486F-A7FB-48EC44AB4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4388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BC4575A-40B2-4E63-B32A-B85DED7E89BA}" type="datetime4">
              <a:rPr lang="en-US"/>
              <a:pPr>
                <a:defRPr/>
              </a:pPr>
              <a:t>June 4, 2014</a:t>
            </a:fld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Se face clic pentru editarea stilurilor textului Coordonatorului</a:t>
            </a:r>
          </a:p>
          <a:p>
            <a:pPr lvl="1"/>
            <a:r>
              <a:rPr lang="en-US" noProof="0" smtClean="0"/>
              <a:t>Nivelul secund</a:t>
            </a:r>
          </a:p>
          <a:p>
            <a:pPr lvl="2"/>
            <a:r>
              <a:rPr lang="en-US" noProof="0" smtClean="0"/>
              <a:t>Al treilea nivel</a:t>
            </a:r>
          </a:p>
          <a:p>
            <a:pPr lvl="3"/>
            <a:r>
              <a:rPr lang="en-US" noProof="0" smtClean="0"/>
              <a:t>Al patrulea nivel</a:t>
            </a:r>
          </a:p>
          <a:p>
            <a:pPr lvl="4"/>
            <a:r>
              <a:rPr lang="en-US" noProof="0" smtClean="0"/>
              <a:t>Al cincilea nivel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2815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32815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ED5C8A2-C1DD-49B0-B9DD-587F30931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391685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A6BC504-F470-474F-BF89-F74349E9DB9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9A14AB-E433-4B41-AE21-B81E099F9CA4}" type="slidenum">
              <a:rPr lang="en-US"/>
              <a:pPr/>
              <a:t>2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927098-A0D9-44DC-B0EE-AF0145F5EA95}" type="slidenum">
              <a:rPr lang="en-US"/>
              <a:pPr/>
              <a:t>3</a:t>
            </a:fld>
            <a:endParaRPr lang="en-US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FFB899-9071-42B5-AC5B-CDC7B9A71E80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7B88AE-0A0C-4898-B2C2-2010A54BEF58}" type="slidenum">
              <a:rPr lang="en-US"/>
              <a:pPr/>
              <a:t>6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C6B028-78E7-47F4-8B88-78491EC23105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o-RO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D9626-A786-4CD0-A025-4AB1FD154DE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710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D9626-A786-4CD0-A025-4AB1FD154DE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71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22CBCE-8BC4-435B-9DD7-A8281A630500}" type="datetime1">
              <a:rPr lang="en-US" smtClean="0"/>
              <a:pPr>
                <a:defRPr/>
              </a:pPr>
              <a:t>6/4/2014</a:t>
            </a:fld>
            <a:r>
              <a:rPr lang="en-US" smtClean="0"/>
              <a:t>June 11, 2007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50A1E-7AB2-49B8-A114-C990FB8686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ADA897-D212-42C0-877F-9D1B89054314}" type="datetime1">
              <a:rPr lang="en-US" smtClean="0"/>
              <a:pPr>
                <a:defRPr/>
              </a:pPr>
              <a:t>6/4/2014</a:t>
            </a:fld>
            <a:r>
              <a:rPr lang="en-US" smtClean="0"/>
              <a:t>June 11, 2007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00FFB-5E82-4715-907A-1FC3378FF5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6DF277-BA12-48FF-96E7-B584F25EFF12}" type="datetime1">
              <a:rPr lang="en-US" smtClean="0"/>
              <a:pPr>
                <a:defRPr/>
              </a:pPr>
              <a:t>6/4/2014</a:t>
            </a:fld>
            <a:r>
              <a:rPr lang="en-US" smtClean="0"/>
              <a:t>June 11, 2007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418065-D015-493E-A8E8-4B824D2EA8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D1D73E-357C-47B9-89EF-5554D66BB3E0}" type="datetime1">
              <a:rPr lang="en-US" smtClean="0"/>
              <a:pPr>
                <a:defRPr/>
              </a:pPr>
              <a:t>6/4/2014</a:t>
            </a:fld>
            <a:r>
              <a:rPr lang="en-US" smtClean="0"/>
              <a:t>June 11, 2007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64828-46DD-4594-BA14-46854522DC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D5D34C-DF2C-48D6-90A8-4B574A07E2B0}" type="datetime1">
              <a:rPr lang="en-US" smtClean="0"/>
              <a:pPr>
                <a:defRPr/>
              </a:pPr>
              <a:t>6/4/2014</a:t>
            </a:fld>
            <a:r>
              <a:rPr lang="en-US" smtClean="0"/>
              <a:t>June 11, 2007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6ACACA-43CD-42B8-AF04-96269CB9F3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1601E3-596E-4ABC-9D09-6C7B84ED334D}" type="datetime1">
              <a:rPr lang="en-US" smtClean="0"/>
              <a:pPr>
                <a:defRPr/>
              </a:pPr>
              <a:t>6/4/2014</a:t>
            </a:fld>
            <a:r>
              <a:rPr lang="en-US" smtClean="0"/>
              <a:t>June 11, 2007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E8375-B8BE-4B19-B9AB-D0BE4CB4E6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650783-E9C6-4C76-868A-4F9322F39064}" type="datetime1">
              <a:rPr lang="en-US" smtClean="0"/>
              <a:pPr>
                <a:defRPr/>
              </a:pPr>
              <a:t>6/4/2014</a:t>
            </a:fld>
            <a:r>
              <a:rPr lang="en-US" smtClean="0"/>
              <a:t>June 11, 2007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6297-41F5-4093-9304-0F0A85AFAD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112E46-43D1-41ED-8FB5-BF69D66AFD11}" type="datetime1">
              <a:rPr lang="en-US" smtClean="0"/>
              <a:pPr>
                <a:defRPr/>
              </a:pPr>
              <a:t>6/4/2014</a:t>
            </a:fld>
            <a:r>
              <a:rPr lang="en-US" smtClean="0"/>
              <a:t>June 11,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A1387-9FAB-41FF-BC26-E5DF74E31A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4E7D79-F3A8-435C-A5C8-46853DE359BD}" type="datetime1">
              <a:rPr lang="en-US" smtClean="0"/>
              <a:pPr>
                <a:defRPr/>
              </a:pPr>
              <a:t>6/4/2014</a:t>
            </a:fld>
            <a:r>
              <a:rPr lang="en-US" smtClean="0"/>
              <a:t>June 11, 2007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43D6BB-43F0-4935-8E0E-EF7F5C157D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1F1F15-F178-4ECF-8F4D-21035D1A45BA}" type="datetime1">
              <a:rPr lang="en-US" smtClean="0"/>
              <a:pPr>
                <a:defRPr/>
              </a:pPr>
              <a:t>6/4/2014</a:t>
            </a:fld>
            <a:r>
              <a:rPr lang="en-US" smtClean="0"/>
              <a:t>June 11, 2007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699EC-7801-4B20-87F9-2B8C2FC013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DAF5D9-79B3-43C2-9B02-55FF03233D89}" type="datetime1">
              <a:rPr lang="en-US" smtClean="0"/>
              <a:pPr>
                <a:defRPr/>
              </a:pPr>
              <a:t>6/4/2014</a:t>
            </a:fld>
            <a:r>
              <a:rPr lang="en-US" smtClean="0"/>
              <a:t>June 11, 2007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A467D-2641-4570-B8F4-09648ED9A9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86028A-275A-444D-9B7A-1D71FB68AD04}" type="datetime1">
              <a:rPr lang="en-US" smtClean="0"/>
              <a:pPr>
                <a:defRPr/>
              </a:pPr>
              <a:t>6/4/2014</a:t>
            </a:fld>
            <a:r>
              <a:rPr lang="en-US" smtClean="0"/>
              <a:t>June 11, 2007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402C3B-FDB2-47A4-A6E8-13CB84847D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stituent număr diapozitiv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6924" y="5805264"/>
            <a:ext cx="3151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ELI-NP Team</a:t>
            </a:r>
            <a:r>
              <a:rPr lang="en-US" smtClean="0"/>
              <a:t>, March 5, 2013</a:t>
            </a:r>
            <a:endParaRPr lang="en-US" dirty="0"/>
          </a:p>
        </p:txBody>
      </p:sp>
      <p:pic>
        <p:nvPicPr>
          <p:cNvPr id="60418" name="Picture 2" descr="C:\Users\Io\Desktop\PagGar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4380" y="0"/>
            <a:ext cx="9548908" cy="684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1000" y="3119438"/>
            <a:ext cx="1910600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1199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1" name="Picture 3" descr="C:\Users\victor nicolae zamfi\Music\Documents\ELI\Pictures\ELI_14_iunie_2013\DSC_9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143721" cy="3429000"/>
          </a:xfrm>
          <a:prstGeom prst="rect">
            <a:avLst/>
          </a:prstGeom>
          <a:noFill/>
        </p:spPr>
      </p:pic>
      <p:pic>
        <p:nvPicPr>
          <p:cNvPr id="155652" name="Picture 4" descr="C:\Users\victor nicolae zamfi\Music\Documents\ELI\Pictures\ELI_14_iunie_2013\DSC_9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33370"/>
            <a:ext cx="5178245" cy="3452014"/>
          </a:xfrm>
          <a:prstGeom prst="rect">
            <a:avLst/>
          </a:prstGeom>
          <a:noFill/>
        </p:spPr>
      </p:pic>
      <p:pic>
        <p:nvPicPr>
          <p:cNvPr id="155653" name="Picture 5" descr="C:\Users\victor nicolae zamfi\Music\Documents\ELI\Pictures\ELI_14_iunie_2013\DSC_9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0"/>
            <a:ext cx="3995936" cy="52291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72200" y="5715000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June 14</a:t>
            </a:r>
            <a:r>
              <a:rPr lang="en-US" b="1" baseline="30000" dirty="0" smtClean="0">
                <a:solidFill>
                  <a:srgbClr val="FF0000"/>
                </a:solidFill>
              </a:rPr>
              <a:t>th</a:t>
            </a:r>
            <a:r>
              <a:rPr lang="en-US" b="1" dirty="0" smtClean="0">
                <a:solidFill>
                  <a:srgbClr val="FF0000"/>
                </a:solidFill>
              </a:rPr>
              <a:t>, 2013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6126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4168" y="548680"/>
            <a:ext cx="2590800" cy="36576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August 23, 2013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43D6BB-43F0-4935-8E0E-EF7F5C157DF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2656"/>
            <a:ext cx="4603440" cy="3068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8024" y="476672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 23, 2013</a:t>
            </a:r>
            <a:endParaRPr lang="en-US" dirty="0"/>
          </a:p>
        </p:txBody>
      </p:sp>
      <p:pic>
        <p:nvPicPr>
          <p:cNvPr id="7" name="Picture 6" descr="C:\Users\victor nicolae zamfi\Music\Documents\ELI\Pictures\ELI_14_iunie_2013\DSC_9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32656"/>
            <a:ext cx="4572001" cy="30478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3528" y="47667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14, 2013</a:t>
            </a:r>
            <a:endParaRPr lang="en-US" dirty="0"/>
          </a:p>
        </p:txBody>
      </p:sp>
      <p:pic>
        <p:nvPicPr>
          <p:cNvPr id="197634" name="Picture 2" descr="C:\Users\victor nicolae zamfi\Music\Documents\ELI\Pictures\2013_Oct_31_ELI-NP_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4752527" cy="316835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04800" y="364502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October 31, 2013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15000" y="403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76800" y="3810000"/>
            <a:ext cx="138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12, 2014</a:t>
            </a:r>
            <a:endParaRPr lang="en-US" dirty="0"/>
          </a:p>
        </p:txBody>
      </p:sp>
      <p:pic>
        <p:nvPicPr>
          <p:cNvPr id="13" name="Picture 12" descr="2014_May_12_resiz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3530600"/>
            <a:ext cx="4648200" cy="3098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00600" y="3733800"/>
            <a:ext cx="132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12,2014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51696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43D6BB-43F0-4935-8E0E-EF7F5C157DF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6866" name="Picture 2" descr="C:\Users\victor nicolae zamfi\Music\Documents\ELI\Pictures\SemnareContractLaser\Agerpres_7111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923458"/>
            <a:ext cx="7380312" cy="493454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2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rain_b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052736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67000" y="228600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2x10PW Laser System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295400"/>
            <a:ext cx="7919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Thales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Optronique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SAS and S.C. Thales System Romania SRL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172200"/>
            <a:ext cx="1555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July 12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2013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778098"/>
          </a:xfrm>
        </p:spPr>
        <p:txBody>
          <a:bodyPr/>
          <a:lstStyle/>
          <a:p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Gamma Beam System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1189" name="Picture 5" descr="C:\Users\victor nicolae zamfi\Music\Documents\ELI\Pictures\SemnareGamma\IMG_2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304815"/>
            <a:ext cx="6096000" cy="455318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2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rain_b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052736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07504" y="1268760"/>
            <a:ext cx="903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EuroGammaS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Association: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Instituto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Nazionale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Fisica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Nucleare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(Italy)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  Research Institutions and Companies  from Italy, France, Sweden, UK, Germany, Denmark, Slovenia, Spain 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62484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March 19, 2014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563072" cy="7383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ELI-NP Industrial Forum</a:t>
            </a:r>
            <a:r>
              <a:rPr lang="en-US" dirty="0" smtClean="0"/>
              <a:t>	</a:t>
            </a:r>
            <a:endParaRPr lang="en-US" dirty="0"/>
          </a:p>
        </p:txBody>
      </p:sp>
      <p:graphicFrame>
        <p:nvGraphicFramePr>
          <p:cNvPr id="20482" name="Object 6"/>
          <p:cNvGraphicFramePr>
            <a:graphicFrameLocks noChangeAspect="1"/>
          </p:cNvGraphicFramePr>
          <p:nvPr/>
        </p:nvGraphicFramePr>
        <p:xfrm>
          <a:off x="0" y="0"/>
          <a:ext cx="1719263" cy="1214438"/>
        </p:xfrm>
        <a:graphic>
          <a:graphicData uri="http://schemas.openxmlformats.org/presentationml/2006/ole">
            <p:oleObj spid="_x0000_s96258" name="Acrobat Document" r:id="rId3" imgW="8019889" imgH="5667195" progId="AcroExch.Document.7">
              <p:embed/>
            </p:oleObj>
          </a:graphicData>
        </a:graphic>
      </p:graphicFrame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567D86C2-44FD-4328-BF9E-BC2A79FC9ABF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14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46038" y="1812880"/>
            <a:ext cx="909796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Body promoting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relationships, for mutual benefits, </a:t>
            </a:r>
          </a:p>
          <a:p>
            <a:pPr marL="285750" indent="-285750" algn="just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local and foreign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companies</a:t>
            </a:r>
          </a:p>
          <a:p>
            <a:pPr marL="285750" indent="-285750" algn="just"/>
            <a:endParaRPr lang="en-US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Consulting in elaborating the TDRs for experiments </a:t>
            </a:r>
          </a:p>
          <a:p>
            <a:pPr marL="285750" indent="-285750" algn="just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and  auxiliary equipment 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Promotion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of contractual research, technology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transfer, etc.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Consulting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services provided by ELI-NP experts </a:t>
            </a:r>
            <a:endParaRPr lang="en-US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Creation of a cluster of high-tech companies in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Magurele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rain_b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025" y="1124744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69368" y="332656"/>
            <a:ext cx="6923112" cy="10081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ELI-NP  Academic Forum</a:t>
            </a:r>
            <a:r>
              <a:rPr lang="en-US" sz="3200" dirty="0" smtClean="0"/>
              <a:t>	</a:t>
            </a:r>
            <a:endParaRPr lang="en-US" sz="3200" dirty="0"/>
          </a:p>
        </p:txBody>
      </p:sp>
      <p:graphicFrame>
        <p:nvGraphicFramePr>
          <p:cNvPr id="21506" name="Object 6"/>
          <p:cNvGraphicFramePr>
            <a:graphicFrameLocks noChangeAspect="1"/>
          </p:cNvGraphicFramePr>
          <p:nvPr/>
        </p:nvGraphicFramePr>
        <p:xfrm>
          <a:off x="0" y="0"/>
          <a:ext cx="1719263" cy="1214438"/>
        </p:xfrm>
        <a:graphic>
          <a:graphicData uri="http://schemas.openxmlformats.org/presentationml/2006/ole">
            <p:oleObj spid="_x0000_s74754" name="Acrobat Document" r:id="rId3" imgW="8019889" imgH="5667195" progId="AcroExch.Document.7">
              <p:embed/>
            </p:oleObj>
          </a:graphicData>
        </a:graphic>
      </p:graphicFrame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0E092C7-4F55-40FF-B8A0-F9E5C6131617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15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1509" name="Rectangle 1"/>
          <p:cNvSpPr>
            <a:spLocks noChangeArrowheads="1"/>
          </p:cNvSpPr>
          <p:nvPr/>
        </p:nvSpPr>
        <p:spPr bwMode="auto">
          <a:xfrm>
            <a:off x="323528" y="1794296"/>
            <a:ext cx="8569325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secure the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fulfillment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ELI-NP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needs in terms of PhD students, junior researchers, engineers, and technicians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(training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programs, specific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MSc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and PhD programs, etc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.);</a:t>
            </a:r>
          </a:p>
          <a:p>
            <a:pPr marL="285750" indent="-285750" algn="just"/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to assure the education of engineers for the companies part of the high-tech cluster at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Magurele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285750" indent="-285750" algn="just"/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to support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 ELI-NP Project in the achievement of its objectives in terms of scientific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excellence; </a:t>
            </a:r>
          </a:p>
          <a:p>
            <a:pPr marL="285750" indent="-285750" algn="just"/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285750" indent="-285750" algn="just">
              <a:lnSpc>
                <a:spcPct val="150000"/>
              </a:lnSpc>
            </a:pP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rain_b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425" y="1124744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600200"/>
          </a:xfrm>
        </p:spPr>
        <p:txBody>
          <a:bodyPr>
            <a:normAutofit/>
          </a:bodyPr>
          <a:lstStyle/>
          <a:p>
            <a:pPr lvl="0">
              <a:lnSpc>
                <a:spcPts val="4000"/>
              </a:lnSpc>
            </a:pPr>
            <a:r>
              <a:rPr lang="ro-RO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o-RO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o-RO" sz="4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Recrutare Doctoranzi</a:t>
            </a:r>
            <a:endParaRPr lang="en-US" sz="4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1"/>
            <a:ext cx="8382000" cy="5105400"/>
          </a:xfrm>
        </p:spPr>
        <p:txBody>
          <a:bodyPr>
            <a:normAutofit/>
          </a:bodyPr>
          <a:lstStyle/>
          <a:p>
            <a:pPr lvl="0">
              <a:buFont typeface="Arial" pitchFamily="34" charset="0"/>
              <a:buChar char="•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Condiții:</a:t>
            </a:r>
          </a:p>
          <a:p>
            <a:pPr lvl="1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Înscris la Doctorat în domenii Fizică/Inginerie de interes pentru ELI-NP</a:t>
            </a:r>
          </a:p>
          <a:p>
            <a:pPr lvl="1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Rezultate excelente obținute în cursul studiilor absolvite</a:t>
            </a:r>
          </a:p>
          <a:p>
            <a:pPr lvl="1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Fluență în limba Engleză</a:t>
            </a:r>
          </a:p>
          <a:p>
            <a:pPr lvl="0">
              <a:buFont typeface="Arial" pitchFamily="34" charset="0"/>
              <a:buChar char="•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Admiterea:</a:t>
            </a:r>
          </a:p>
          <a:p>
            <a:pPr lvl="1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Aplicații și documente: Conform regulament selecție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www.eli-np.ro</a:t>
            </a:r>
            <a:endParaRPr lang="ro-RO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Acordul Conducătorului de doctorat și al conducerii Școlii doctorale</a:t>
            </a:r>
          </a:p>
          <a:p>
            <a:pPr lvl="0">
              <a:buFont typeface="Arial" pitchFamily="34" charset="0"/>
              <a:buChar char="•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Evaluarea</a:t>
            </a:r>
          </a:p>
          <a:p>
            <a:pPr lvl="1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Dosar              Interviu</a:t>
            </a:r>
          </a:p>
          <a:p>
            <a:pPr lvl="1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Minim 70 puncte, maxim 100 puncte (pregătire profesională: 70 puncte, înțelegerea atribuțiilor postului: 30 puncte)</a:t>
            </a:r>
          </a:p>
          <a:p>
            <a:pPr lvl="1">
              <a:buFont typeface="Arial" pitchFamily="34" charset="0"/>
              <a:buChar char="•"/>
            </a:pPr>
            <a:endParaRPr lang="ro-RO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o-RO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endParaRPr lang="ro-RO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" name="Picture 2" descr="rain_b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25" y="1317625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ELI_NP_Logo_First_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0478"/>
            <a:ext cx="1285875" cy="78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2133600" y="4876800"/>
            <a:ext cx="4572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304800"/>
            <a:ext cx="7467600" cy="1600200"/>
          </a:xfrm>
        </p:spPr>
        <p:txBody>
          <a:bodyPr>
            <a:normAutofit/>
          </a:bodyPr>
          <a:lstStyle/>
          <a:p>
            <a:pPr lvl="0">
              <a:lnSpc>
                <a:spcPts val="4000"/>
              </a:lnSpc>
            </a:pPr>
            <a:r>
              <a:rPr lang="ro-RO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o-RO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o-RO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Oferta de </a:t>
            </a:r>
            <a:r>
              <a:rPr lang="ro-RO" sz="4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angajare Doctoranzi</a:t>
            </a:r>
            <a:endParaRPr lang="en-US" sz="4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1"/>
            <a:ext cx="8382000" cy="5105400"/>
          </a:xfrm>
        </p:spPr>
        <p:txBody>
          <a:bodyPr>
            <a:normAutofit fontScale="92500" lnSpcReduction="10000"/>
          </a:bodyPr>
          <a:lstStyle/>
          <a:p>
            <a:pPr lvl="0">
              <a:buFont typeface="Arial" pitchFamily="34" charset="0"/>
              <a:buChar char="•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Contractul individual de muncă: </a:t>
            </a:r>
          </a:p>
          <a:p>
            <a:pPr lvl="1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Normă întreagă – 8h/zi</a:t>
            </a:r>
          </a:p>
          <a:p>
            <a:pPr lvl="1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Durată determinată: câte 1 an, până la finalizarea studiilor doctorale</a:t>
            </a:r>
          </a:p>
          <a:p>
            <a:pPr lvl="0">
              <a:buFont typeface="Arial" pitchFamily="34" charset="0"/>
              <a:buChar char="•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Salarizare</a:t>
            </a:r>
          </a:p>
          <a:p>
            <a:pPr lvl="1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Salariu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net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1000 euro/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luna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Beneficii:</a:t>
            </a:r>
          </a:p>
          <a:p>
            <a:pPr lvl="1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Asigurare medicală suplimentară (Furnizor privat de servicii medicale)</a:t>
            </a:r>
          </a:p>
          <a:p>
            <a:pPr lvl="1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Facilități și suport cazare </a:t>
            </a:r>
          </a:p>
          <a:p>
            <a:pPr lvl="1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Vechime recunoscută în activitatea de cercetare științifică</a:t>
            </a:r>
            <a:endParaRPr lang="ro-RO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Oportunități:</a:t>
            </a:r>
          </a:p>
          <a:p>
            <a:pPr lvl="1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Teză de doctorat la nivel de excelență în domeniul fizicii/ingineriei</a:t>
            </a:r>
          </a:p>
          <a:p>
            <a:pPr lvl="1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Elaborare publicații științifice la standarde internaționale</a:t>
            </a:r>
          </a:p>
          <a:p>
            <a:pPr lvl="1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Participare la manifestări științifice internaționale și la școli tineri cercetători</a:t>
            </a:r>
          </a:p>
          <a:p>
            <a:pPr lvl="1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Deprinderi abilități de comunicare și redactare articole științifice</a:t>
            </a:r>
          </a:p>
          <a:p>
            <a:pPr lvl="1">
              <a:buNone/>
            </a:pPr>
            <a:endParaRPr lang="ro-RO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o-RO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endParaRPr lang="ro-RO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" name="Picture 2" descr="rain_b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25" y="1317625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ELI_NP_Logo_First_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0478"/>
            <a:ext cx="1285875" cy="78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2192"/>
            <a:ext cx="9144000" cy="5727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5783759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Thank you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3"/>
          <p:cNvSpPr>
            <a:spLocks noChangeArrowheads="1"/>
          </p:cNvSpPr>
          <p:nvPr/>
        </p:nvSpPr>
        <p:spPr bwMode="auto">
          <a:xfrm>
            <a:off x="2124075" y="381000"/>
            <a:ext cx="70199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Extreme Light Infrastructure (ELI)</a:t>
            </a:r>
          </a:p>
        </p:txBody>
      </p:sp>
      <p:pic>
        <p:nvPicPr>
          <p:cNvPr id="252931" name="Picture 2" descr="rain_ban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25" y="1287463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9562" y="1958975"/>
            <a:ext cx="4792637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4" name="TextBox 6"/>
          <p:cNvSpPr txBox="1">
            <a:spLocks noChangeArrowheads="1"/>
          </p:cNvSpPr>
          <p:nvPr/>
        </p:nvSpPr>
        <p:spPr bwMode="auto">
          <a:xfrm>
            <a:off x="685800" y="1371600"/>
            <a:ext cx="738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latin typeface="Times New Roman" pitchFamily="18" charset="0"/>
              </a:rPr>
              <a:t>Gerard Mourou 1985:  Chirped Pulse Amplification (CPA)</a:t>
            </a:r>
          </a:p>
        </p:txBody>
      </p:sp>
      <p:pic>
        <p:nvPicPr>
          <p:cNvPr id="252935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891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982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627784" y="228600"/>
            <a:ext cx="6408712" cy="823913"/>
          </a:xfrm>
        </p:spPr>
        <p:txBody>
          <a:bodyPr>
            <a:normAutofit fontScale="90000"/>
          </a:bodyPr>
          <a:lstStyle/>
          <a:p>
            <a:r>
              <a:rPr lang="en-US" sz="3600" b="1" i="1" dirty="0">
                <a:latin typeface="Times New Roman" pitchFamily="18" charset="0"/>
              </a:rPr>
              <a:t>Radiation Pressure Acceleration RPA</a:t>
            </a:r>
          </a:p>
        </p:txBody>
      </p:sp>
      <p:pic>
        <p:nvPicPr>
          <p:cNvPr id="26112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4925" y="1484313"/>
            <a:ext cx="4603750" cy="5373687"/>
          </a:xfrm>
          <a:noFill/>
          <a:ln/>
        </p:spPr>
      </p:pic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4911725" y="2800350"/>
            <a:ext cx="3946525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Electrons and ions accelerated</a:t>
            </a:r>
          </a:p>
          <a:p>
            <a:r>
              <a:rPr lang="en-US"/>
              <a:t>at solid state densities  10</a:t>
            </a:r>
            <a:r>
              <a:rPr lang="en-US" baseline="30000"/>
              <a:t>24</a:t>
            </a:r>
            <a:r>
              <a:rPr lang="en-US"/>
              <a:t>e cm</a:t>
            </a:r>
            <a:r>
              <a:rPr lang="en-US" baseline="30000"/>
              <a:t>-3</a:t>
            </a:r>
          </a:p>
          <a:p>
            <a:r>
              <a:rPr lang="en-US"/>
              <a:t>(Classical beam densities 10</a:t>
            </a:r>
            <a:r>
              <a:rPr lang="en-US" baseline="30000"/>
              <a:t>8</a:t>
            </a:r>
            <a:r>
              <a:rPr lang="en-US"/>
              <a:t>e cm</a:t>
            </a:r>
            <a:r>
              <a:rPr lang="en-US" baseline="30000"/>
              <a:t>-3</a:t>
            </a:r>
            <a:r>
              <a:rPr lang="en-US"/>
              <a:t> )</a:t>
            </a:r>
          </a:p>
          <a:p>
            <a:endParaRPr lang="en-US" baseline="30000"/>
          </a:p>
          <a:p>
            <a:r>
              <a:rPr lang="en-US" sz="2400">
                <a:latin typeface="Times New Roman" pitchFamily="18" charset="0"/>
              </a:rPr>
              <a:t>E~ I </a:t>
            </a:r>
            <a:r>
              <a:rPr lang="en-US" sz="2400" baseline="-25000">
                <a:latin typeface="Times New Roman" pitchFamily="18" charset="0"/>
              </a:rPr>
              <a:t>laser</a:t>
            </a:r>
          </a:p>
          <a:p>
            <a:endParaRPr lang="en-US" sz="2400" baseline="30000">
              <a:latin typeface="Times New Roman" pitchFamily="18" charset="0"/>
            </a:endParaRPr>
          </a:p>
        </p:txBody>
      </p:sp>
      <p:pic>
        <p:nvPicPr>
          <p:cNvPr id="261126" name="Picture 2" descr="rain_ban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25" y="1214785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891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076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179512" y="1700808"/>
            <a:ext cx="8964488" cy="554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2006 – ELI on ESFRI Roadmap</a:t>
            </a:r>
          </a:p>
          <a:p>
            <a:pPr>
              <a:buFont typeface="Wingdings" pitchFamily="2" charset="2"/>
              <a:buNone/>
            </a:pP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ELI-PP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2007-2010 (FP7)</a:t>
            </a:r>
          </a:p>
          <a:p>
            <a:pPr lvl="1">
              <a:spcAft>
                <a:spcPts val="300"/>
              </a:spcAft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ELI-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Beamlines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(Czech Republic)</a:t>
            </a:r>
          </a:p>
          <a:p>
            <a:pPr lvl="1">
              <a:spcAft>
                <a:spcPts val="300"/>
              </a:spcAft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ELI-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Attoseconds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(Hungary)</a:t>
            </a:r>
          </a:p>
          <a:p>
            <a:pPr lvl="1">
              <a:spcAft>
                <a:spcPts val="300"/>
              </a:spcAft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ELI-Nuclear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Physics (Romania)</a:t>
            </a:r>
          </a:p>
          <a:p>
            <a:pPr>
              <a:spcAft>
                <a:spcPts val="300"/>
              </a:spcAft>
            </a:pP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ELI-DC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(Delivery Consortium):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2010</a:t>
            </a:r>
          </a:p>
          <a:p>
            <a:pPr>
              <a:spcAft>
                <a:spcPts val="300"/>
              </a:spcAft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      Legal entity: April 2013</a:t>
            </a:r>
          </a:p>
          <a:p>
            <a:pPr>
              <a:spcAft>
                <a:spcPts val="300"/>
              </a:spcAft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      Czech Republic,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ungary, Romania,  Italy, Germany, UK </a:t>
            </a:r>
          </a:p>
          <a:p>
            <a:pPr>
              <a:spcAft>
                <a:spcPts val="300"/>
              </a:spcAft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spcAft>
                <a:spcPts val="30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41DAC654-6490-47FC-94A2-BDB69E6DFB05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4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79613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u 1"/>
          <p:cNvSpPr>
            <a:spLocks noGrp="1"/>
          </p:cNvSpPr>
          <p:nvPr>
            <p:ph type="title"/>
          </p:nvPr>
        </p:nvSpPr>
        <p:spPr>
          <a:xfrm>
            <a:off x="1476375" y="228600"/>
            <a:ext cx="7416800" cy="925513"/>
          </a:xfrm>
        </p:spPr>
        <p:txBody>
          <a:bodyPr anchorCtr="1"/>
          <a:lstStyle/>
          <a:p>
            <a:pPr eaLnBrk="1" hangingPunct="1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     Extreme Light Infrastructure </a:t>
            </a:r>
            <a:endParaRPr lang="ro-RO" sz="4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rain_b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25" y="1268413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6471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1219200"/>
            <a:ext cx="9144000" cy="5540375"/>
          </a:xfrm>
          <a:solidFill>
            <a:srgbClr val="FFFF00">
              <a:alpha val="50195"/>
            </a:srgbClr>
          </a:solidFill>
        </p:spPr>
      </p:pic>
      <p:sp>
        <p:nvSpPr>
          <p:cNvPr id="5" name="Oval Callout 4"/>
          <p:cNvSpPr>
            <a:spLocks noChangeArrowheads="1"/>
          </p:cNvSpPr>
          <p:nvPr/>
        </p:nvSpPr>
        <p:spPr bwMode="auto">
          <a:xfrm>
            <a:off x="7092950" y="3124200"/>
            <a:ext cx="1727200" cy="892175"/>
          </a:xfrm>
          <a:prstGeom prst="wedgeEllipseCallout">
            <a:avLst>
              <a:gd name="adj1" fmla="val -78125"/>
              <a:gd name="adj2" fmla="val -24731"/>
            </a:avLst>
          </a:prstGeom>
          <a:solidFill>
            <a:srgbClr val="FFFF00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ELI</a:t>
            </a:r>
            <a:r>
              <a:rPr lang="ro-RO" sz="2400" b="1" dirty="0">
                <a:solidFill>
                  <a:srgbClr val="0070C0"/>
                </a:solidFill>
                <a:latin typeface="+mn-lt"/>
              </a:rPr>
              <a:t>-NP</a:t>
            </a:r>
            <a:endParaRPr lang="en-US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6227762" y="1196975"/>
            <a:ext cx="1944637" cy="1690688"/>
          </a:xfrm>
          <a:prstGeom prst="wedgeRoundRectCallout">
            <a:avLst>
              <a:gd name="adj1" fmla="val -26066"/>
              <a:gd name="adj2" fmla="val -50322"/>
              <a:gd name="adj3" fmla="val 16667"/>
            </a:avLst>
          </a:prstGeom>
          <a:solidFill>
            <a:srgbClr val="FFFF99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Tandem </a:t>
            </a: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accelerators 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Cyclotrons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Irradiator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Advanced 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Detectors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Biophysics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Environmental </a:t>
            </a: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Physics</a:t>
            </a:r>
            <a:endParaRPr lang="en-US" sz="1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Radioisotopes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323850" y="2338388"/>
            <a:ext cx="1449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FFC000"/>
                </a:solidFill>
                <a:latin typeface="Calibri" pitchFamily="34" charset="0"/>
              </a:rPr>
              <a:t>ring rail/road</a:t>
            </a:r>
          </a:p>
        </p:txBody>
      </p:sp>
      <p:sp>
        <p:nvSpPr>
          <p:cNvPr id="9" name="Up Arrow 8"/>
          <p:cNvSpPr/>
          <p:nvPr/>
        </p:nvSpPr>
        <p:spPr>
          <a:xfrm>
            <a:off x="2743200" y="1546225"/>
            <a:ext cx="228600" cy="381000"/>
          </a:xfrm>
          <a:prstGeom prst="upArrow">
            <a:avLst>
              <a:gd name="adj1" fmla="val 50000"/>
              <a:gd name="adj2" fmla="val 4662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43" name="TextBox 9"/>
          <p:cNvSpPr txBox="1">
            <a:spLocks noChangeArrowheads="1"/>
          </p:cNvSpPr>
          <p:nvPr/>
        </p:nvSpPr>
        <p:spPr bwMode="auto">
          <a:xfrm>
            <a:off x="1123950" y="1570038"/>
            <a:ext cx="161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FFC000"/>
                </a:solidFill>
                <a:latin typeface="Calibri" pitchFamily="34" charset="0"/>
              </a:rPr>
              <a:t>BUCHAREST</a:t>
            </a:r>
          </a:p>
        </p:txBody>
      </p:sp>
      <p:sp>
        <p:nvSpPr>
          <p:cNvPr id="11" name="Left-Right Arrow 10"/>
          <p:cNvSpPr/>
          <p:nvPr/>
        </p:nvSpPr>
        <p:spPr>
          <a:xfrm>
            <a:off x="684213" y="2205038"/>
            <a:ext cx="682625" cy="2286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45" name="Rectangle 4"/>
          <p:cNvSpPr>
            <a:spLocks noChangeArrowheads="1"/>
          </p:cNvSpPr>
          <p:nvPr/>
        </p:nvSpPr>
        <p:spPr bwMode="auto">
          <a:xfrm>
            <a:off x="179388" y="-60325"/>
            <a:ext cx="89646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3200" b="1" i="1" dirty="0">
                <a:latin typeface="Times New Roman" pitchFamily="18" charset="0"/>
              </a:rPr>
              <a:t>Bucharest-</a:t>
            </a:r>
            <a:r>
              <a:rPr lang="en-US" sz="3200" b="1" i="1" dirty="0" err="1">
                <a:latin typeface="Times New Roman" pitchFamily="18" charset="0"/>
              </a:rPr>
              <a:t>Magurele</a:t>
            </a:r>
            <a:endParaRPr lang="en-US" sz="3200" b="1" i="1" dirty="0">
              <a:latin typeface="Times New Roman" pitchFamily="18" charset="0"/>
            </a:endParaRPr>
          </a:p>
          <a:p>
            <a:pPr algn="ctr" eaLnBrk="1" hangingPunct="1"/>
            <a:r>
              <a:rPr lang="en-US" sz="3200" b="1" i="1" dirty="0">
                <a:latin typeface="Times New Roman" pitchFamily="18" charset="0"/>
              </a:rPr>
              <a:t>National Physics Institutes</a:t>
            </a:r>
          </a:p>
        </p:txBody>
      </p:sp>
      <p:sp>
        <p:nvSpPr>
          <p:cNvPr id="16" name="Oval 15"/>
          <p:cNvSpPr/>
          <p:nvPr/>
        </p:nvSpPr>
        <p:spPr>
          <a:xfrm>
            <a:off x="2438400" y="4724400"/>
            <a:ext cx="1447800" cy="1371600"/>
          </a:xfrm>
          <a:prstGeom prst="ellipse">
            <a:avLst/>
          </a:prstGeom>
          <a:noFill/>
          <a:ln w="412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ounded Rectangular Callout 12"/>
          <p:cNvSpPr>
            <a:spLocks noChangeArrowheads="1"/>
          </p:cNvSpPr>
          <p:nvPr/>
        </p:nvSpPr>
        <p:spPr bwMode="auto">
          <a:xfrm>
            <a:off x="349250" y="4899025"/>
            <a:ext cx="1912938" cy="1511300"/>
          </a:xfrm>
          <a:prstGeom prst="wedgeRoundRectCallout">
            <a:avLst>
              <a:gd name="adj1" fmla="val -16654"/>
              <a:gd name="adj2" fmla="val -50424"/>
              <a:gd name="adj3" fmla="val 16667"/>
            </a:avLst>
          </a:prstGeom>
          <a:solidFill>
            <a:srgbClr val="FFFF99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Lasers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Plasma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Optoelectronics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Material Physics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Theoretical Physics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Particle Physics</a:t>
            </a:r>
          </a:p>
        </p:txBody>
      </p:sp>
      <p:graphicFrame>
        <p:nvGraphicFramePr>
          <p:cNvPr id="14348" name="Object 1"/>
          <p:cNvGraphicFramePr>
            <a:graphicFrameLocks noChangeAspect="1"/>
          </p:cNvGraphicFramePr>
          <p:nvPr/>
        </p:nvGraphicFramePr>
        <p:xfrm>
          <a:off x="0" y="-17463"/>
          <a:ext cx="1752600" cy="1238251"/>
        </p:xfrm>
        <a:graphic>
          <a:graphicData uri="http://schemas.openxmlformats.org/presentationml/2006/ole">
            <p:oleObj spid="_x0000_s104450" name="Acrobat Document" r:id="rId5" imgW="8019889" imgH="5667195" progId="AcroExch.Document.7">
              <p:embed/>
            </p:oleObj>
          </a:graphicData>
        </a:graphic>
      </p:graphicFrame>
      <p:pic>
        <p:nvPicPr>
          <p:cNvPr id="14349" name="Picture 4" descr="PICT00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75" y="4651375"/>
            <a:ext cx="32512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Callout 13"/>
          <p:cNvSpPr/>
          <p:nvPr/>
        </p:nvSpPr>
        <p:spPr>
          <a:xfrm>
            <a:off x="5868144" y="4776192"/>
            <a:ext cx="1600200" cy="381000"/>
          </a:xfrm>
          <a:prstGeom prst="wedgeEllipseCallout">
            <a:avLst>
              <a:gd name="adj1" fmla="val 54436"/>
              <a:gd name="adj2" fmla="val 16665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ELI-</a:t>
            </a:r>
            <a:r>
              <a:rPr lang="ro-RO" b="1" dirty="0">
                <a:solidFill>
                  <a:schemeClr val="bg2">
                    <a:lumMod val="50000"/>
                  </a:schemeClr>
                </a:solidFill>
              </a:rPr>
              <a:t>NP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78098"/>
          </a:xfrm>
        </p:spPr>
        <p:txBody>
          <a:bodyPr anchorCtr="1"/>
          <a:lstStyle/>
          <a:p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ELI-NP Milestones </a:t>
            </a:r>
            <a:endParaRPr lang="ro-RO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stituent conținut 2"/>
          <p:cNvSpPr>
            <a:spLocks noGrp="1"/>
          </p:cNvSpPr>
          <p:nvPr>
            <p:ph idx="4294967295"/>
          </p:nvPr>
        </p:nvSpPr>
        <p:spPr>
          <a:xfrm>
            <a:off x="0" y="1268760"/>
            <a:ext cx="9396536" cy="491966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</a:pPr>
            <a:endParaRPr lang="en-GB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   January 2012: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Project submitted to the EC</a:t>
            </a:r>
          </a:p>
          <a:p>
            <a:pPr>
              <a:buFont typeface="Wingdings" pitchFamily="2" charset="2"/>
              <a:buNone/>
            </a:pP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   July 2012: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Romanian Government Decision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   Construction of the New Research Infrastructure ELI-NP: </a:t>
            </a:r>
            <a:r>
              <a:rPr lang="de-DE" sz="2400" i="1" dirty="0" smtClean="0">
                <a:latin typeface="Times New Roman" pitchFamily="18" charset="0"/>
                <a:cs typeface="Times New Roman" pitchFamily="18" charset="0"/>
              </a:rPr>
              <a:t>293 M€</a:t>
            </a:r>
          </a:p>
          <a:p>
            <a:pPr>
              <a:buFont typeface="Wingdings" pitchFamily="2" charset="2"/>
              <a:buNone/>
            </a:pPr>
            <a:endParaRPr lang="en-GB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   September 2012: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EC Project Approval </a:t>
            </a:r>
          </a:p>
          <a:p>
            <a:pPr>
              <a:buFont typeface="Wingdings" pitchFamily="2" charset="2"/>
              <a:buNone/>
            </a:pP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        European Regional Development Fund</a:t>
            </a:r>
          </a:p>
          <a:p>
            <a:pPr>
              <a:buFont typeface="Wingdings" pitchFamily="2" charset="2"/>
              <a:buNone/>
            </a:pPr>
            <a:r>
              <a:rPr lang="de-DE" sz="2400" i="1" dirty="0" smtClean="0">
                <a:latin typeface="Times New Roman" pitchFamily="18" charset="0"/>
                <a:cs typeface="Times New Roman" pitchFamily="18" charset="0"/>
              </a:rPr>
              <a:t>        Financial Support (83%) of the First phase (2012-2015) 180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de-DE" sz="2400" i="1" dirty="0" smtClean="0">
                <a:latin typeface="Times New Roman" pitchFamily="18" charset="0"/>
                <a:cs typeface="Times New Roman" pitchFamily="18" charset="0"/>
              </a:rPr>
              <a:t>€</a:t>
            </a:r>
          </a:p>
          <a:p>
            <a:pPr>
              <a:buFont typeface="Wingdings" pitchFamily="2" charset="2"/>
              <a:buNone/>
            </a:pPr>
            <a:r>
              <a:rPr lang="de-DE" sz="2400" i="1" dirty="0" smtClean="0">
                <a:latin typeface="Times New Roman" pitchFamily="18" charset="0"/>
                <a:cs typeface="Times New Roman" pitchFamily="18" charset="0"/>
              </a:rPr>
              <a:t>        Second Phase: 2015 -  2018</a:t>
            </a:r>
          </a:p>
          <a:p>
            <a:pPr>
              <a:buFont typeface="Wingdings" pitchFamily="2" charset="2"/>
              <a:buNone/>
            </a:pPr>
            <a:endParaRPr lang="de-DE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de-DE" sz="2400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December 2012: </a:t>
            </a:r>
            <a:r>
              <a:rPr lang="de-DE" sz="2400" i="1" dirty="0" smtClean="0">
                <a:latin typeface="Times New Roman" pitchFamily="18" charset="0"/>
                <a:cs typeface="Times New Roman" pitchFamily="18" charset="0"/>
              </a:rPr>
              <a:t>Contract with Romanian Managing Authority </a:t>
            </a:r>
          </a:p>
          <a:p>
            <a:pPr>
              <a:buFont typeface="Wingdings" pitchFamily="2" charset="2"/>
              <a:buNone/>
            </a:pPr>
            <a:endParaRPr lang="en-GB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GB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o-RO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o-RO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stituent număr diapozitiv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6B20A6B5-4110-4F46-BBAF-3BB46CF3DADF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pPr algn="r" eaLnBrk="1" hangingPunct="1">
                <a:defRPr/>
              </a:pPr>
              <a:t>6</a:t>
            </a:fld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84997" name="Picture 2" descr="rain_ban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25" y="1124744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7761" name="Object 1"/>
          <p:cNvGraphicFramePr>
            <a:graphicFrameLocks noChangeAspect="1"/>
          </p:cNvGraphicFramePr>
          <p:nvPr/>
        </p:nvGraphicFramePr>
        <p:xfrm>
          <a:off x="0" y="-12700"/>
          <a:ext cx="1752600" cy="1231900"/>
        </p:xfrm>
        <a:graphic>
          <a:graphicData uri="http://schemas.openxmlformats.org/presentationml/2006/ole">
            <p:oleObj spid="_x0000_s49154" name="Acrobat Document" r:id="rId5" imgW="8019889" imgH="5667195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42663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latin typeface="Times New Roman" pitchFamily="18" charset="0"/>
              </a:rPr>
              <a:t>              ELI-Nuclear Physics</a:t>
            </a:r>
            <a:endParaRPr lang="en-GB" sz="2800" i="1" dirty="0" smtClean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9144000" cy="525239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Large equipments: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igh power laser system,  2 x 10PW maximum power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Gamma Beam System</a:t>
            </a:r>
          </a:p>
          <a:p>
            <a:pPr>
              <a:lnSpc>
                <a:spcPct val="150000"/>
              </a:lnSpc>
              <a:buNone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Scientific program: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Nuclear Physics experiments  </a:t>
            </a:r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 to characterize laser – target interaction</a:t>
            </a:r>
            <a:endParaRPr lang="ro-RO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Photonuclear reactions</a:t>
            </a:r>
            <a:endParaRPr lang="ro-RO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Exotic Nuclear Physics and astrophysics </a:t>
            </a:r>
            <a:endParaRPr lang="ro-RO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Applied Research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0658" name="Object 6"/>
          <p:cNvGraphicFramePr>
            <a:graphicFrameLocks noChangeAspect="1"/>
          </p:cNvGraphicFramePr>
          <p:nvPr/>
        </p:nvGraphicFramePr>
        <p:xfrm>
          <a:off x="0" y="0"/>
          <a:ext cx="1719263" cy="1214438"/>
        </p:xfrm>
        <a:graphic>
          <a:graphicData uri="http://schemas.openxmlformats.org/presentationml/2006/ole">
            <p:oleObj spid="_x0000_s7185" name="Acrobat Document" r:id="rId3" imgW="8019889" imgH="5667195" progId="AcroExch.Document.7">
              <p:embed/>
            </p:oleObj>
          </a:graphicData>
        </a:graphic>
      </p:graphicFrame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2AED125-C53B-4A8F-BC07-E5336375F104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7</a:t>
            </a:fld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8" name="Picture 2" descr="rain_b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457200" y="1066800"/>
            <a:ext cx="8305800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G:\ELI\IMAGES\M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562600" y="4586376"/>
            <a:ext cx="3505200" cy="2195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67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23529" y="1341438"/>
            <a:ext cx="8820472" cy="4608512"/>
          </a:xfrm>
        </p:spPr>
        <p:txBody>
          <a:bodyPr>
            <a:normAutofit fontScale="77500" lnSpcReduction="20000"/>
          </a:bodyPr>
          <a:lstStyle/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700" dirty="0" smtClean="0">
              <a:latin typeface="Times New Roman" pitchFamily="18" charset="0"/>
            </a:endParaRPr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i="1" dirty="0" smtClean="0">
                <a:latin typeface="Times New Roman" pitchFamily="18" charset="0"/>
              </a:rPr>
              <a:t>Laser-produced charged particle beams may become an attractive alternative  for large scale conventional facilities (10</a:t>
            </a:r>
            <a:r>
              <a:rPr lang="en-US" sz="2800" i="1" baseline="30000" dirty="0" smtClean="0">
                <a:latin typeface="Times New Roman" pitchFamily="18" charset="0"/>
              </a:rPr>
              <a:t>15</a:t>
            </a:r>
            <a:r>
              <a:rPr lang="en-US" sz="2800" i="1" dirty="0" smtClean="0">
                <a:latin typeface="Times New Roman" pitchFamily="18" charset="0"/>
              </a:rPr>
              <a:t> more intense)</a:t>
            </a:r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i="1" dirty="0" smtClean="0">
                <a:latin typeface="Times New Roman" pitchFamily="18" charset="0"/>
              </a:rPr>
              <a:t>High Resolution, high Intensity electron, positron, X-Ray and </a:t>
            </a:r>
            <a:r>
              <a:rPr lang="el-GR" sz="2800" i="1" dirty="0" smtClean="0">
                <a:latin typeface="Times New Roman" pitchFamily="18" charset="0"/>
              </a:rPr>
              <a:t>γ</a:t>
            </a:r>
            <a:r>
              <a:rPr lang="en-US" sz="2800" i="1" dirty="0" smtClean="0">
                <a:latin typeface="Times New Roman" pitchFamily="18" charset="0"/>
              </a:rPr>
              <a:t> Beams  </a:t>
            </a:r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2800" i="1" dirty="0" smtClean="0">
                <a:latin typeface="Times New Roman" pitchFamily="18" charset="0"/>
              </a:rPr>
              <a:t>         - Radioscopy and Tomography </a:t>
            </a:r>
            <a:endParaRPr lang="en-US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2800" i="1" dirty="0" smtClean="0">
                <a:latin typeface="Times New Roman" pitchFamily="18" charset="0"/>
              </a:rPr>
              <a:t>         - Materials research in high intensity radiation fields</a:t>
            </a:r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i="1" dirty="0" smtClean="0">
                <a:latin typeface="Times New Roman" pitchFamily="18" charset="0"/>
              </a:rPr>
              <a:t>Applications of Nuclear Resonance Fluorescence</a:t>
            </a:r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2800" i="1" dirty="0" smtClean="0">
                <a:latin typeface="Times New Roman" pitchFamily="18" charset="0"/>
              </a:rPr>
              <a:t>        - Management of sensitive nuclear materials</a:t>
            </a:r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2800" i="1" dirty="0" smtClean="0">
                <a:latin typeface="Times New Roman" pitchFamily="18" charset="0"/>
              </a:rPr>
              <a:t>        - New production techniques for radioisotopes for medical use</a:t>
            </a:r>
          </a:p>
        </p:txBody>
      </p:sp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01019" y="188640"/>
            <a:ext cx="6675437" cy="796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Applied Research at ELI – NP </a:t>
            </a:r>
            <a:endParaRPr lang="en-GB" sz="4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3CD7A8B0-EE83-48E3-AF2F-935C3723397E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8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graphicFrame>
        <p:nvGraphicFramePr>
          <p:cNvPr id="7170" name="Object 6"/>
          <p:cNvGraphicFramePr>
            <a:graphicFrameLocks noChangeAspect="1"/>
          </p:cNvGraphicFramePr>
          <p:nvPr/>
        </p:nvGraphicFramePr>
        <p:xfrm>
          <a:off x="0" y="0"/>
          <a:ext cx="1719263" cy="1214438"/>
        </p:xfrm>
        <a:graphic>
          <a:graphicData uri="http://schemas.openxmlformats.org/presentationml/2006/ole">
            <p:oleObj spid="_x0000_s41986" name="Acrobat Document" r:id="rId4" imgW="8019889" imgH="5667195" progId="AcroExch.Document.7">
              <p:embed/>
            </p:oleObj>
          </a:graphicData>
        </a:graphic>
      </p:graphicFrame>
      <p:pic>
        <p:nvPicPr>
          <p:cNvPr id="7" name="Picture 2" descr="rain_ban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025" y="1124744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509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12231D5B-D676-4465-9FD2-C52455437DC5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9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2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40768"/>
            <a:ext cx="305763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Book (Scientific Case)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Feasibility Study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Preparation of the Application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E.C. Evaluation &amp; Approval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Building - Preparation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Building - Construction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Major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Eqp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- Tender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Major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Eqp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Constr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Install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Experimental set-ups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Recruitment</a:t>
            </a:r>
          </a:p>
          <a:p>
            <a:pPr>
              <a:lnSpc>
                <a:spcPct val="20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3808" y="1412776"/>
            <a:ext cx="6300192" cy="5445224"/>
          </a:xfrm>
          <a:prstGeom prst="rect">
            <a:avLst/>
          </a:prstGeom>
          <a:ln w="31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r"/>
            <a:r>
              <a:rPr lang="en-US" dirty="0"/>
              <a:t>	</a:t>
            </a:r>
            <a:r>
              <a:rPr lang="en-US" dirty="0" smtClean="0"/>
              <a:t>				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3808" y="1115452"/>
            <a:ext cx="593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2010        2011        2012        2013         2014        2015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810596" y="1556792"/>
            <a:ext cx="0" cy="5144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01584" y="2348149"/>
            <a:ext cx="0" cy="4464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06426" y="1556792"/>
            <a:ext cx="0" cy="5144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25123" y="1556792"/>
            <a:ext cx="0" cy="5144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915816" y="1772816"/>
            <a:ext cx="504056" cy="0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419872" y="2276872"/>
            <a:ext cx="409178" cy="4763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325032" y="2852936"/>
            <a:ext cx="1476552" cy="0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871212" y="3429000"/>
            <a:ext cx="643315" cy="0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419872" y="3933056"/>
            <a:ext cx="2664296" cy="0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892992" y="2238967"/>
            <a:ext cx="0" cy="4464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724128" y="5013176"/>
            <a:ext cx="481934" cy="744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225092" y="5589240"/>
            <a:ext cx="2852024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539492" y="6093296"/>
            <a:ext cx="3569012" cy="7319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ectangle 4"/>
          <p:cNvSpPr>
            <a:spLocks noGrp="1" noChangeArrowheads="1"/>
          </p:cNvSpPr>
          <p:nvPr>
            <p:ph type="title"/>
          </p:nvPr>
        </p:nvSpPr>
        <p:spPr>
          <a:xfrm>
            <a:off x="2473424" y="0"/>
            <a:ext cx="5410944" cy="8509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de-DE" sz="4000" b="1" i="1" dirty="0" smtClean="0">
                <a:latin typeface="Times New Roman" pitchFamily="18" charset="0"/>
                <a:cs typeface="Times New Roman" pitchFamily="18" charset="0"/>
              </a:rPr>
              <a:t>Project  implementation 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6156176" y="4509120"/>
            <a:ext cx="1800200" cy="0"/>
          </a:xfrm>
          <a:prstGeom prst="straightConnector1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532440" y="52292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5539492" y="6590033"/>
            <a:ext cx="3569012" cy="7319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2" descr="rain_b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0172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ă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4666</TotalTime>
  <Words>761</Words>
  <Application>Microsoft Office PowerPoint</Application>
  <PresentationFormat>On-screen Show (4:3)</PresentationFormat>
  <Paragraphs>179</Paragraphs>
  <Slides>18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Acrobat Document</vt:lpstr>
      <vt:lpstr>Slide 1</vt:lpstr>
      <vt:lpstr>Slide 2</vt:lpstr>
      <vt:lpstr>Radiation Pressure Acceleration RPA</vt:lpstr>
      <vt:lpstr>      Extreme Light Infrastructure </vt:lpstr>
      <vt:lpstr>Slide 5</vt:lpstr>
      <vt:lpstr>          ELI-NP Milestones </vt:lpstr>
      <vt:lpstr>              ELI-Nuclear Physics</vt:lpstr>
      <vt:lpstr>Applied Research at ELI – NP </vt:lpstr>
      <vt:lpstr>Project  implementation </vt:lpstr>
      <vt:lpstr>Slide 10</vt:lpstr>
      <vt:lpstr>Slide 11</vt:lpstr>
      <vt:lpstr>Slide 12</vt:lpstr>
      <vt:lpstr>Gamma Beam System</vt:lpstr>
      <vt:lpstr>ELI-NP Industrial Forum </vt:lpstr>
      <vt:lpstr>ELI-NP  Academic Forum </vt:lpstr>
      <vt:lpstr> Recrutare Doctoranzi</vt:lpstr>
      <vt:lpstr> Oferta de angajare Doctoranzi</vt:lpstr>
      <vt:lpstr>Slide 18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Horia Hulubei National Institute of R&amp;D for Physics and Nuclear Engineering</dc:title>
  <dc:creator>NVZ</dc:creator>
  <cp:lastModifiedBy>victor nicolae zamfi</cp:lastModifiedBy>
  <cp:revision>281</cp:revision>
  <dcterms:created xsi:type="dcterms:W3CDTF">2003-06-27T17:27:56Z</dcterms:created>
  <dcterms:modified xsi:type="dcterms:W3CDTF">2014-06-04T04:43:01Z</dcterms:modified>
</cp:coreProperties>
</file>