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0" r:id="rId4"/>
    <p:sldId id="272" r:id="rId5"/>
    <p:sldId id="311" r:id="rId6"/>
    <p:sldId id="312" r:id="rId7"/>
    <p:sldId id="314" r:id="rId8"/>
    <p:sldId id="317" r:id="rId9"/>
    <p:sldId id="287" r:id="rId10"/>
    <p:sldId id="285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30" r:id="rId19"/>
    <p:sldId id="331" r:id="rId20"/>
    <p:sldId id="336" r:id="rId21"/>
    <p:sldId id="335" r:id="rId22"/>
    <p:sldId id="332" r:id="rId23"/>
    <p:sldId id="337" r:id="rId24"/>
    <p:sldId id="333" r:id="rId25"/>
    <p:sldId id="334" r:id="rId26"/>
    <p:sldId id="339" r:id="rId27"/>
    <p:sldId id="342" r:id="rId28"/>
    <p:sldId id="340" r:id="rId29"/>
    <p:sldId id="341" r:id="rId30"/>
    <p:sldId id="343" r:id="rId31"/>
    <p:sldId id="344" r:id="rId32"/>
    <p:sldId id="345" r:id="rId33"/>
    <p:sldId id="346" r:id="rId34"/>
    <p:sldId id="347" r:id="rId35"/>
    <p:sldId id="338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6187" autoAdjust="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8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1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8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2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5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6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18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4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2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2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2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2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1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0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Tuesday, June 03, 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June 03,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ORIZONT 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819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Portalul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participantilor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103674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 organizat de  Ministerul Educației Naționale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Universitatea din Craiova</a:t>
            </a:r>
          </a:p>
          <a:p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iunie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2" y="1182853"/>
            <a:ext cx="4463970" cy="558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181706"/>
            <a:ext cx="4648200" cy="5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82" y="1524000"/>
            <a:ext cx="8839200" cy="42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86987" y="259388"/>
            <a:ext cx="568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b="1" dirty="0" err="1" smtClean="0">
                <a:solidFill>
                  <a:schemeClr val="tx1">
                    <a:lumMod val="50000"/>
                  </a:schemeClr>
                </a:solidFill>
              </a:rPr>
              <a:t>Unde</a:t>
            </a:r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tx1">
                    <a:lumMod val="50000"/>
                  </a:schemeClr>
                </a:solidFill>
              </a:rPr>
              <a:t>gasim</a:t>
            </a:r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tx1">
                    <a:lumMod val="50000"/>
                  </a:schemeClr>
                </a:solidFill>
              </a:rPr>
              <a:t>ajutor</a:t>
            </a:r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</a:rPr>
              <a:t> ?</a:t>
            </a:r>
            <a:endParaRPr lang="en-GB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70837"/>
            <a:ext cx="7162800" cy="57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76600" y="1905000"/>
            <a:ext cx="11430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117379"/>
            <a:ext cx="7234238" cy="5740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3276600"/>
            <a:ext cx="1600200" cy="228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00063"/>
            <a:ext cx="7633687" cy="56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07931"/>
            <a:ext cx="7505901" cy="5525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810000"/>
            <a:ext cx="16764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07931"/>
            <a:ext cx="7334250" cy="5303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3962400"/>
            <a:ext cx="16764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1207931"/>
            <a:ext cx="8108317" cy="5617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3962401"/>
            <a:ext cx="1752600" cy="228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60375" y="1240889"/>
            <a:ext cx="8302625" cy="538851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86987" y="259388"/>
            <a:ext cx="568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</a:rPr>
              <a:t>Cum ne </a:t>
            </a:r>
            <a:r>
              <a:rPr lang="en-GB" sz="2800" b="1" dirty="0" err="1" smtClean="0">
                <a:solidFill>
                  <a:schemeClr val="tx1">
                    <a:lumMod val="50000"/>
                  </a:schemeClr>
                </a:solidFill>
              </a:rPr>
              <a:t>inregistram</a:t>
            </a:r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</a:rPr>
              <a:t> ca expert ?</a:t>
            </a:r>
            <a:endParaRPr lang="en-GB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http://ec.europa.eu/research/participants/help/download/attachments/1277961/main.png?version=2&amp;modificationDate=1385043404000&amp;effects=border-simple,shadow-k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4" y="1100063"/>
            <a:ext cx="7769225" cy="54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375" y="1473471"/>
            <a:ext cx="74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</a:rPr>
              <a:t>Noutati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</a:rPr>
              <a:t>Portalul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</a:rPr>
              <a:t>participantilor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 H2020 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2443" y="2590800"/>
            <a:ext cx="851675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3538" indent="-363538">
              <a:spcBef>
                <a:spcPts val="2400"/>
              </a:spcBef>
              <a:buClr>
                <a:schemeClr val="tx1"/>
              </a:buClr>
            </a:pP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Portalul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Participantilor</a:t>
            </a:r>
            <a:r>
              <a:rPr lang="en-GB" i="0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realizeaza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legatura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intre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aplicanti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si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Comisie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Agentii</a:t>
            </a:r>
            <a:endParaRPr lang="en-GB" i="0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63538" indent="-363538">
              <a:spcBef>
                <a:spcPts val="2400"/>
              </a:spcBef>
              <a:buClr>
                <a:schemeClr val="tx1"/>
              </a:buClr>
            </a:pP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Forma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imbunatatita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pentru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apeluri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si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pentru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prezentarea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documentelor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363538" indent="-363538">
              <a:spcBef>
                <a:spcPts val="2400"/>
              </a:spcBef>
              <a:buClr>
                <a:schemeClr val="tx1"/>
              </a:buClr>
            </a:pP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integrat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nou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de management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pentru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granturi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363538" indent="-363538">
              <a:spcBef>
                <a:spcPts val="2400"/>
              </a:spcBef>
              <a:buClr>
                <a:schemeClr val="tx1"/>
              </a:buClr>
            </a:pP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Schimburi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informatizate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fara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i="0" kern="0" dirty="0" err="1" smtClean="0">
                <a:solidFill>
                  <a:schemeClr val="tx1">
                    <a:lumMod val="50000"/>
                  </a:schemeClr>
                </a:solidFill>
              </a:rPr>
              <a:t>semnaturi</a:t>
            </a:r>
            <a:r>
              <a:rPr lang="en-GB" i="0" kern="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i="0" kern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ttp://ec.europa.eu/research/participants/help/download/attachments/1277970/persdet.JPG?version=2&amp;modificationDate=1345549864000&amp;effects=border-simple,shadow-k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" y="1175417"/>
            <a:ext cx="3656635" cy="53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ec.europa.eu/research/participants/help/download/attachments/1277967/lang-bis.JPG?version=2&amp;modificationDate=13455499690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8" y="1175417"/>
            <a:ext cx="4937760" cy="24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ec.europa.eu/research/participants/help/download/attachments/1277966/educ.JPG?version=2&amp;modificationDate=13455500690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98" y="4021455"/>
            <a:ext cx="4928870" cy="253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ttp://ec.europa.eu/research/participants/help/download/attachments/5046371/area+exp.png?version=1&amp;modificationDate=1386168752000&amp;effects=border-simple,shadow-k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1600"/>
            <a:ext cx="8378825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0200"/>
            <a:ext cx="8101033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ttp://ec.europa.eu/research/participants/help/download/attachments/1277962/empp04.JPG?version=2&amp;modificationDate=13455506880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03725" cy="342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ec.europa.eu/research/participants/help/download/attachments/1277962/empp05.JPG?version=2&amp;modificationDate=13455506870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600450" cy="485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0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ttp://ec.europa.eu/research/participants/help/download/attachments/1277962/research.png?version=2&amp;modificationDate=1374151081000&amp;effects=border-simple,shadow-k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57936"/>
            <a:ext cx="4229100" cy="557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ec.europa.eu/research/participants/help/download/attachments/1277962/empp06.JPG?version=2&amp;modificationDate=1345550732000&amp;effects=border-simple,shadow-k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7936"/>
            <a:ext cx="4343400" cy="5573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6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06966"/>
            <a:ext cx="7515225" cy="55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1371600"/>
            <a:ext cx="85719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97321"/>
            <a:ext cx="7519988" cy="54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143000"/>
            <a:ext cx="6129337" cy="5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9" y="1174172"/>
            <a:ext cx="7665337" cy="5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70837"/>
            <a:ext cx="7162800" cy="57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4008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http://ec.europa.eu/research/participants/portal//desktop/en/home.html</a:t>
            </a:r>
          </a:p>
        </p:txBody>
      </p:sp>
    </p:spTree>
    <p:extLst>
      <p:ext uri="{BB962C8B-B14F-4D97-AF65-F5344CB8AC3E}">
        <p14:creationId xmlns:p14="http://schemas.microsoft.com/office/powerpoint/2010/main" val="444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59" y="1207931"/>
            <a:ext cx="7889042" cy="55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1240888"/>
            <a:ext cx="8226425" cy="5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71600"/>
            <a:ext cx="87915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81888"/>
            <a:ext cx="7439025" cy="54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5061" y="2474893"/>
            <a:ext cx="3853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400" dirty="0">
                <a:solidFill>
                  <a:schemeClr val="tx1">
                    <a:lumMod val="50000"/>
                  </a:schemeClr>
                </a:solidFill>
              </a:rPr>
              <a:t>Va multumesc! 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999" y="4304437"/>
            <a:ext cx="4383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tx1">
                    <a:lumMod val="50000"/>
                  </a:schemeClr>
                </a:solidFill>
              </a:rPr>
              <a:t>Contact</a:t>
            </a:r>
            <a:r>
              <a:rPr lang="ro-RO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o-RO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tx1">
                    <a:lumMod val="50000"/>
                  </a:schemeClr>
                </a:solidFill>
              </a:rPr>
              <a:t>Institutul de Fizica Atomica</a:t>
            </a:r>
          </a:p>
          <a:p>
            <a:endParaRPr lang="ro-RO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tx1">
                    <a:lumMod val="50000"/>
                  </a:schemeClr>
                </a:solidFill>
              </a:rPr>
              <a:t>Andreea Fazacas</a:t>
            </a:r>
          </a:p>
          <a:p>
            <a:r>
              <a:rPr lang="ro-RO" b="1" dirty="0" smtClean="0">
                <a:solidFill>
                  <a:schemeClr val="tx1">
                    <a:lumMod val="50000"/>
                  </a:schemeClr>
                </a:solidFill>
              </a:rPr>
              <a:t>NCP ERC</a:t>
            </a:r>
          </a:p>
          <a:p>
            <a:endParaRPr lang="ro-RO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tx1">
                    <a:lumMod val="50000"/>
                  </a:schemeClr>
                </a:solidFill>
              </a:rPr>
              <a:t>a.fazacas@ifa-mg.ro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1240888"/>
            <a:ext cx="7974676" cy="54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88488"/>
            <a:ext cx="7086600" cy="5630066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34616" y="2357264"/>
            <a:ext cx="1800200" cy="864096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Content Placeholder 1"/>
          <p:cNvSpPr>
            <a:spLocks/>
          </p:cNvSpPr>
          <p:nvPr/>
        </p:nvSpPr>
        <p:spPr bwMode="auto">
          <a:xfrm>
            <a:off x="990600" y="3581400"/>
            <a:ext cx="2088232" cy="56015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en-US" sz="1600" b="1" dirty="0" err="1" smtClean="0">
                <a:solidFill>
                  <a:srgbClr val="000000"/>
                </a:solidFill>
              </a:rPr>
              <a:t>Acces</a:t>
            </a:r>
            <a:r>
              <a:rPr lang="en-US" sz="1600" b="1" dirty="0" smtClean="0">
                <a:solidFill>
                  <a:srgbClr val="000000"/>
                </a:solidFill>
              </a:rPr>
              <a:t> la </a:t>
            </a:r>
            <a:r>
              <a:rPr lang="en-US" sz="1600" b="1" dirty="0" err="1" smtClean="0">
                <a:solidFill>
                  <a:srgbClr val="000000"/>
                </a:solidFill>
              </a:rPr>
              <a:t>instrumente</a:t>
            </a:r>
            <a:r>
              <a:rPr lang="en-US" sz="1600" b="1" dirty="0" smtClean="0">
                <a:solidFill>
                  <a:srgbClr val="000000"/>
                </a:solidFill>
              </a:rPr>
              <a:t> ca </a:t>
            </a:r>
            <a:r>
              <a:rPr lang="en-US" sz="1600" b="1" dirty="0" err="1" smtClean="0">
                <a:solidFill>
                  <a:srgbClr val="000000"/>
                </a:solidFill>
              </a:rPr>
              <a:t>utilizator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logat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934200" y="2133600"/>
            <a:ext cx="1203448" cy="22366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cxnSp>
        <p:nvCxnSpPr>
          <p:cNvPr id="13" name="AutoShape 15"/>
          <p:cNvCxnSpPr>
            <a:cxnSpLocks noChangeShapeType="1"/>
          </p:cNvCxnSpPr>
          <p:nvPr/>
        </p:nvCxnSpPr>
        <p:spPr bwMode="auto">
          <a:xfrm flipV="1">
            <a:off x="1905000" y="3221360"/>
            <a:ext cx="0" cy="360040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6" y="1207931"/>
            <a:ext cx="6070130" cy="54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109" y="2322473"/>
            <a:ext cx="1547091" cy="91920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8" name="Content Placeholder 1"/>
          <p:cNvSpPr>
            <a:spLocks/>
          </p:cNvSpPr>
          <p:nvPr/>
        </p:nvSpPr>
        <p:spPr bwMode="auto">
          <a:xfrm>
            <a:off x="2301824" y="2616273"/>
            <a:ext cx="3381571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fr-BE" sz="1600" b="1" dirty="0" err="1" smtClean="0">
                <a:solidFill>
                  <a:srgbClr val="000000"/>
                </a:solidFill>
              </a:rPr>
              <a:t>Apeluri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Orizont</a:t>
            </a:r>
            <a:r>
              <a:rPr lang="fr-BE" sz="1600" b="1" dirty="0" smtClean="0">
                <a:solidFill>
                  <a:srgbClr val="000000"/>
                </a:solidFill>
              </a:rPr>
              <a:t> 2020 (2014-2020)</a:t>
            </a:r>
            <a:endParaRPr lang="fr-BE" sz="1600" b="1" dirty="0">
              <a:solidFill>
                <a:srgbClr val="000000"/>
              </a:solidFill>
            </a:endParaRPr>
          </a:p>
        </p:txBody>
      </p:sp>
      <p:cxnSp>
        <p:nvCxnSpPr>
          <p:cNvPr id="9" name="AutoShape 15"/>
          <p:cNvCxnSpPr>
            <a:cxnSpLocks noChangeShapeType="1"/>
          </p:cNvCxnSpPr>
          <p:nvPr/>
        </p:nvCxnSpPr>
        <p:spPr bwMode="auto">
          <a:xfrm flipH="1" flipV="1">
            <a:off x="1591289" y="2779395"/>
            <a:ext cx="710535" cy="2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109" y="3289834"/>
            <a:ext cx="1547091" cy="115081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1" name="Content Placeholder 1"/>
          <p:cNvSpPr>
            <a:spLocks/>
          </p:cNvSpPr>
          <p:nvPr/>
        </p:nvSpPr>
        <p:spPr bwMode="auto">
          <a:xfrm>
            <a:off x="2646344" y="4614721"/>
            <a:ext cx="3281474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fr-BE" sz="1600" b="1" dirty="0" err="1" smtClean="0">
                <a:solidFill>
                  <a:srgbClr val="000000"/>
                </a:solidFill>
              </a:rPr>
              <a:t>Apeluri</a:t>
            </a:r>
            <a:r>
              <a:rPr lang="fr-BE" sz="1600" b="1" dirty="0" smtClean="0">
                <a:solidFill>
                  <a:srgbClr val="000000"/>
                </a:solidFill>
              </a:rPr>
              <a:t> FP7 &amp; CIP (2007-2013)</a:t>
            </a:r>
            <a:endParaRPr lang="fr-BE" sz="1600" b="1" dirty="0">
              <a:solidFill>
                <a:srgbClr val="000000"/>
              </a:solidFill>
            </a:endParaRPr>
          </a:p>
        </p:txBody>
      </p:sp>
      <p:cxnSp>
        <p:nvCxnSpPr>
          <p:cNvPr id="12" name="AutoShape 15"/>
          <p:cNvCxnSpPr>
            <a:cxnSpLocks noChangeShapeType="1"/>
          </p:cNvCxnSpPr>
          <p:nvPr/>
        </p:nvCxnSpPr>
        <p:spPr bwMode="auto">
          <a:xfrm flipH="1">
            <a:off x="1591289" y="4777843"/>
            <a:ext cx="1071572" cy="1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3" name="Content Placeholder 1"/>
          <p:cNvSpPr>
            <a:spLocks/>
          </p:cNvSpPr>
          <p:nvPr/>
        </p:nvSpPr>
        <p:spPr bwMode="auto">
          <a:xfrm>
            <a:off x="2394690" y="3690172"/>
            <a:ext cx="3575891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fr-BE" sz="1600" b="1" dirty="0" err="1" smtClean="0">
                <a:solidFill>
                  <a:srgbClr val="000000"/>
                </a:solidFill>
              </a:rPr>
              <a:t>Alte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apeluri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din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cadrul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programelor</a:t>
            </a:r>
            <a:r>
              <a:rPr lang="fr-BE" sz="1600" b="1" dirty="0" smtClean="0">
                <a:solidFill>
                  <a:srgbClr val="000000"/>
                </a:solidFill>
              </a:rPr>
              <a:t> EU</a:t>
            </a:r>
            <a:endParaRPr lang="fr-BE" sz="1600" b="1" dirty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109" y="4485099"/>
            <a:ext cx="1547091" cy="717476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flipH="1" flipV="1">
            <a:off x="1600200" y="3865180"/>
            <a:ext cx="760757" cy="60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086987" y="259388"/>
            <a:ext cx="568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b="1" dirty="0" err="1" smtClean="0"/>
              <a:t>Serviciile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Portalului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participantilor</a:t>
            </a:r>
            <a:endParaRPr lang="en-GB" sz="28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22672" y="2265863"/>
            <a:ext cx="2546205" cy="3381804"/>
            <a:chOff x="2879725" y="1920007"/>
            <a:chExt cx="3384550" cy="4065044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2879725" y="1920007"/>
              <a:ext cx="3384550" cy="360000"/>
            </a:xfrm>
            <a:prstGeom prst="roundRect">
              <a:avLst>
                <a:gd name="adj" fmla="val 16667"/>
              </a:avLst>
            </a:prstGeom>
            <a:solidFill>
              <a:srgbClr val="0F549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err="1" smtClean="0">
                  <a:solidFill>
                    <a:srgbClr val="FFFFFF"/>
                  </a:solidFill>
                </a:rPr>
                <a:t>Funding</a:t>
              </a:r>
              <a:r>
                <a:rPr lang="fr-BE" sz="2000" b="1" dirty="0" smtClean="0">
                  <a:solidFill>
                    <a:srgbClr val="FFFFFF"/>
                  </a:solidFill>
                </a:rPr>
                <a:t> </a:t>
              </a:r>
              <a:r>
                <a:rPr lang="fr-BE" sz="2000" b="1" dirty="0" err="1" smtClean="0">
                  <a:solidFill>
                    <a:srgbClr val="FFFFFF"/>
                  </a:solidFill>
                </a:rPr>
                <a:t>Opportunities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AutoShape 14"/>
            <p:cNvSpPr>
              <a:spLocks noChangeArrowheads="1"/>
            </p:cNvSpPr>
            <p:nvPr/>
          </p:nvSpPr>
          <p:spPr bwMode="auto">
            <a:xfrm>
              <a:off x="2879725" y="2978591"/>
              <a:ext cx="3384550" cy="360000"/>
            </a:xfrm>
            <a:prstGeom prst="roundRect">
              <a:avLst>
                <a:gd name="adj" fmla="val 16667"/>
              </a:avLst>
            </a:prstGeom>
            <a:solidFill>
              <a:srgbClr val="0F549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>
                  <a:solidFill>
                    <a:srgbClr val="FFFFFF"/>
                  </a:solidFill>
                </a:rPr>
                <a:t>Experts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2879725" y="3507883"/>
              <a:ext cx="3384550" cy="360000"/>
            </a:xfrm>
            <a:prstGeom prst="roundRect">
              <a:avLst>
                <a:gd name="adj" fmla="val 16667"/>
              </a:avLst>
            </a:prstGeom>
            <a:solidFill>
              <a:srgbClr val="0F549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smtClean="0">
                  <a:solidFill>
                    <a:srgbClr val="FFFFFF"/>
                  </a:solidFill>
                </a:rPr>
                <a:t>Support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2879725" y="2492896"/>
              <a:ext cx="3384550" cy="360000"/>
            </a:xfrm>
            <a:prstGeom prst="roundRect">
              <a:avLst>
                <a:gd name="adj" fmla="val 16667"/>
              </a:avLst>
            </a:prstGeom>
            <a:solidFill>
              <a:srgbClr val="0F549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smtClean="0">
                  <a:solidFill>
                    <a:srgbClr val="FFFFFF"/>
                  </a:solidFill>
                </a:rPr>
                <a:t>How to </a:t>
              </a:r>
              <a:r>
                <a:rPr lang="fr-BE" sz="2000" b="1" dirty="0" err="1" smtClean="0">
                  <a:solidFill>
                    <a:srgbClr val="FFFFFF"/>
                  </a:solidFill>
                </a:rPr>
                <a:t>Participate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2879849" y="4037175"/>
              <a:ext cx="3384302" cy="3600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err="1">
                  <a:solidFill>
                    <a:srgbClr val="FFFFFF"/>
                  </a:solidFill>
                </a:rPr>
                <a:t>My</a:t>
              </a:r>
              <a:r>
                <a:rPr lang="fr-BE" sz="2000" b="1" dirty="0">
                  <a:solidFill>
                    <a:srgbClr val="FFFFFF"/>
                  </a:solidFill>
                </a:rPr>
                <a:t> </a:t>
              </a:r>
              <a:r>
                <a:rPr lang="fr-BE" sz="2000" b="1" dirty="0" smtClean="0">
                  <a:solidFill>
                    <a:srgbClr val="FFFFFF"/>
                  </a:solidFill>
                </a:rPr>
                <a:t>Organisation(s)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AutoShape 14"/>
            <p:cNvSpPr>
              <a:spLocks noChangeArrowheads="1"/>
            </p:cNvSpPr>
            <p:nvPr/>
          </p:nvSpPr>
          <p:spPr bwMode="auto">
            <a:xfrm>
              <a:off x="2879849" y="4566467"/>
              <a:ext cx="3384302" cy="3600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err="1">
                  <a:solidFill>
                    <a:srgbClr val="FFFFFF"/>
                  </a:solidFill>
                </a:rPr>
                <a:t>My</a:t>
              </a:r>
              <a:r>
                <a:rPr lang="fr-BE" sz="2000" b="1" dirty="0">
                  <a:solidFill>
                    <a:srgbClr val="FFFFFF"/>
                  </a:solidFill>
                </a:rPr>
                <a:t> </a:t>
              </a:r>
              <a:r>
                <a:rPr lang="fr-BE" sz="2000" b="1" dirty="0" err="1" smtClean="0">
                  <a:solidFill>
                    <a:srgbClr val="FFFFFF"/>
                  </a:solidFill>
                </a:rPr>
                <a:t>Proposal</a:t>
              </a:r>
              <a:r>
                <a:rPr lang="fr-BE" sz="2000" b="1" dirty="0" smtClean="0">
                  <a:solidFill>
                    <a:srgbClr val="FFFFFF"/>
                  </a:solidFill>
                </a:rPr>
                <a:t>(s)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auto">
            <a:xfrm>
              <a:off x="2879849" y="5095759"/>
              <a:ext cx="3384302" cy="3600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err="1">
                  <a:solidFill>
                    <a:srgbClr val="FFFFFF"/>
                  </a:solidFill>
                </a:rPr>
                <a:t>My</a:t>
              </a:r>
              <a:r>
                <a:rPr lang="fr-BE" sz="2000" b="1" dirty="0">
                  <a:solidFill>
                    <a:srgbClr val="FFFFFF"/>
                  </a:solidFill>
                </a:rPr>
                <a:t> </a:t>
              </a:r>
              <a:r>
                <a:rPr lang="fr-BE" sz="2000" b="1" dirty="0" smtClean="0">
                  <a:solidFill>
                    <a:srgbClr val="FFFFFF"/>
                  </a:solidFill>
                </a:rPr>
                <a:t>Project(s)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2879849" y="5625051"/>
              <a:ext cx="3384302" cy="3600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175" algn="ctr"/>
              <a:r>
                <a:rPr lang="fr-BE" sz="2000" b="1" dirty="0" err="1" smtClean="0">
                  <a:solidFill>
                    <a:srgbClr val="FFFFFF"/>
                  </a:solidFill>
                </a:rPr>
                <a:t>My</a:t>
              </a:r>
              <a:r>
                <a:rPr lang="fr-BE" sz="2000" b="1" dirty="0" smtClean="0">
                  <a:solidFill>
                    <a:srgbClr val="FFFFFF"/>
                  </a:solidFill>
                </a:rPr>
                <a:t> Notification(s)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7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42" y="1125140"/>
            <a:ext cx="4191000" cy="56349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844" y="3505200"/>
            <a:ext cx="10668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345" r="11470" b="28309"/>
          <a:stretch/>
        </p:blipFill>
        <p:spPr bwMode="auto">
          <a:xfrm>
            <a:off x="4482858" y="1125140"/>
            <a:ext cx="4584942" cy="56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0" y="2590800"/>
            <a:ext cx="10668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0"/>
            <a:ext cx="76580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3810000"/>
            <a:ext cx="1825625" cy="22860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41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1760"/>
            <a:ext cx="4721225" cy="5572736"/>
          </a:xfrm>
          <a:prstGeom prst="rect">
            <a:avLst/>
          </a:prstGeom>
        </p:spPr>
      </p:pic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AutoShape 8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MQEBAQEBISEBIUEBAQEBAUEg8PEBUSFBEWFhYUFBUYHCggGBwxGxQUITEhJSkrMC4uFx8zODMsNygtLisBCgoKDg0OGhAQGi8lHCUsLCwsLDQtLC8sMCwvLCwsLCwsLC0sLCwsLCwsLC0rLCwsLCw3LCwsLC0tLCwsLS4sLP/AABEIAQEAxAMBEQACEQEDEQH/xAAcAAEAAQUBAQAAAAAAAAAAAAAABgIDBAUHAQj/xABDEAACAQMABgcEBwQJBQAAAAAAAQIDBBEFBhIhMUEHE1FhcYGhFCKRsTJCUnKiwdEzgrLwFSMkQ1NiY3OSFhclwuH/xAAbAQEAAgMBAQAAAAAAAAAAAAAABAUBAwYCB//EADMRAQACAQIEAggGAgMBAAAAAAABAgMEEQUhMUESURMiYYGRscHRMkJScaHwBuEjYvEU/9oADAMBAAIRAxEAPwDuIAAAAAAAAAAAAAAAAAAAAAAAAAAAAAAAAAAAAAAAAAAAAAAAAAAAAAAAAAAAAAAAAAAAAAAAAAAAAAAAAAAAAAAAAAAAAAAAAAAAAAAAWbq5hShKpVnGnCKzKUmoxXmzEzERvL3jx3yWitI3me0ILpnpOpQbja0nWf8AiTzTp+S+k/PBDvrKx+GN3R6X/G8t43z28PsjnP2+aKXuv1/U4VY0l9mnTgvWW0/UjW1WSe+y6xcC0WPrWbfvM/TaGtnrNeve7uv5VJR9Fg8emyfqlKjhujjpir8GRba5X9NrFzOXdNU6ifjtLPqZjUZI7tWThGiv1xxH7bx8pSnQnSe8qN5SWOdWlnd3um38n5EnHrP1wp9X/jcbb6e3un7/AHj3ui2N5Tr041aM41IS3xlF5X/x9xOraLRvDlsuG+K80yRtMdl8y1gAAAAAAAAAAAAAAAAAA1WsWnqVjRdWq8t7qdNfTnLsX5vka8uWMcbymaLRZNXk9Hj989ohxbWDWCtfVNutL3U/6ukv2cF3Lm/8z3+W4qsmW2Sd5d/otBh0dPDjjn3nvP8Ar2NUakwAGQDABvtUdZalhWTWZUZNddS5Nfaj2SXrw8N2HNOOfYruJcOprMe08rx0n6T7Pk7bYXsK9OFWlJThNZjJfzufLBa1tFo3h8+zYb4bzjvG0wyD01gAAAAAAAAAAAAAAADG0jfQt6VStVezCEXKT/JdrzhJdrPNrRWN5bcOG+bJGOkbzPJwjWLTdS9ryrVNy4U6ed0IZ3RXfzb5vyKjLknJbeX0bQ6OmkxRjp7585/vRrDWlrVa4jDj8OZ6rSbdGjNqceKPWlhy0k+UV5s3Rg85Vt+Kz+WpDSXbH4CcHlJTis7+tVm0aymsxefmjRNZidpWuPLXJXxVlWYewCXdHusztK6o1H/Z6slGWeEKj3RmuxcE/jyJOmzeC209JU3GuHxqcPpKx69Y+MeX2+Hd2YtHBgAAAAAAAAAAAAAAADl/S1prM6dlB7opVa2Ocn9CL8F73nEgazJz8EOt/wAc0e1bai3XpH1n6fFzsguoWrmtsLPPke6V8Uo+pzxipv37NTLMnzk28JLLbb4JLmS4jblDnclptM2tLp2qXRM6kY1dISlTTw1bQaU8f6k/q/dW/v5EiuLzVOfXxE7Y/j9k9ttQtG01sqzoy75p1Zecpts2eCvkhTqs0/mlHtedSLWlaVbm1oxoVKezOSg5KEqaeJJwzhYTbylncaNTirNJmOsLbgvEMldTXHed625e/t/LmBWO2DIpnwEQxa23N3rUnSTubC3qyeZbHVzfNzptwbfjs58y3w28VIl864lgjDqr0jpvvH7Tzbw2oIAAAAAAAAAAAAAAB886zXjnfXbq5jU6+opRllNJPEFv5bKjgqMtbTeZl9E0GXDTTY61tyiI+Pf+d2vUk+DXxNW0p0XrPSWuup7Un2LciTjjaFLqsnpLz5Om9Duqil/5GvHOG4WsWt2VulV+OYrwk+wl4afmlz3EdRt/xV9/2daJCoANHrxWUNHXjfOhOC8Z+5H1kjVnnbHb9k/hdJtrMUR+qJ+HNwYqH0QAt1WeqtWWdodi6IZN6Plngrmql4bMH82yx0v4Pe4rju3/ANW//WPqm5JUwAAAAAAAAAAAAAABptYtWLa/hs3FNSkliFWPu1ofdn+Tyu482pFurdh1GTFO9J+yB3nQ4v7i8ku6rSjP8UZR+RpnBHaVjXitvzV+E/8ArT1OiO9UoxVW3lBtKU9qonFc3sOO/wAMnn0Et1eKY9ucT/fa7Jo6yhb0aVCmsQpwjTiu6KwSYjaNlJe83tNp6yyTLyAcw6V9YFJxsaTzsyVS4a4ZX0KfrtPwiQNXl/JHvdX/AI/oZrvqbx7K/Wfp8XOCE6gDDHrT3+BsrHJDzX3ts7p0Y2jpaMt87nU6yt5Tm3H8OyWWCNqQ4riuTx6q23baPhH3So3K4AAAAAAAAAAAAAAAAAAAABz3XjX5Utq2spKVTfGpXWHGn2qH2pd/Bd74Q8+p29WnV0fC+Czk2y6iPV7R5/v5R83K5Sy22222222223xbfNkB1sbRyh4GVFWpsr5Gaxu1Zcngqu6v6Kne3NK2hnNSXvSX1aa3zn5LPnhcyRWninZU59RGHHOSe3z7PpG3oxpwjCCxGMYwiuyMVhL4Iso5OKtabTMyuBgAAAAAAAApc0uYHnWoB1qA861AR7XjS9a2s6ta2jtzglJ43yUU8yaj9bw8QNTqFrpXv4QnXpUqak0ounKTynwcov6O/llgTsAAApq1FGLlJqMUm5SbSSS4tt8EGYibTtHVyXXbX6VxtW9nJwo74zrLMZ1e1R5xh6vuXGvzaiberXo67hnBq4tsmeN7do7R+/nPyQNER0G70CipUUVlmYru8ZMkUjeWJmU5JJOUpNRjFJttt4UUubyb4rtyhV5Ms2mbWdz6ONUPYKLq1knc1Uus5qnDiqafq3zfgibix+GN56uX1+s9Pbav4Y6e32pkbleAAAAAAAAWbutsQcvJeLA07u+8Dz2sB7WA9rAtVq6aae/KwBz3Q0vYr+4t84pzl19HujUb2o+UlLywB13R1x1lKE+bWH4rcwMkA2BxnpB1yd5N29vLFtF4lJf30k+P3E+C58ewrs+bxz4Y6Ox4Tw2NPX0uSPXn+P8Afn5dELyRl3u9DKirVUfHsPVazLVlzRjj2sehSnWqRp04yqVJvZhCKzJvsSN1a9oVeXNvve88na+j/UKNilcXGzUumt3OFFNb1Dtljc5eS3ZzMx4vDznq5zW6+c3qU5V+f98k5NyuAAAAAAAAAGo1kqbNOHfP/wBWBHXcgPaAHtAD2gCmVwBDdbVL2m1rRjJpOdOpJJuMVJx2dtrgtrcs82B07VGq+rcX2KS+T/IDfgQjpW067e1VvTeKlxtRbXFUY42355Uf3n2EfU38Ndo7rnguljLm9JbpX59vu40iudhu9yGVqtXxuXE91pv1R82o8PKvVf0DoOvf1upt4bctznNvFOEftTlyXq+SZvrSbcoVWfUVxR48k/eXdNTdTKGjoZj/AFteSxUuJL3u+MF9SPdzxvyS6Y4q53Vau+eefKvkkpsRAAAAAAAAAAA1OtFFyt5NcYNT8lufo2/ICD9eA68B14B1wKJ3AF7R8OstNIVZfRxRoxfLb21J+sqYEo1flsumu2Mo+mfyAkYHCek7SXXaSrLOY0YwoR7Ny2pfinJeRXai293Y8Ixej01Z723n6fRE3M0LXd45NIzEc3nJeYrybLVXV2ppC4jQp+6sbdWrjKhTzvfe+SXN9yZIpWbTtCo1WeuCnjt7o85fQGgtC0bKjGhbw2Yre3xnOXOc5c3/ADwJtaxWNocvmzXy28V55tiemoAAAAAAAAAAAHk4ppprKaaa5NMDm2sOjpWtVre6csunLu+y32oDVdcA68Dx1wLKlOrONGjHbqTezCPzbfJJb2wJxpbR0bTRtO2Ty5VaSlLg51OsVWcvwPdyWEBTq/X2rilFclNv/g/1QEvbxvYHzHpG766tWrf4lWpU8pzcl6MqrTvMy77FTwUrTyiI/his8tsK1wRmHjJzl2nof0YqVi67Xv16kpZ57FNuEF4ZU3+8T9PXau/m5Ti+XxZ/B2rH8zzlOzeqgAAAAAAAAAAAAAFi9tIVoOnVipxfFP5p8n3oCD6W1GqxblbTU4/Ym9ma7lLg/PAEbv8ARF1Qi51aEoRXGW1TkvSTyBpalzNr3Yvxe4CWam60WNrQzKnW9qeVWapucpb9yhJ+6o8N2V354gXdLabldzjUlF0qcE1Sptpyy+M5Y3Z3JY5eYEi1K0fJKVzNY2ls0k+OznLl54WPDvAlQEQ0t0b6PuMtUnbzf1qEnSX/AA3w/Ca5xUnsmY+IainSyO3PQ7Df1V7Vj2dZSp1P4XE1zpqpleM5o6tbX6JbuP7O4t6nZtKrRfopHidNPaUmnG4n8dXUtXNHO1tLe3bTdOlCEms7Lkl7zWeWckmlfDWIUmoy+ly2v5zu2J6aQAAAAAAAAAAAAAADX6b0pG2pub3yediPa+/uA5TpC4d3UdSrLbmnuT4RXZFckAhaAZFCwS34A3mrWhfaajlU/Y02sr7cuKj4dvkB0FLG5buxAYWmtLUrOjKvXlsQj5ylJ8IxXNvsPNrRWN5bcOG+a8UpHNyzSXS7cbf9nt6MIcut6yrN+OzKKXhvIttTbtC/x8FxbevaZn2bR84lstGdLakv6+2eV9J0ppvHNqM8bvMzGq/VDxk4DM88V/dP3j7Jzq9rHb38HK3nlxxt05LYqQzw2ovl3rK7yRTJW/RTajSZdPO2SNvk2x7RwAAAAAAAAAAAAAADxvG9gcv100ztOc28JZ2e6K4AY1lq37NRp1q+faq/vuGXijRXCDX2m2m3y2cLg8hl06IGQqW4CSal7oVo/wCon8YpfkBIwOKdM2lnUvYW2fco04y2d+HVqb232+7sJdmX2kPUW3ts6ThGKK4pv3mf4j/aA4I64hVB4eTzLbWdp3bzV7S8rO6pXEXhRklUX2qTa24vt3b/ABSGO80tEsazT11GK2Oe/T9+398n0WWz5+AAAAAAAAAAAAAAAajWa+6qhJZ3yzFeHP8ATzAgOqujPbr3bms0LdxqT7JVc5hDv3rafgu0DfawVNu4qdkcQXglv9WwMKEQK2ButT5e/XXdTfrICTgcL6Y9Gyp6SVZr3K1GE0+TnTWxKPklB/vIh542tu6ThOTxYfD5T8/7KFEdbw9RhsiWbo+1lcVqVCH0qs4013bTw35LL8jMU3nZ4yaiMdZvPbm+mksbi0cG9AAAAAAAAAAAAABYurhQXe+CA51rhpKdWoqUMznKSpwiucpPCS82BOdXNDxs7eFGO975VJ/bqS+lL8l3JARjSO+vW/3J/wATAxwKZZYG71O3VKyfFxg14Jyz80BKQNTrNq/R0hQdCunx2oTjhThPG6UX+XM82rFo2luwZ74L+Kjld50SXkZPqqtvVjycnUoyfjHZkl8SLOnt2leU4zi29asxPx+zA/7Y6Szjq6OPtddHZ+WfQRgs9W4thnz+DoeoeoMdHvr601WuXFxTSap00+Khne2+cnjduSW/O/HiivPuq9Zr7Z48Mcq/NNjarwAAAAAAAAAAAAAEK0npdzqzkn7tOLbfLL3RXzYDU7QTnV/pCvxafs8HxUXudV97W5dzzz3BNQOc39bFat/u1f42BRCuBkU5gZuja2xXpSXOai/CW78wJoAAAAAAAAAAAAAAAAAAAADQ1tVKMmtnajBz26lPLkp8N2XwW7GFy7AN6kAk8Jt8FvYHKr2o9qU39aTm/GTy/mBapXGQNlaxbAz6W6dN9lSD/EgJ0AAAAAAAAAAAAAAAAAAAAAAAs3kW6dRLi4SS8dlgctv6qcPICLaGnVnfQpQeYyVRuL3rEKcp7u/3QJ3bT3IC/t+9H70fmgJ+AAAAAAAAAAAAAAAAAAAAAAAAco1z0dK2ryiv2c8zp9iTe+Pk/TAGp6PIr+lqLlj6NZLPa6clj4ZA32lqbta86MuH0qb7abfu/o+9ALO52pw+/H+JAdPAAAAAAAAAAAAAAAAAAAAAAZA117pinTzj332Lh5sCC6yaVdZuU8ZSxGK4JfqBAldOlXjVg8SjNTi+9PKA6lrnCNzG0qR4yhOcX/llGEl8wNLZaMlFpsDodhd9ZTjJ8cYl95cf18wL7qAU9YB5thl6pgVqYFSkGHu0B7kD0AAAAAAAABTKYFipcYA1NxduouOI9n6gaHSVwopgQnS97ve8CL3FxmSS3ttJJb22+CSA6/o23m6NvGosOnQp08djUVn1XoBsFQAytH1NhuPJ714r+fQDYxqAVqQFaAq2QPVECtRAqUQKgPQAAAAAAAKZAY1VsDU6Tctl7PHAHN9Iaw3Ns3CpRrNLhKC24tfNAR281juqzap21XxliCAwHoq+r75uNJdiWX8X+gEu6PtUKdOq7itJ1KkN1NSecNrfNLt5LzA6VGCAqcQNbpG7VOdPPFywl5MDZ2tXKAz6YF+KArUQLiiBUAAAAAAAAAAAPGgLU4AY1ShkDBr6OjLigMSeh4fZXwAw7jRK5ICMaVsrqlLboQ28cY5xleIFilrTXhuq21zF91KVRfGOQLv/AFXVl+zt7qb7OpqQ9ZYQGZojR9zcVVXuYuGFiFPOcJ833gTi0tcIMs6FMC/GIYV4A9AAAAAAAAAAAAAAApcALcqYFuVIC3KgBbdquwDz2RdgZVRtF2AXo0EBdjTAuKIYVAAAAAAAAAAAAAAAAAAAB5gDxxA82APdgD3ZAYA9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1"/>
          <p:cNvSpPr>
            <a:spLocks/>
          </p:cNvSpPr>
          <p:nvPr/>
        </p:nvSpPr>
        <p:spPr bwMode="auto">
          <a:xfrm>
            <a:off x="4000476" y="1563198"/>
            <a:ext cx="5034126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A</a:t>
            </a:r>
            <a:r>
              <a:rPr lang="fr-BE" sz="1600" b="1" dirty="0" err="1" smtClean="0">
                <a:solidFill>
                  <a:srgbClr val="000000"/>
                </a:solidFill>
              </a:rPr>
              <a:t>cces</a:t>
            </a:r>
            <a:r>
              <a:rPr lang="fr-BE" sz="1600" b="1" dirty="0" smtClean="0">
                <a:solidFill>
                  <a:srgbClr val="000000"/>
                </a:solidFill>
              </a:rPr>
              <a:t> la </a:t>
            </a:r>
            <a:r>
              <a:rPr lang="fr-BE" sz="1600" b="1" dirty="0" err="1" smtClean="0">
                <a:solidFill>
                  <a:srgbClr val="000000"/>
                </a:solidFill>
              </a:rPr>
              <a:t>indicatiile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unui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apel</a:t>
            </a:r>
            <a:endParaRPr lang="fr-BE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0375" y="3810000"/>
            <a:ext cx="4035425" cy="2805113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961" y="2296721"/>
            <a:ext cx="4440117" cy="3215849"/>
          </a:xfrm>
          <a:prstGeom prst="rect">
            <a:avLst/>
          </a:prstGeom>
        </p:spPr>
      </p:pic>
      <p:sp>
        <p:nvSpPr>
          <p:cNvPr id="17" name="Content Placeholder 1"/>
          <p:cNvSpPr>
            <a:spLocks/>
          </p:cNvSpPr>
          <p:nvPr/>
        </p:nvSpPr>
        <p:spPr bwMode="auto">
          <a:xfrm>
            <a:off x="4109874" y="6265387"/>
            <a:ext cx="5034126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A</a:t>
            </a:r>
            <a:r>
              <a:rPr lang="fr-BE" sz="1600" b="1" dirty="0" err="1" smtClean="0">
                <a:solidFill>
                  <a:srgbClr val="000000"/>
                </a:solidFill>
              </a:rPr>
              <a:t>cces</a:t>
            </a:r>
            <a:r>
              <a:rPr lang="fr-BE" sz="1600" b="1" dirty="0" smtClean="0">
                <a:solidFill>
                  <a:srgbClr val="000000"/>
                </a:solidFill>
              </a:rPr>
              <a:t> la </a:t>
            </a:r>
            <a:r>
              <a:rPr lang="fr-BE" sz="1600" b="1" dirty="0" err="1" smtClean="0">
                <a:solidFill>
                  <a:srgbClr val="000000"/>
                </a:solidFill>
              </a:rPr>
              <a:t>documentele</a:t>
            </a:r>
            <a:r>
              <a:rPr lang="fr-BE" sz="1600" b="1" dirty="0" smtClean="0">
                <a:solidFill>
                  <a:srgbClr val="000000"/>
                </a:solidFill>
              </a:rPr>
              <a:t> </a:t>
            </a:r>
            <a:r>
              <a:rPr lang="fr-BE" sz="1600" b="1" dirty="0" err="1" smtClean="0">
                <a:solidFill>
                  <a:srgbClr val="000000"/>
                </a:solidFill>
              </a:rPr>
              <a:t>apelului</a:t>
            </a:r>
            <a:endParaRPr lang="fr-BE" sz="1600" b="1" dirty="0">
              <a:solidFill>
                <a:srgbClr val="000000"/>
              </a:solidFill>
            </a:endParaRPr>
          </a:p>
        </p:txBody>
      </p:sp>
      <p:cxnSp>
        <p:nvCxnSpPr>
          <p:cNvPr id="10" name="AutoShape 15"/>
          <p:cNvCxnSpPr>
            <a:cxnSpLocks noChangeShapeType="1"/>
            <a:stCxn id="9" idx="2"/>
          </p:cNvCxnSpPr>
          <p:nvPr/>
        </p:nvCxnSpPr>
        <p:spPr bwMode="auto">
          <a:xfrm flipH="1">
            <a:off x="2590801" y="1889441"/>
            <a:ext cx="3926738" cy="1920559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337034" y="5530460"/>
            <a:ext cx="0" cy="711444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590196" y="3439884"/>
            <a:ext cx="3493677" cy="206495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2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211</Words>
  <Application>Microsoft Office PowerPoint</Application>
  <PresentationFormat>On-screen Show (4:3)</PresentationFormat>
  <Paragraphs>105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Antique Olive</vt:lpstr>
      <vt:lpstr>Calibri</vt:lpstr>
      <vt:lpstr>Franklin Gothic Book</vt:lpstr>
      <vt:lpstr>Franklin Gothic Medium</vt:lpstr>
      <vt:lpstr>Wingdings 2</vt:lpstr>
      <vt:lpstr>ProjectOverviewPresentation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2014-06-03T20:55:35Z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