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8" r:id="rId3"/>
    <p:sldId id="280" r:id="rId4"/>
    <p:sldId id="281" r:id="rId5"/>
    <p:sldId id="291" r:id="rId6"/>
    <p:sldId id="294" r:id="rId7"/>
    <p:sldId id="295" r:id="rId8"/>
    <p:sldId id="296" r:id="rId9"/>
    <p:sldId id="285" r:id="rId10"/>
    <p:sldId id="284" r:id="rId11"/>
    <p:sldId id="297" r:id="rId12"/>
    <p:sldId id="293" r:id="rId13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A0D"/>
    <a:srgbClr val="F35E03"/>
    <a:srgbClr val="000510"/>
    <a:srgbClr val="FADA7A"/>
    <a:srgbClr val="FDF1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79" autoAdjust="0"/>
  </p:normalViewPr>
  <p:slideViewPr>
    <p:cSldViewPr snapToObjects="1">
      <p:cViewPr>
        <p:scale>
          <a:sx n="66" d="100"/>
          <a:sy n="66" d="100"/>
        </p:scale>
        <p:origin x="-1020" y="-14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744" y="3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B7876B-5E77-43B7-8C67-F0930722724E}" type="datetimeFigureOut">
              <a:rPr lang="en-US"/>
              <a:pPr>
                <a:defRPr/>
              </a:pPr>
              <a:t>6/5/2014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5B2614FF-C089-42F8-B36D-A95D585C85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6601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3E8E48-758B-49E7-9CAD-60A4DC1DF4CB}" type="datetimeFigureOut">
              <a:rPr lang="en-US"/>
              <a:pPr>
                <a:defRPr/>
              </a:pPr>
              <a:t>6/5/2014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 noProof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EF0FF0D9-1A55-4C17-8F2B-7BE5BF8E91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4748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D4C066-44B8-4A1C-BD9C-A4A4BB03D1F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6/5/2014</a:t>
            </a:fld>
            <a:endParaRPr lang="en-US"/>
          </a:p>
        </p:txBody>
      </p:sp>
      <p:sp>
        <p:nvSpPr>
          <p:cNvPr id="37893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7174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DFE662-D982-49E0-8BE4-583E84FD328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7895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57FF7-3746-48EB-9D73-188D812565F3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6/5/2014</a:t>
            </a:fld>
            <a:endParaRPr lang="en-US"/>
          </a:p>
        </p:txBody>
      </p:sp>
      <p:sp>
        <p:nvSpPr>
          <p:cNvPr id="48133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21510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83953E-8CD6-48FD-A13C-27C3C60D114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8135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57FF7-3746-48EB-9D73-188D812565F3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6/5/2014</a:t>
            </a:fld>
            <a:endParaRPr lang="en-US"/>
          </a:p>
        </p:txBody>
      </p:sp>
      <p:sp>
        <p:nvSpPr>
          <p:cNvPr id="48133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21510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83953E-8CD6-48FD-A13C-27C3C60D114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8135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57FF7-3746-48EB-9D73-188D812565F3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6/5/2014</a:t>
            </a:fld>
            <a:endParaRPr lang="en-US"/>
          </a:p>
        </p:txBody>
      </p:sp>
      <p:sp>
        <p:nvSpPr>
          <p:cNvPr id="48133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23558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C55948-AA9F-4C20-A368-D11074B0DFB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8135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4CF37E-44E0-4C75-B076-8F89D4D19340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6/5/2014</a:t>
            </a:fld>
            <a:endParaRPr lang="en-US"/>
          </a:p>
        </p:txBody>
      </p:sp>
      <p:sp>
        <p:nvSpPr>
          <p:cNvPr id="43013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11270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1AA273-F159-4485-ACA1-B9209D3DD94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3015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2552A-29D2-47F6-987A-9084710EA427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6/5/2014</a:t>
            </a:fld>
            <a:endParaRPr lang="en-US"/>
          </a:p>
        </p:txBody>
      </p:sp>
      <p:sp>
        <p:nvSpPr>
          <p:cNvPr id="44037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13318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E4AA47-5B24-4E46-8FDA-FDE549B5531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4039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71EEE9-C039-4685-958B-0979AB17C78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6/5/2014</a:t>
            </a:fld>
            <a:endParaRPr lang="en-US"/>
          </a:p>
        </p:txBody>
      </p:sp>
      <p:sp>
        <p:nvSpPr>
          <p:cNvPr id="45061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15366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EBDDD0-4F7B-4179-B0C2-FCE1C206667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5063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71EEE9-C039-4685-958B-0979AB17C78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6/5/2014</a:t>
            </a:fld>
            <a:endParaRPr lang="en-US"/>
          </a:p>
        </p:txBody>
      </p:sp>
      <p:sp>
        <p:nvSpPr>
          <p:cNvPr id="45061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18438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285BC4-530D-4F8A-BCC5-992432C5A3E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5063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71EEE9-C039-4685-958B-0979AB17C78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6/5/2014</a:t>
            </a:fld>
            <a:endParaRPr lang="en-US"/>
          </a:p>
        </p:txBody>
      </p:sp>
      <p:sp>
        <p:nvSpPr>
          <p:cNvPr id="45061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18438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285BC4-530D-4F8A-BCC5-992432C5A3E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5063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71EEE9-C039-4685-958B-0979AB17C78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6/5/2014</a:t>
            </a:fld>
            <a:endParaRPr lang="en-US"/>
          </a:p>
        </p:txBody>
      </p:sp>
      <p:sp>
        <p:nvSpPr>
          <p:cNvPr id="45061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18438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285BC4-530D-4F8A-BCC5-992432C5A3E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5063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71EEE9-C039-4685-958B-0979AB17C78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6/5/2014</a:t>
            </a:fld>
            <a:endParaRPr lang="en-US"/>
          </a:p>
        </p:txBody>
      </p:sp>
      <p:sp>
        <p:nvSpPr>
          <p:cNvPr id="45061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18438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285BC4-530D-4F8A-BCC5-992432C5A3E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5063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57FF7-3746-48EB-9D73-188D812565F3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6/5/2014</a:t>
            </a:fld>
            <a:endParaRPr lang="en-US"/>
          </a:p>
        </p:txBody>
      </p:sp>
      <p:sp>
        <p:nvSpPr>
          <p:cNvPr id="48133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23558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C55948-AA9F-4C20-A368-D11074B0DFB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8135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F7CA-AB50-4A8E-998E-414330F73E5B}" type="datetime2">
              <a:rPr lang="en-US"/>
              <a:pPr>
                <a:defRPr/>
              </a:pPr>
              <a:t>Thursday, June 05, 2014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38900726-C7F3-45CB-AB71-C66E7665F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8DEA-54C0-43FA-B9D5-DF03A823DF6C}" type="datetime2">
              <a:rPr lang="en-US"/>
              <a:pPr>
                <a:defRPr/>
              </a:pPr>
              <a:t>Thursday, June 05, 2014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53555DB-D6D5-4848-B231-CC41DE4B6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5FFC-E21B-4C73-ACD0-9F9F5061FE09}" type="datetime2">
              <a:rPr lang="en-US"/>
              <a:pPr>
                <a:defRPr/>
              </a:pPr>
              <a:t>Thursday, June 05, 2014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D152F-F6F2-4F09-BC9D-AD58095F4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4C51-1A39-4245-9CC4-A89FAA8B3C1C}" type="datetime2">
              <a:rPr lang="en-US"/>
              <a:pPr>
                <a:defRPr/>
              </a:pPr>
              <a:t>Thursday, June 05, 2014</a:t>
            </a:fld>
            <a:endParaRPr lang="en-US" dirty="0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DB76A-763D-4D28-AC19-F5919333D5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0EB94-FC0C-42A8-A517-96C346045853}" type="datetime2">
              <a:rPr lang="en-US"/>
              <a:pPr>
                <a:defRPr/>
              </a:pPr>
              <a:t>Thursday, June 05, 2014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7880C-016F-4202-B5F5-48511DEA3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2C7DA-2285-4A14-BE02-126A1EB7829D}" type="datetime2">
              <a:rPr lang="en-US"/>
              <a:pPr>
                <a:defRPr/>
              </a:pPr>
              <a:t>Thursday, June 05, 2014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C659C-8CE2-43BC-A461-6795BE4E9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D939-4B05-45FA-9EE2-6FF00479E5DE}" type="datetime2">
              <a:rPr lang="en-US"/>
              <a:pPr>
                <a:defRPr/>
              </a:pPr>
              <a:t>Thursday, June 05, 2014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6720E-BC34-4FD8-AF11-E071E28049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alphaModFix amt="67000"/>
            <a:duotone>
              <a:schemeClr val="bg1">
                <a:shade val="30000"/>
                <a:satMod val="455000"/>
              </a:schemeClr>
              <a:schemeClr val="bg1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D6BF1C-603F-4F63-ABFC-136940EBB93C}" type="datetime2">
              <a:rPr lang="en-US"/>
              <a:pPr>
                <a:defRPr/>
              </a:pPr>
              <a:t>Thursday, June 05, 2014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62A9"/>
                </a:solidFill>
                <a:latin typeface="Franklin Gothic Book" pitchFamily="34" charset="0"/>
              </a:defRPr>
            </a:lvl1pPr>
          </a:lstStyle>
          <a:p>
            <a:fld id="{57D8AE08-F6E5-4422-B066-0B1A11D794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64" r:id="rId3"/>
    <p:sldLayoutId id="2147483765" r:id="rId4"/>
    <p:sldLayoutId id="2147483766" r:id="rId5"/>
    <p:sldLayoutId id="2147483767" r:id="rId6"/>
    <p:sldLayoutId id="2147483768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ec.europa.eu/research/participants/portal/desktop/en/hom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c.europa.eu/research/index.cfm" TargetMode="External"/><Relationship Id="rId5" Type="http://schemas.openxmlformats.org/officeDocument/2006/relationships/hyperlink" Target="http://ec.europa.eu/index_en.htm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47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685800"/>
            <a:ext cx="7924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  <a:cs typeface="+mn-cs"/>
              </a:rPr>
              <a:t>ORIZONT  2020</a:t>
            </a:r>
          </a:p>
        </p:txBody>
      </p:sp>
      <p:sp>
        <p:nvSpPr>
          <p:cNvPr id="11" name="TextBox 10">
            <a:hlinkClick r:id="" action="ppaction://noaction" endSnd="1"/>
          </p:cNvPr>
          <p:cNvSpPr txBox="1"/>
          <p:nvPr/>
        </p:nvSpPr>
        <p:spPr>
          <a:xfrm>
            <a:off x="3995738" y="2133600"/>
            <a:ext cx="5072062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CONCEPTUL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de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INOVARE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9972" y="4833156"/>
            <a:ext cx="4595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Craiova, 5-6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iunie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2014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igla M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drap_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457200" y="1268760"/>
            <a:ext cx="86868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o-RO" altLang="en-US" sz="2400" b="1" dirty="0" smtClean="0">
                <a:solidFill>
                  <a:srgbClr val="002060"/>
                </a:solidFill>
              </a:rPr>
              <a:t>Manualul OSLO</a:t>
            </a:r>
            <a:endParaRPr lang="en-US" altLang="en-US" sz="24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en-US" sz="2400" b="1" dirty="0" smtClean="0">
                <a:solidFill>
                  <a:srgbClr val="002060"/>
                </a:solidFill>
              </a:rPr>
              <a:t>Prima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editie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a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Manualului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OSLO,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realizata</a:t>
            </a:r>
            <a:r>
              <a:rPr lang="en-US" altLang="en-US" sz="2400" dirty="0" smtClean="0">
                <a:solidFill>
                  <a:srgbClr val="002060"/>
                </a:solidFill>
              </a:rPr>
              <a:t> in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1992</a:t>
            </a:r>
            <a:r>
              <a:rPr lang="en-US" altLang="en-US" sz="2400" dirty="0" smtClean="0">
                <a:solidFill>
                  <a:srgbClr val="002060"/>
                </a:solidFill>
              </a:rPr>
              <a:t>, a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permis</a:t>
            </a:r>
            <a:r>
              <a:rPr lang="en-US" altLang="en-US" sz="2400" dirty="0" smtClean="0">
                <a:solidFill>
                  <a:srgbClr val="002060"/>
                </a:solidFill>
              </a:rPr>
              <a:t> - ca instrument de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lucru</a:t>
            </a:r>
            <a:r>
              <a:rPr lang="en-US" altLang="en-US" sz="2400" dirty="0" smtClean="0">
                <a:solidFill>
                  <a:srgbClr val="002060"/>
                </a:solidFill>
              </a:rPr>
              <a:t> -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demonstrarea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posibilitatii</a:t>
            </a:r>
            <a:r>
              <a:rPr lang="en-US" altLang="en-US" sz="2400" dirty="0" smtClean="0">
                <a:solidFill>
                  <a:srgbClr val="002060"/>
                </a:solidFill>
              </a:rPr>
              <a:t> de a se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dezvolta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si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colecta</a:t>
            </a:r>
            <a:r>
              <a:rPr lang="en-US" altLang="en-US" sz="2400" dirty="0" smtClean="0">
                <a:solidFill>
                  <a:srgbClr val="002060"/>
                </a:solidFill>
              </a:rPr>
              <a:t> date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pentru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caracterizarea</a:t>
            </a:r>
            <a:r>
              <a:rPr lang="en-US" altLang="en-US" sz="2400" dirty="0" smtClean="0">
                <a:solidFill>
                  <a:srgbClr val="002060"/>
                </a:solidFill>
              </a:rPr>
              <a:t> 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complexului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proces</a:t>
            </a:r>
            <a:r>
              <a:rPr lang="en-US" altLang="en-US" sz="2400" dirty="0" smtClean="0">
                <a:solidFill>
                  <a:srgbClr val="002060"/>
                </a:solidFill>
              </a:rPr>
              <a:t> al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inovarii</a:t>
            </a:r>
            <a:r>
              <a:rPr lang="en-US" altLang="en-US" sz="2400" dirty="0" smtClean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en-US" sz="2400" dirty="0" err="1" smtClean="0">
                <a:solidFill>
                  <a:srgbClr val="002060"/>
                </a:solidFill>
              </a:rPr>
              <a:t>Manualul</a:t>
            </a:r>
            <a:r>
              <a:rPr lang="en-US" altLang="en-US" sz="2400" dirty="0" smtClean="0">
                <a:solidFill>
                  <a:srgbClr val="002060"/>
                </a:solidFill>
              </a:rPr>
              <a:t> OSLO a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stabilit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standardul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pentru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b="1" i="1" dirty="0" smtClean="0">
                <a:solidFill>
                  <a:srgbClr val="002060"/>
                </a:solidFill>
              </a:rPr>
              <a:t>Innovation Scoreboard</a:t>
            </a:r>
            <a:r>
              <a:rPr lang="en-US" altLang="en-US" sz="2400" dirty="0" smtClean="0">
                <a:solidFill>
                  <a:srgbClr val="002060"/>
                </a:solidFill>
              </a:rPr>
              <a:t>,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publicat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anual</a:t>
            </a:r>
            <a:r>
              <a:rPr lang="en-US" altLang="en-US" sz="2400" dirty="0" smtClean="0">
                <a:solidFill>
                  <a:srgbClr val="002060"/>
                </a:solidFill>
              </a:rPr>
              <a:t> de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catre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Comisia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Europeana</a:t>
            </a:r>
            <a:r>
              <a:rPr lang="en-US" altLang="en-US" sz="2400" dirty="0" smtClean="0">
                <a:solidFill>
                  <a:srgbClr val="002060"/>
                </a:solidFill>
              </a:rPr>
              <a:t>.  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altLang="en-US" sz="16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en-US" sz="2400" b="1" dirty="0" smtClean="0">
                <a:solidFill>
                  <a:srgbClr val="002060"/>
                </a:solidFill>
              </a:rPr>
              <a:t>A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doua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editie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a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Manualului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OSLO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stabileste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cadrul</a:t>
            </a:r>
            <a:r>
              <a:rPr lang="en-US" altLang="en-US" sz="2400" dirty="0" smtClean="0">
                <a:solidFill>
                  <a:srgbClr val="002060"/>
                </a:solidFill>
              </a:rPr>
              <a:t> general al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conceptelor</a:t>
            </a:r>
            <a:r>
              <a:rPr lang="en-US" altLang="en-US" sz="2400" dirty="0" smtClean="0">
                <a:solidFill>
                  <a:srgbClr val="002060"/>
                </a:solidFill>
              </a:rPr>
              <a:t>,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definitiilor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si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metodologiei</a:t>
            </a:r>
            <a:r>
              <a:rPr lang="en-US" altLang="en-US" sz="2400" dirty="0" smtClean="0">
                <a:solidFill>
                  <a:srgbClr val="002060"/>
                </a:solidFill>
              </a:rPr>
              <a:t>. Le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actualizeaza</a:t>
            </a:r>
            <a:r>
              <a:rPr lang="en-US" altLang="en-US" sz="2400" dirty="0" smtClean="0">
                <a:solidFill>
                  <a:srgbClr val="002060"/>
                </a:solidFill>
              </a:rPr>
              <a:t>,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pentru</a:t>
            </a:r>
            <a:r>
              <a:rPr lang="en-US" altLang="en-US" sz="2400" dirty="0" smtClean="0">
                <a:solidFill>
                  <a:srgbClr val="002060"/>
                </a:solidFill>
              </a:rPr>
              <a:t> a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incorpora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experienta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supravegherilor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precedente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si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intelegerea</a:t>
            </a:r>
            <a:r>
              <a:rPr lang="en-US" altLang="en-US" sz="2400" dirty="0" smtClean="0">
                <a:solidFill>
                  <a:srgbClr val="002060"/>
                </a:solidFill>
              </a:rPr>
              <a:t> din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ce</a:t>
            </a:r>
            <a:r>
              <a:rPr lang="en-US" altLang="en-US" sz="2400" dirty="0" smtClean="0">
                <a:solidFill>
                  <a:srgbClr val="002060"/>
                </a:solidFill>
              </a:rPr>
              <a:t> in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ce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mai</a:t>
            </a:r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completa</a:t>
            </a:r>
            <a:r>
              <a:rPr lang="en-US" altLang="en-US" sz="2400" dirty="0" smtClean="0">
                <a:solidFill>
                  <a:srgbClr val="002060"/>
                </a:solidFill>
              </a:rPr>
              <a:t> a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procesului</a:t>
            </a:r>
            <a:r>
              <a:rPr lang="en-US" altLang="en-US" sz="2400" dirty="0" smtClean="0">
                <a:solidFill>
                  <a:srgbClr val="002060"/>
                </a:solidFill>
              </a:rPr>
              <a:t> de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inovare</a:t>
            </a:r>
            <a:r>
              <a:rPr lang="en-US" altLang="en-US" sz="2400" dirty="0" smtClean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altLang="en-US" sz="1600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en-US" sz="2400" b="1" dirty="0" smtClean="0">
                <a:solidFill>
                  <a:srgbClr val="002060"/>
                </a:solidFill>
              </a:rPr>
              <a:t>A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treia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editie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– 2005.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altLang="en-US" sz="24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altLang="en-US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igla M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drap_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457200" y="1268760"/>
            <a:ext cx="86868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o-RO" altLang="en-US" sz="2400" b="1" dirty="0" smtClean="0">
                <a:solidFill>
                  <a:srgbClr val="002060"/>
                </a:solidFill>
              </a:rPr>
              <a:t>Manualul OSLO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o-RO" altLang="en-US" sz="1600" b="1" dirty="0" smtClean="0">
                <a:solidFill>
                  <a:srgbClr val="002060"/>
                </a:solidFill>
              </a:rPr>
              <a:t>4.1. </a:t>
            </a:r>
            <a:r>
              <a:rPr lang="ro-RO" altLang="en-US" sz="2000" b="1" dirty="0" smtClean="0">
                <a:solidFill>
                  <a:srgbClr val="002060"/>
                </a:solidFill>
              </a:rPr>
              <a:t>Activități </a:t>
            </a:r>
            <a:r>
              <a:rPr lang="ro-RO" altLang="en-US" sz="2000" b="1" dirty="0">
                <a:solidFill>
                  <a:srgbClr val="002060"/>
                </a:solidFill>
              </a:rPr>
              <a:t>ș</a:t>
            </a:r>
            <a:r>
              <a:rPr lang="ro-RO" altLang="en-US" sz="2000" b="1" dirty="0" smtClean="0">
                <a:solidFill>
                  <a:srgbClr val="002060"/>
                </a:solidFill>
              </a:rPr>
              <a:t>i cheltuieli pentru inovare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o-RO" altLang="en-US" sz="2000" dirty="0" smtClean="0">
                <a:solidFill>
                  <a:srgbClr val="002060"/>
                </a:solidFill>
              </a:rPr>
              <a:t>40. Activitățile de inovare includ toate etapele științifice, tehnologice, organizaționale, financiare și comerciale care sunt legate între ele în prezent </a:t>
            </a:r>
            <a:r>
              <a:rPr lang="en-US" altLang="en-US" sz="2000" dirty="0" smtClean="0">
                <a:solidFill>
                  <a:srgbClr val="002060"/>
                </a:solidFill>
              </a:rPr>
              <a:t>, </a:t>
            </a:r>
            <a:r>
              <a:rPr lang="ro-RO" altLang="en-US" sz="2000" dirty="0" smtClean="0">
                <a:solidFill>
                  <a:srgbClr val="002060"/>
                </a:solidFill>
              </a:rPr>
              <a:t>sau care vor fi legate de implementarea inovării.  Unele din aceste activitati pot fi inovative ele însele, altele nu sunt noutăți</a:t>
            </a:r>
            <a:r>
              <a:rPr lang="en-US" altLang="en-US" sz="2000" dirty="0" smtClean="0">
                <a:solidFill>
                  <a:srgbClr val="002060"/>
                </a:solidFill>
              </a:rPr>
              <a:t>,</a:t>
            </a:r>
            <a:r>
              <a:rPr lang="ro-RO" altLang="en-US" sz="2000" dirty="0" smtClean="0">
                <a:solidFill>
                  <a:srgbClr val="002060"/>
                </a:solidFill>
              </a:rPr>
              <a:t> dar sunt necesare pentru implementarea inovării.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o-RO" altLang="en-US" sz="2000" dirty="0" smtClean="0">
                <a:solidFill>
                  <a:srgbClr val="002060"/>
                </a:solidFill>
              </a:rPr>
              <a:t>41. Inovarea cuprinde un numar de activități care nu sunt incluse în activitățile de cercetare-dezvoltare </a:t>
            </a:r>
            <a:r>
              <a:rPr lang="en-US" altLang="en-US" sz="2000" dirty="0" smtClean="0">
                <a:solidFill>
                  <a:srgbClr val="002060"/>
                </a:solidFill>
              </a:rPr>
              <a:t>, </a:t>
            </a:r>
            <a:r>
              <a:rPr lang="ro-RO" altLang="en-US" sz="2000" dirty="0" smtClean="0">
                <a:solidFill>
                  <a:srgbClr val="002060"/>
                </a:solidFill>
              </a:rPr>
              <a:t>ca de exemplu</a:t>
            </a:r>
            <a:r>
              <a:rPr lang="en-US" altLang="en-US" sz="2000" dirty="0" smtClean="0">
                <a:solidFill>
                  <a:srgbClr val="002060"/>
                </a:solidFill>
              </a:rPr>
              <a:t>: -</a:t>
            </a:r>
            <a:r>
              <a:rPr lang="ro-RO" altLang="en-US" sz="2000" dirty="0" smtClean="0">
                <a:solidFill>
                  <a:srgbClr val="002060"/>
                </a:solidFill>
              </a:rPr>
              <a:t> fazele finale de dezvoltare legate de etapa </a:t>
            </a:r>
            <a:r>
              <a:rPr lang="ro-RO" altLang="en-US" sz="2000" dirty="0" err="1" smtClean="0">
                <a:solidFill>
                  <a:srgbClr val="002060"/>
                </a:solidFill>
              </a:rPr>
              <a:t>premergatoare</a:t>
            </a:r>
            <a:r>
              <a:rPr lang="ro-RO" altLang="en-US" sz="2000" dirty="0" smtClean="0">
                <a:solidFill>
                  <a:srgbClr val="002060"/>
                </a:solidFill>
              </a:rPr>
              <a:t> producției </a:t>
            </a:r>
            <a:r>
              <a:rPr lang="ro-RO" altLang="en-US" sz="2000" dirty="0">
                <a:solidFill>
                  <a:srgbClr val="002060"/>
                </a:solidFill>
              </a:rPr>
              <a:t>ș</a:t>
            </a:r>
            <a:r>
              <a:rPr lang="ro-RO" altLang="en-US" sz="2000" dirty="0" smtClean="0">
                <a:solidFill>
                  <a:srgbClr val="002060"/>
                </a:solidFill>
              </a:rPr>
              <a:t>i distribuției</a:t>
            </a:r>
            <a:r>
              <a:rPr lang="en-US" altLang="en-US" sz="2000" dirty="0" smtClean="0">
                <a:solidFill>
                  <a:srgbClr val="002060"/>
                </a:solidFill>
              </a:rPr>
              <a:t>;</a:t>
            </a:r>
            <a:r>
              <a:rPr lang="ro-RO" altLang="en-US" sz="2000" dirty="0" smtClean="0">
                <a:solidFill>
                  <a:srgbClr val="002060"/>
                </a:solidFill>
              </a:rPr>
              <a:t> </a:t>
            </a:r>
            <a:r>
              <a:rPr lang="en-US" altLang="en-US" sz="2000" dirty="0" smtClean="0">
                <a:solidFill>
                  <a:srgbClr val="002060"/>
                </a:solidFill>
              </a:rPr>
              <a:t>          - </a:t>
            </a:r>
            <a:r>
              <a:rPr lang="ro-RO" altLang="en-US" sz="2000" dirty="0" smtClean="0">
                <a:solidFill>
                  <a:srgbClr val="002060"/>
                </a:solidFill>
              </a:rPr>
              <a:t>activități suport de instruire sau marketing</a:t>
            </a:r>
            <a:r>
              <a:rPr lang="en-US" altLang="en-US" sz="2000" dirty="0" smtClean="0">
                <a:solidFill>
                  <a:srgbClr val="002060"/>
                </a:solidFill>
              </a:rPr>
              <a:t>; - </a:t>
            </a:r>
            <a:r>
              <a:rPr lang="ro-RO" altLang="en-US" sz="2000" dirty="0" smtClean="0">
                <a:solidFill>
                  <a:srgbClr val="002060"/>
                </a:solidFill>
              </a:rPr>
              <a:t>dezvoltarea și implementarea activităților de inovare, ca metode noi de piață sau noi metode organizaționale</a:t>
            </a:r>
            <a:r>
              <a:rPr lang="en-US" altLang="en-US" sz="2000" smtClean="0">
                <a:solidFill>
                  <a:srgbClr val="002060"/>
                </a:solidFill>
              </a:rPr>
              <a:t>,</a:t>
            </a:r>
            <a:r>
              <a:rPr lang="ro-RO" altLang="en-US" sz="2000" smtClean="0">
                <a:solidFill>
                  <a:srgbClr val="002060"/>
                </a:solidFill>
              </a:rPr>
              <a:t> </a:t>
            </a:r>
            <a:r>
              <a:rPr lang="ro-RO" altLang="en-US" sz="2000" dirty="0" smtClean="0">
                <a:solidFill>
                  <a:srgbClr val="002060"/>
                </a:solidFill>
              </a:rPr>
              <a:t>care nu sunt produse sau procese inovative. Activitățile de inovare pot include achiziționarea de cunoștințe sau bunuri care nu sunt parte din activitățile de cercetare-dezvoltare.</a:t>
            </a:r>
            <a:endParaRPr lang="ro-RO" alt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igla M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drap_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o-RO" altLang="en-US" sz="2400" dirty="0" smtClean="0">
              <a:solidFill>
                <a:srgbClr val="002060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o-RO" altLang="en-US" sz="2400" dirty="0">
              <a:solidFill>
                <a:srgbClr val="002060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en-US" sz="3600" dirty="0" err="1" smtClean="0">
                <a:solidFill>
                  <a:srgbClr val="002060"/>
                </a:solidFill>
                <a:latin typeface="Comic Sans MS" pitchFamily="66" charset="0"/>
              </a:rPr>
              <a:t>Multu</a:t>
            </a:r>
            <a:r>
              <a:rPr lang="ro-RO" altLang="en-US" sz="3600" dirty="0" smtClean="0">
                <a:solidFill>
                  <a:srgbClr val="002060"/>
                </a:solidFill>
                <a:latin typeface="Comic Sans MS" pitchFamily="66" charset="0"/>
              </a:rPr>
              <a:t>m</a:t>
            </a:r>
            <a:r>
              <a:rPr lang="en-US" altLang="en-US" sz="3600" dirty="0" smtClean="0">
                <a:solidFill>
                  <a:srgbClr val="002060"/>
                </a:solidFill>
                <a:latin typeface="Comic Sans MS" pitchFamily="66" charset="0"/>
              </a:rPr>
              <a:t>esc</a:t>
            </a:r>
            <a:r>
              <a:rPr lang="ro-RO" altLang="en-US" sz="3600" dirty="0" smtClean="0">
                <a:solidFill>
                  <a:srgbClr val="002060"/>
                </a:solidFill>
                <a:latin typeface="Comic Sans MS" pitchFamily="66" charset="0"/>
              </a:rPr>
              <a:t> pentru atenție !</a:t>
            </a:r>
            <a:endParaRPr lang="en-US" altLang="en-US" sz="3600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igla M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drap_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79388" y="1125538"/>
            <a:ext cx="8785225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o-RO" altLang="en-US" sz="2400" u="sng" dirty="0" smtClean="0">
                <a:solidFill>
                  <a:srgbClr val="FFC000"/>
                </a:solidFill>
                <a:latin typeface="Franklin Gothic Book" pitchFamily="34" charset="0"/>
                <a:hlinkClick r:id="rId5"/>
              </a:rPr>
              <a:t>Comisia Europeana</a:t>
            </a:r>
            <a:endParaRPr lang="ro-RO" altLang="en-US" sz="2400" u="sng" dirty="0" smtClean="0">
              <a:solidFill>
                <a:srgbClr val="FFC000"/>
              </a:solidFill>
              <a:latin typeface="Franklin Gothic Book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o-RO" altLang="en-US" sz="2400" u="sng" dirty="0" smtClean="0">
                <a:solidFill>
                  <a:srgbClr val="FFC000"/>
                </a:solidFill>
                <a:latin typeface="Franklin Gothic Book" pitchFamily="34" charset="0"/>
                <a:hlinkClick r:id="rId6"/>
              </a:rPr>
              <a:t>Cercetare - Inovare </a:t>
            </a:r>
            <a:endParaRPr lang="ro-RO" altLang="en-US" sz="2400" u="sng" dirty="0" smtClean="0">
              <a:solidFill>
                <a:srgbClr val="FFC000"/>
              </a:solidFill>
              <a:latin typeface="Franklin Gothic Book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o-RO" altLang="en-US" sz="2400" b="1" u="sng" dirty="0" smtClean="0">
                <a:solidFill>
                  <a:srgbClr val="FFC000"/>
                </a:solidFill>
                <a:latin typeface="Franklin Gothic Book" pitchFamily="34" charset="0"/>
                <a:hlinkClick r:id="rId7"/>
              </a:rPr>
              <a:t>Portal</a:t>
            </a:r>
            <a:r>
              <a:rPr lang="ro-RO" altLang="en-US" sz="2400" b="1" u="sng" dirty="0" smtClean="0">
                <a:solidFill>
                  <a:srgbClr val="FFC000"/>
                </a:solidFill>
                <a:latin typeface="Franklin Gothic Book" pitchFamily="34" charset="0"/>
              </a:rPr>
              <a:t>ul </a:t>
            </a:r>
            <a:r>
              <a:rPr lang="ro-RO" altLang="en-US" sz="2400" b="1" u="sng" dirty="0" smtClean="0">
                <a:solidFill>
                  <a:srgbClr val="FFC000"/>
                </a:solidFill>
                <a:latin typeface="Franklin Gothic Book" pitchFamily="34" charset="0"/>
                <a:hlinkClick r:id="rId7"/>
              </a:rPr>
              <a:t>Participantilor </a:t>
            </a:r>
            <a:endParaRPr lang="ro-RO" altLang="en-US" sz="2400" b="1" u="sng" dirty="0" smtClean="0">
              <a:solidFill>
                <a:srgbClr val="FFC000"/>
              </a:solidFill>
              <a:latin typeface="Franklin Gothic Book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o-RO" altLang="en-US" sz="2400" dirty="0" smtClean="0">
                <a:solidFill>
                  <a:srgbClr val="FFC000"/>
                </a:solidFill>
                <a:latin typeface="Franklin Gothic Book" pitchFamily="34" charset="0"/>
              </a:rPr>
              <a:t>Termeni de referință</a:t>
            </a:r>
          </a:p>
          <a:p>
            <a:pPr algn="ctr" eaLnBrk="1" hangingPunct="1"/>
            <a:r>
              <a:rPr lang="ro-RO" altLang="en-US" sz="2400" b="1" dirty="0" smtClean="0">
                <a:solidFill>
                  <a:schemeClr val="tx2"/>
                </a:solidFill>
                <a:latin typeface="Franklin Gothic Book" pitchFamily="34" charset="0"/>
              </a:rPr>
              <a:t>Inovare</a:t>
            </a:r>
            <a:r>
              <a:rPr lang="en-US" altLang="en-US" sz="2400" b="1" dirty="0" smtClean="0">
                <a:solidFill>
                  <a:schemeClr val="tx2"/>
                </a:solidFill>
                <a:latin typeface="Franklin Gothic Book" pitchFamily="34" charset="0"/>
              </a:rPr>
              <a:t>a</a:t>
            </a:r>
          </a:p>
          <a:p>
            <a:pPr algn="ctr" eaLnBrk="1" hangingPunct="1"/>
            <a:endParaRPr lang="ro-RO" altLang="en-US" sz="2400" b="1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algn="just" eaLnBrk="1" hangingPunct="1"/>
            <a:r>
              <a:rPr lang="ro-RO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Procesul prin care </a:t>
            </a:r>
            <a:r>
              <a:rPr lang="en-US" altLang="en-US" sz="2400" dirty="0" err="1" smtClean="0">
                <a:solidFill>
                  <a:schemeClr val="tx2"/>
                </a:solidFill>
                <a:latin typeface="Franklin Gothic Book" pitchFamily="34" charset="0"/>
              </a:rPr>
              <a:t>pe</a:t>
            </a:r>
            <a:r>
              <a:rPr lang="en-US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Franklin Gothic Book" pitchFamily="34" charset="0"/>
              </a:rPr>
              <a:t>baza</a:t>
            </a:r>
            <a:r>
              <a:rPr lang="en-US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Franklin Gothic Book" pitchFamily="34" charset="0"/>
              </a:rPr>
              <a:t>unor</a:t>
            </a:r>
            <a:r>
              <a:rPr lang="en-US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 </a:t>
            </a:r>
            <a:r>
              <a:rPr lang="ro-RO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idei noi</a:t>
            </a:r>
            <a:r>
              <a:rPr lang="en-US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 -</a:t>
            </a:r>
            <a:r>
              <a:rPr lang="ro-RO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 care răspund nevoilor și/sau cererilor</a:t>
            </a:r>
            <a:r>
              <a:rPr lang="en-US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 </a:t>
            </a:r>
            <a:r>
              <a:rPr lang="ro-RO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societale sau economice</a:t>
            </a:r>
            <a:r>
              <a:rPr lang="en-US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, </a:t>
            </a:r>
            <a:r>
              <a:rPr lang="ro-RO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se generează noi produse, servicii,</a:t>
            </a:r>
            <a:r>
              <a:rPr lang="en-US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Franklin Gothic Book" pitchFamily="34" charset="0"/>
              </a:rPr>
              <a:t>tehnologii</a:t>
            </a:r>
            <a:r>
              <a:rPr lang="en-US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Franklin Gothic Book" pitchFamily="34" charset="0"/>
              </a:rPr>
              <a:t>sau</a:t>
            </a:r>
            <a:r>
              <a:rPr lang="en-US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 </a:t>
            </a:r>
            <a:r>
              <a:rPr lang="ro-RO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modele organizaționale</a:t>
            </a:r>
            <a:endParaRPr lang="en-US" altLang="en-US" sz="2400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algn="just" eaLnBrk="1" hangingPunct="1"/>
            <a:r>
              <a:rPr lang="en-US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	care</a:t>
            </a:r>
          </a:p>
          <a:p>
            <a:pPr algn="just" eaLnBrk="1" hangingPunct="1"/>
            <a:r>
              <a:rPr lang="ro-RO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sunt introduse cu succes pe piețele existente sau sunt capabile să creeze noi piețe de desfacere, aducând astfel beneficii societății</a:t>
            </a:r>
            <a:r>
              <a:rPr lang="en-US" altLang="en-US" sz="2400" dirty="0" smtClean="0">
                <a:solidFill>
                  <a:schemeClr val="tx2"/>
                </a:solidFill>
                <a:latin typeface="Franklin Gothic Book" pitchFamily="34" charset="0"/>
              </a:rPr>
              <a:t>.</a:t>
            </a:r>
            <a:endParaRPr lang="ro-RO" altLang="en-US" sz="2400" dirty="0">
              <a:solidFill>
                <a:srgbClr val="002060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04800" y="36147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igla M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drap_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0" y="1639888"/>
            <a:ext cx="91440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o-RO" altLang="en-US" sz="2800" b="1" dirty="0" smtClean="0">
                <a:solidFill>
                  <a:srgbClr val="FF0000"/>
                </a:solidFill>
              </a:rPr>
              <a:t>Uniunea Inovării</a:t>
            </a:r>
            <a:endParaRPr lang="en-US" altLang="en-US" sz="2800" b="1" dirty="0"/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en-US" sz="2400" dirty="0"/>
              <a:t>	</a:t>
            </a:r>
            <a:r>
              <a:rPr lang="ro-RO" altLang="en-US" sz="2400" b="1" dirty="0" smtClean="0"/>
              <a:t>O </a:t>
            </a:r>
            <a:r>
              <a:rPr lang="ro-RO" altLang="en-US" sz="2400" b="1" dirty="0" smtClean="0">
                <a:solidFill>
                  <a:srgbClr val="FF0000"/>
                </a:solidFill>
              </a:rPr>
              <a:t>initiațivă </a:t>
            </a:r>
            <a:r>
              <a:rPr lang="ro-RO" altLang="en-US" sz="2400" b="1" i="1" dirty="0" smtClean="0">
                <a:solidFill>
                  <a:srgbClr val="FF0000"/>
                </a:solidFill>
              </a:rPr>
              <a:t>flagship</a:t>
            </a:r>
            <a:r>
              <a:rPr lang="ro-RO" altLang="en-US" sz="2400" b="1" dirty="0" smtClean="0"/>
              <a:t> din strategia “Europa 2020”</a:t>
            </a:r>
            <a:endParaRPr lang="ro-RO" altLang="en-US" sz="2400" b="1" dirty="0"/>
          </a:p>
          <a:p>
            <a:pPr marL="342900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altLang="en-US" sz="2400" dirty="0" smtClean="0">
              <a:latin typeface="Arial"/>
              <a:cs typeface="Arial"/>
            </a:endParaRPr>
          </a:p>
          <a:p>
            <a:pPr marL="342900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o-RO" altLang="en-US" sz="2400" dirty="0" smtClean="0">
                <a:latin typeface="Arial"/>
                <a:cs typeface="Arial"/>
              </a:rPr>
              <a:t>♦</a:t>
            </a:r>
            <a:r>
              <a:rPr lang="en-US" altLang="en-US" sz="2400" dirty="0" smtClean="0">
                <a:latin typeface="Arial"/>
                <a:cs typeface="Arial"/>
              </a:rPr>
              <a:t> F</a:t>
            </a:r>
            <a:r>
              <a:rPr lang="ro-RO" altLang="en-US" sz="2400" dirty="0" smtClean="0"/>
              <a:t>acilit</a:t>
            </a:r>
            <a:r>
              <a:rPr lang="en-US" altLang="en-US" sz="2400" dirty="0" smtClean="0"/>
              <a:t>e</a:t>
            </a:r>
            <a:r>
              <a:rPr lang="ro-RO" altLang="en-US" sz="2400" dirty="0" smtClean="0"/>
              <a:t>a</a:t>
            </a:r>
            <a:r>
              <a:rPr lang="en-US" altLang="en-US" sz="2400" dirty="0" err="1" smtClean="0"/>
              <a:t>za</a:t>
            </a:r>
            <a:r>
              <a:rPr lang="ro-RO" altLang="en-US" sz="2400" dirty="0" smtClean="0"/>
              <a:t> condițiil</a:t>
            </a:r>
            <a:r>
              <a:rPr lang="en-US" altLang="en-US" sz="2400" dirty="0" smtClean="0"/>
              <a:t>e</a:t>
            </a:r>
            <a:r>
              <a:rPr lang="ro-RO" altLang="en-US" sz="2400" dirty="0" smtClean="0"/>
              <a:t> de acces la finantare pentru </a:t>
            </a:r>
            <a:r>
              <a:rPr lang="en-US" altLang="en-US" sz="2400" dirty="0" smtClean="0"/>
              <a:t>  </a:t>
            </a:r>
            <a:r>
              <a:rPr lang="ro-RO" altLang="en-US" sz="2400" dirty="0" smtClean="0"/>
              <a:t>activități</a:t>
            </a:r>
            <a:r>
              <a:rPr lang="en-US" altLang="en-US" sz="2400" dirty="0" smtClean="0"/>
              <a:t>le </a:t>
            </a:r>
            <a:r>
              <a:rPr lang="ro-RO" altLang="en-US" sz="2400" dirty="0" smtClean="0"/>
              <a:t>de cercetare </a:t>
            </a:r>
            <a:r>
              <a:rPr lang="ro-RO" altLang="en-US" sz="2400" dirty="0"/>
              <a:t>ș</a:t>
            </a:r>
            <a:r>
              <a:rPr lang="ro-RO" altLang="en-US" sz="2400" dirty="0" smtClean="0"/>
              <a:t>i inovare în Europa</a:t>
            </a:r>
            <a:r>
              <a:rPr lang="en-US" altLang="en-US" sz="2400" dirty="0" smtClean="0"/>
              <a:t>;</a:t>
            </a:r>
            <a:r>
              <a:rPr lang="ro-RO" altLang="en-US" sz="2400" dirty="0" smtClean="0"/>
              <a:t> </a:t>
            </a:r>
            <a:endParaRPr lang="en-US" altLang="en-US" sz="2400" dirty="0" smtClean="0"/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en-US" sz="2400" dirty="0" smtClean="0"/>
              <a:t>     </a:t>
            </a:r>
            <a:r>
              <a:rPr lang="en-US" altLang="en-US" sz="2400" dirty="0" smtClean="0">
                <a:latin typeface="Arial"/>
                <a:cs typeface="Arial"/>
              </a:rPr>
              <a:t>♦ A</a:t>
            </a:r>
            <a:r>
              <a:rPr lang="ro-RO" altLang="en-US" sz="2400" dirty="0" smtClean="0"/>
              <a:t>sigura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cadrul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optim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pentru</a:t>
            </a:r>
            <a:r>
              <a:rPr lang="ro-RO" altLang="en-US" sz="2400" dirty="0" smtClean="0"/>
              <a:t> transformarea ideilor inovative în produse </a:t>
            </a:r>
            <a:r>
              <a:rPr lang="ro-RO" altLang="en-US" sz="2400" dirty="0"/>
              <a:t>ș</a:t>
            </a:r>
            <a:r>
              <a:rPr lang="ro-RO" altLang="en-US" sz="2400" dirty="0" smtClean="0"/>
              <a:t>i servicii,  care să determine creștere economică și să creeze noi locuri de munca.</a:t>
            </a:r>
            <a:endParaRPr lang="en-US" altLang="en-US" sz="2400" dirty="0" smtClean="0"/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en-US" sz="2400" dirty="0" smtClean="0">
                <a:solidFill>
                  <a:srgbClr val="FF0000"/>
                </a:solidFill>
              </a:rPr>
              <a:t>    </a:t>
            </a:r>
            <a:r>
              <a:rPr lang="ro-RO" altLang="en-US" sz="2400" dirty="0" smtClean="0">
                <a:solidFill>
                  <a:srgbClr val="FF0000"/>
                </a:solidFill>
              </a:rPr>
              <a:t> Orizont </a:t>
            </a:r>
            <a:r>
              <a:rPr lang="ro-RO" altLang="en-US" sz="2400" dirty="0" smtClean="0"/>
              <a:t> </a:t>
            </a:r>
            <a:r>
              <a:rPr lang="ro-RO" altLang="en-US" sz="2400" dirty="0" smtClean="0">
                <a:solidFill>
                  <a:srgbClr val="FF0000"/>
                </a:solidFill>
              </a:rPr>
              <a:t>2020 este un important instrument in implementarea “Uniunii Inovării”</a:t>
            </a:r>
            <a:r>
              <a:rPr lang="ro-RO" altLang="en-US" sz="2400" dirty="0" smtClean="0"/>
              <a:t>.</a:t>
            </a:r>
            <a:endParaRPr lang="ro-RO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igla M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drap_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3850" y="1268413"/>
            <a:ext cx="8496300" cy="4679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US" sz="2400" b="1" dirty="0"/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o-RO" sz="2400" b="1" dirty="0" smtClean="0"/>
              <a:t>Acțiunile Inovării</a:t>
            </a:r>
            <a:endParaRPr lang="en-US" sz="2400" b="1" dirty="0"/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US" sz="28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3200" dirty="0"/>
              <a:t>	</a:t>
            </a:r>
            <a:r>
              <a:rPr lang="en-US" sz="2400" dirty="0" err="1" smtClean="0"/>
              <a:t>Sunt</a:t>
            </a:r>
            <a:r>
              <a:rPr lang="ro-RO" sz="2400" dirty="0" smtClean="0"/>
              <a:t> </a:t>
            </a:r>
            <a:r>
              <a:rPr lang="en-US" sz="2400" dirty="0" err="1" smtClean="0"/>
              <a:t>acele</a:t>
            </a:r>
            <a:r>
              <a:rPr lang="en-US" sz="2400" dirty="0" smtClean="0"/>
              <a:t> </a:t>
            </a:r>
            <a:r>
              <a:rPr lang="ro-RO" sz="2400" dirty="0" smtClean="0"/>
              <a:t>activități care </a:t>
            </a:r>
            <a:r>
              <a:rPr lang="en-US" sz="2400" dirty="0" err="1" smtClean="0"/>
              <a:t>realizeaza</a:t>
            </a:r>
            <a:r>
              <a:rPr lang="ro-RO" sz="2400" dirty="0" smtClean="0"/>
              <a:t> planuri, proiectare de produse, procese</a:t>
            </a:r>
            <a:r>
              <a:rPr lang="en-US" sz="2400" dirty="0" smtClean="0"/>
              <a:t>,</a:t>
            </a:r>
            <a:r>
              <a:rPr lang="ro-RO" sz="2400" dirty="0" smtClean="0"/>
              <a:t> servicii noi</a:t>
            </a:r>
            <a:r>
              <a:rPr lang="en-US" sz="2400" dirty="0" smtClean="0"/>
              <a:t> </a:t>
            </a:r>
            <a:r>
              <a:rPr lang="ro-RO" sz="2400" dirty="0" smtClean="0"/>
              <a:t>sau </a:t>
            </a:r>
            <a:r>
              <a:rPr lang="ro-RO" sz="2400" dirty="0" err="1" smtClean="0"/>
              <a:t>îmbunătăț</a:t>
            </a:r>
            <a:r>
              <a:rPr lang="en-US" sz="2400" dirty="0" err="1" smtClean="0"/>
              <a:t>ite</a:t>
            </a:r>
            <a:r>
              <a:rPr lang="en-US" sz="2400" dirty="0" smtClean="0"/>
              <a:t>,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dirty="0" smtClean="0"/>
              <a:t>    </a:t>
            </a:r>
            <a:r>
              <a:rPr lang="ro-RO" sz="2400" dirty="0" smtClean="0"/>
              <a:t>sub forma unor</a:t>
            </a:r>
            <a:r>
              <a:rPr lang="en-US" sz="2400" dirty="0" smtClean="0"/>
              <a:t>: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dirty="0" smtClean="0"/>
              <a:t>   </a:t>
            </a:r>
            <a:r>
              <a:rPr lang="ro-RO" sz="2400" dirty="0" smtClean="0"/>
              <a:t> prototipuri, testări, demonstrații, faze pilot</a:t>
            </a:r>
            <a:r>
              <a:rPr lang="en-US" sz="2400" dirty="0" smtClean="0"/>
              <a:t>,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dirty="0" smtClean="0"/>
              <a:t>    </a:t>
            </a:r>
            <a:r>
              <a:rPr lang="ro-RO" sz="2400" dirty="0" smtClean="0"/>
              <a:t>validări “</a:t>
            </a:r>
            <a:r>
              <a:rPr lang="ro-RO" sz="2400" i="1" dirty="0" smtClean="0"/>
              <a:t>large-scale product</a:t>
            </a:r>
            <a:r>
              <a:rPr lang="ro-RO" sz="2400" dirty="0" smtClean="0"/>
              <a:t>” și comercializare pe piață.</a:t>
            </a:r>
            <a:endParaRPr lang="ro-RO" sz="2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igla M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drap_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8313" y="1252538"/>
            <a:ext cx="8496300" cy="534481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o-RO" sz="2400" b="1" dirty="0" smtClean="0"/>
              <a:t>Inovarea ca sistem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o-RO" sz="2000" dirty="0" smtClean="0"/>
              <a:t>privită ca un proces interactiv al cunoașterii  :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o-RO" sz="2000" dirty="0" smtClean="0"/>
              <a:t> Creare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o-RO" sz="2000" dirty="0" smtClean="0"/>
              <a:t> Difuzare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o-RO" sz="2000" dirty="0" smtClean="0"/>
              <a:t> Aplicare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ro-RO" sz="1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o-RO" sz="2400" b="1" dirty="0" smtClean="0"/>
              <a:t>Inovarea ca ansamblu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o-RO" sz="2000" dirty="0" smtClean="0">
                <a:solidFill>
                  <a:schemeClr val="tx2"/>
                </a:solidFill>
                <a:latin typeface="+mn-lt"/>
                <a:cs typeface="+mn-cs"/>
              </a:rPr>
              <a:t>Inovarea de produs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o-RO" sz="2000" dirty="0" smtClean="0">
                <a:solidFill>
                  <a:schemeClr val="tx2"/>
                </a:solidFill>
                <a:latin typeface="+mn-lt"/>
                <a:cs typeface="+mn-cs"/>
              </a:rPr>
              <a:t>Inovarea de proces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o-RO" sz="2000" dirty="0" smtClean="0">
                <a:solidFill>
                  <a:schemeClr val="tx2"/>
                </a:solidFill>
                <a:latin typeface="+mn-lt"/>
                <a:cs typeface="+mn-cs"/>
              </a:rPr>
              <a:t>Inovarea de piață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o-RO" sz="2000" dirty="0" smtClean="0">
                <a:solidFill>
                  <a:schemeClr val="tx2"/>
                </a:solidFill>
                <a:latin typeface="+mn-lt"/>
                <a:cs typeface="+mn-cs"/>
              </a:rPr>
              <a:t>Inovarea organizațională urmărește să crească: 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o-RO" sz="2000" dirty="0" smtClean="0">
                <a:solidFill>
                  <a:schemeClr val="tx2"/>
                </a:solidFill>
                <a:latin typeface="+mn-lt"/>
                <a:cs typeface="+mn-cs"/>
              </a:rPr>
              <a:t>performanțele firmei prin reducerea costurilor de administrare și de tranzacționare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o-RO" sz="2000" dirty="0" smtClean="0">
                <a:solidFill>
                  <a:schemeClr val="tx2"/>
                </a:solidFill>
                <a:latin typeface="+mn-lt"/>
                <a:cs typeface="+mn-cs"/>
              </a:rPr>
              <a:t>motivația la locul de muncă 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ro-RO" sz="2000" dirty="0" smtClean="0">
                <a:solidFill>
                  <a:schemeClr val="tx2"/>
                </a:solidFill>
                <a:latin typeface="+mn-lt"/>
                <a:cs typeface="+mn-cs"/>
              </a:rPr>
              <a:t>productivitea muncii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o-RO" sz="2000" dirty="0">
                <a:solidFill>
                  <a:schemeClr val="tx2"/>
                </a:solidFill>
                <a:latin typeface="+mn-lt"/>
                <a:cs typeface="+mn-cs"/>
              </a:rPr>
              <a:t>c</a:t>
            </a:r>
            <a:r>
              <a:rPr lang="ro-RO" sz="2000" dirty="0" smtClean="0">
                <a:solidFill>
                  <a:schemeClr val="tx2"/>
                </a:solidFill>
                <a:latin typeface="+mn-lt"/>
                <a:cs typeface="+mn-cs"/>
              </a:rPr>
              <a:t>a rezultat al unei decizii strategice luate de managementul firmei.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ro-RO" sz="1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igla M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drap_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8313" y="1252538"/>
            <a:ext cx="8496300" cy="53448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b="1" dirty="0" err="1" smtClean="0"/>
              <a:t>Tipuri</a:t>
            </a:r>
            <a:r>
              <a:rPr lang="en-US" sz="2400" b="1" dirty="0" smtClean="0"/>
              <a:t> de </a:t>
            </a:r>
            <a:r>
              <a:rPr lang="ro-RO" sz="2400" b="1" dirty="0" smtClean="0"/>
              <a:t>Inovare</a:t>
            </a:r>
            <a:endParaRPr lang="en-US" sz="2400" b="1" dirty="0" smtClean="0"/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US" sz="1400" b="1" dirty="0" smtClean="0"/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000" i="1" dirty="0" smtClean="0"/>
              <a:t>- </a:t>
            </a:r>
            <a:r>
              <a:rPr lang="en-US" sz="2000" i="1" u="sng" dirty="0" smtClean="0"/>
              <a:t>Din </a:t>
            </a:r>
            <a:r>
              <a:rPr lang="en-US" sz="2000" i="1" u="sng" dirty="0" err="1" smtClean="0"/>
              <a:t>punct</a:t>
            </a:r>
            <a:r>
              <a:rPr lang="en-US" sz="2000" i="1" u="sng" dirty="0" smtClean="0"/>
              <a:t> de </a:t>
            </a:r>
            <a:r>
              <a:rPr lang="en-US" sz="2000" i="1" u="sng" dirty="0" err="1" smtClean="0"/>
              <a:t>vedere</a:t>
            </a:r>
            <a:r>
              <a:rPr lang="en-US" sz="2000" i="1" u="sng" dirty="0" smtClean="0"/>
              <a:t> al </a:t>
            </a:r>
            <a:r>
              <a:rPr lang="en-US" sz="2000" i="1" u="sng" dirty="0" err="1" smtClean="0"/>
              <a:t>dezvoltarii</a:t>
            </a:r>
            <a:r>
              <a:rPr lang="en-US" sz="2000" i="1" u="sng" dirty="0" smtClean="0"/>
              <a:t> de </a:t>
            </a:r>
            <a:r>
              <a:rPr lang="en-US" sz="2000" i="1" u="sng" dirty="0" err="1" smtClean="0"/>
              <a:t>produse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noi</a:t>
            </a:r>
            <a:r>
              <a:rPr lang="en-US" sz="2000" i="1" u="sng" dirty="0" smtClean="0"/>
              <a:t>: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US" sz="2000" i="1" dirty="0" smtClean="0"/>
          </a:p>
          <a:p>
            <a:pPr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b="1" i="1" dirty="0" smtClean="0"/>
              <a:t>Close Innovation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– </a:t>
            </a:r>
            <a:r>
              <a:rPr lang="en-US" sz="2000" i="1" dirty="0" err="1" smtClean="0"/>
              <a:t>numai</a:t>
            </a:r>
            <a:r>
              <a:rPr lang="en-US" sz="2000" i="1" dirty="0" smtClean="0"/>
              <a:t> in </a:t>
            </a:r>
            <a:r>
              <a:rPr lang="en-US" sz="2000" i="1" dirty="0" err="1" smtClean="0"/>
              <a:t>cadrul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firmei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utilizand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cei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buni</a:t>
            </a:r>
            <a:r>
              <a:rPr lang="en-US" sz="2000" i="1" dirty="0" smtClean="0"/>
              <a:t>  </a:t>
            </a:r>
            <a:r>
              <a:rPr lang="en-US" sz="2000" i="1" dirty="0" err="1" smtClean="0"/>
              <a:t>specialisti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prin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racolare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angajare</a:t>
            </a:r>
            <a:r>
              <a:rPr lang="en-US" sz="2000" i="1" dirty="0" smtClean="0"/>
              <a:t> etc;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defRPr/>
            </a:pPr>
            <a:endParaRPr lang="en-US" sz="2000" i="1" dirty="0" smtClean="0"/>
          </a:p>
          <a:p>
            <a:pPr marL="0" lvl="5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b="1" i="1" dirty="0" smtClean="0"/>
              <a:t>Open Innovation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– </a:t>
            </a:r>
            <a:r>
              <a:rPr lang="en-US" sz="2000" i="1" dirty="0" err="1" smtClean="0"/>
              <a:t>schimbul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experienta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intre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firme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prin</a:t>
            </a:r>
            <a:r>
              <a:rPr lang="en-US" sz="2000" i="1" dirty="0" smtClean="0"/>
              <a:t> </a:t>
            </a:r>
            <a:r>
              <a:rPr lang="en-US" sz="2000" b="1" i="1" dirty="0" err="1" smtClean="0"/>
              <a:t>integrarea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partenerilor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externi</a:t>
            </a:r>
            <a:r>
              <a:rPr lang="en-US" sz="2000" b="1" i="1" dirty="0" smtClean="0"/>
              <a:t> in </a:t>
            </a:r>
            <a:r>
              <a:rPr lang="en-US" sz="2000" b="1" i="1" dirty="0" err="1" smtClean="0"/>
              <a:t>intregul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proces</a:t>
            </a:r>
            <a:r>
              <a:rPr lang="en-US" sz="2000" b="1" i="1" dirty="0" smtClean="0"/>
              <a:t> de </a:t>
            </a:r>
            <a:r>
              <a:rPr lang="en-US" sz="2000" b="1" i="1" dirty="0" err="1" smtClean="0"/>
              <a:t>inovare</a:t>
            </a:r>
            <a:r>
              <a:rPr lang="en-US" sz="2000" b="1" i="1" dirty="0" smtClean="0"/>
              <a:t>  </a:t>
            </a:r>
            <a:r>
              <a:rPr lang="en-US" sz="2000" b="1" i="1" dirty="0" err="1" smtClean="0"/>
              <a:t>pana</a:t>
            </a:r>
            <a:r>
              <a:rPr lang="en-US" sz="2000" b="1" i="1" dirty="0" smtClean="0"/>
              <a:t> la </a:t>
            </a:r>
            <a:r>
              <a:rPr lang="en-US" sz="2000" b="1" i="1" dirty="0" err="1" smtClean="0"/>
              <a:t>acceptarea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produsului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piata</a:t>
            </a:r>
            <a:r>
              <a:rPr lang="en-US" sz="2000" i="1" dirty="0" smtClean="0"/>
              <a:t> .</a:t>
            </a:r>
          </a:p>
          <a:p>
            <a:pPr marL="457200" lvl="6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i="1" dirty="0" smtClean="0"/>
              <a:t>- </a:t>
            </a:r>
            <a:r>
              <a:rPr lang="en-US" sz="2000" i="1" dirty="0" err="1" smtClean="0"/>
              <a:t>achizitionarea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licente</a:t>
            </a:r>
            <a:endParaRPr lang="en-US" sz="2000" i="1" dirty="0" smtClean="0"/>
          </a:p>
          <a:p>
            <a:pPr marL="457200" lvl="6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i="1" dirty="0" smtClean="0"/>
              <a:t>- </a:t>
            </a:r>
            <a:r>
              <a:rPr lang="en-US" sz="2000" i="1" dirty="0" err="1" smtClean="0"/>
              <a:t>colaborarea</a:t>
            </a:r>
            <a:r>
              <a:rPr lang="en-US" sz="2000" i="1" dirty="0" smtClean="0"/>
              <a:t> in </a:t>
            </a:r>
            <a:r>
              <a:rPr lang="en-US" sz="2000" i="1" dirty="0" err="1" smtClean="0"/>
              <a:t>cadrul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colectivelor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mixte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cercetare</a:t>
            </a:r>
            <a:r>
              <a:rPr lang="en-US" sz="2000" i="1" dirty="0" smtClean="0"/>
              <a:t>.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ro-RO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igla M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drap_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8313" y="1252538"/>
            <a:ext cx="8496300" cy="53448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b="1" dirty="0" err="1" smtClean="0"/>
              <a:t>Tipuri</a:t>
            </a:r>
            <a:r>
              <a:rPr lang="en-US" sz="2400" b="1" dirty="0" smtClean="0"/>
              <a:t> de </a:t>
            </a:r>
            <a:r>
              <a:rPr lang="ro-RO" sz="2400" b="1" dirty="0" smtClean="0"/>
              <a:t>Inovare</a:t>
            </a:r>
            <a:r>
              <a:rPr lang="en-US" sz="2400" b="1" dirty="0" smtClean="0"/>
              <a:t> (2)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US" sz="1400" b="1" dirty="0" smtClean="0"/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000" i="1" dirty="0" smtClean="0"/>
              <a:t>- </a:t>
            </a:r>
            <a:r>
              <a:rPr lang="en-US" sz="2000" i="1" u="sng" dirty="0" smtClean="0"/>
              <a:t>Din </a:t>
            </a:r>
            <a:r>
              <a:rPr lang="en-US" sz="2000" i="1" u="sng" dirty="0" err="1" smtClean="0"/>
              <a:t>punctul</a:t>
            </a:r>
            <a:r>
              <a:rPr lang="en-US" sz="2000" i="1" u="sng" dirty="0" smtClean="0"/>
              <a:t> de </a:t>
            </a:r>
            <a:r>
              <a:rPr lang="en-US" sz="2000" i="1" u="sng" dirty="0" err="1" smtClean="0"/>
              <a:t>vedere</a:t>
            </a:r>
            <a:r>
              <a:rPr lang="en-US" sz="2000" i="1" u="sng" dirty="0" smtClean="0"/>
              <a:t> al </a:t>
            </a:r>
            <a:r>
              <a:rPr lang="en-US" sz="2000" i="1" u="sng" dirty="0" err="1" smtClean="0"/>
              <a:t>pietei</a:t>
            </a:r>
            <a:r>
              <a:rPr lang="en-US" sz="2000" i="1" u="sng" dirty="0" smtClean="0"/>
              <a:t>: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US" sz="2000" i="1" dirty="0" smtClean="0"/>
          </a:p>
          <a:p>
            <a:pPr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b="1" i="1" dirty="0" smtClean="0"/>
              <a:t>Push Innovation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–</a:t>
            </a:r>
            <a:r>
              <a:rPr lang="en-US" sz="2000" i="1" dirty="0" err="1" smtClean="0"/>
              <a:t>produse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promovate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intreprinderi</a:t>
            </a:r>
            <a:r>
              <a:rPr lang="en-US" sz="2000" i="1" dirty="0" smtClean="0"/>
              <a:t>;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defRPr/>
            </a:pPr>
            <a:endParaRPr lang="en-US" sz="2000" i="1" dirty="0" smtClean="0"/>
          </a:p>
          <a:p>
            <a:pPr marL="0" lvl="5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b="1" i="1" dirty="0" smtClean="0"/>
              <a:t>Pull Innovation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– </a:t>
            </a:r>
            <a:r>
              <a:rPr lang="en-US" sz="2000" i="1" dirty="0" err="1" smtClean="0"/>
              <a:t>produse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solicitate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piata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sau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cerintele</a:t>
            </a:r>
            <a:r>
              <a:rPr lang="en-US" sz="2000" i="1" dirty="0" smtClean="0"/>
              <a:t> </a:t>
            </a:r>
          </a:p>
          <a:p>
            <a:pPr marL="0" lvl="5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i="1" dirty="0" smtClean="0"/>
              <a:t>		         eco-</a:t>
            </a:r>
            <a:r>
              <a:rPr lang="en-US" sz="2000" i="1" dirty="0" err="1" smtClean="0"/>
              <a:t>sistemului</a:t>
            </a:r>
            <a:r>
              <a:rPr lang="en-US" sz="2000" i="1" dirty="0" smtClean="0"/>
              <a:t>;</a:t>
            </a:r>
          </a:p>
          <a:p>
            <a:pPr marL="0" lvl="5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sz="2000" i="1" dirty="0" smtClean="0"/>
          </a:p>
          <a:p>
            <a:pPr marL="0" lvl="5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b="1" i="1" dirty="0" smtClean="0"/>
              <a:t>User-driven Innovation - </a:t>
            </a:r>
            <a:r>
              <a:rPr lang="en-US" sz="2000" i="1" dirty="0" err="1" smtClean="0"/>
              <a:t>produse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solicitate</a:t>
            </a:r>
            <a:r>
              <a:rPr lang="en-US" sz="2000" i="1" dirty="0" smtClean="0"/>
              <a:t> de un </a:t>
            </a:r>
            <a:r>
              <a:rPr lang="en-US" sz="2000" i="1" dirty="0" err="1" smtClean="0"/>
              <a:t>grup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tinta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utilizatori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imbunatatite</a:t>
            </a:r>
            <a:r>
              <a:rPr lang="en-US" sz="2000" i="1" dirty="0" smtClean="0"/>
              <a:t> cu </a:t>
            </a:r>
            <a:r>
              <a:rPr lang="en-US" sz="2000" i="1" dirty="0" err="1" smtClean="0"/>
              <a:t>ajutorul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acestora</a:t>
            </a:r>
            <a:r>
              <a:rPr lang="en-US" sz="2000" i="1" dirty="0" smtClean="0"/>
              <a:t>. </a:t>
            </a:r>
            <a:endParaRPr lang="en-US" sz="2400" b="1" i="1" dirty="0" smtClean="0"/>
          </a:p>
          <a:p>
            <a:pPr marL="0" lvl="5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sz="2000" i="1" dirty="0" smtClean="0"/>
          </a:p>
          <a:p>
            <a:pPr marL="0" lvl="5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o-RO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igla M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drap_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8313" y="1252538"/>
            <a:ext cx="8496300" cy="53448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b="1" dirty="0" err="1" smtClean="0"/>
              <a:t>Tipuri</a:t>
            </a:r>
            <a:r>
              <a:rPr lang="en-US" sz="2400" b="1" dirty="0" smtClean="0"/>
              <a:t> de </a:t>
            </a:r>
            <a:r>
              <a:rPr lang="ro-RO" sz="2400" b="1" dirty="0" smtClean="0"/>
              <a:t>Inovare</a:t>
            </a:r>
            <a:r>
              <a:rPr lang="en-US" sz="2400" b="1" dirty="0" smtClean="0"/>
              <a:t> (3)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US" sz="1400" b="1" dirty="0" smtClean="0"/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000" i="1" dirty="0" smtClean="0"/>
              <a:t>- </a:t>
            </a:r>
            <a:r>
              <a:rPr lang="en-US" sz="2000" i="1" u="sng" dirty="0" smtClean="0"/>
              <a:t>Din </a:t>
            </a:r>
            <a:r>
              <a:rPr lang="en-US" sz="2000" i="1" u="sng" dirty="0" err="1" smtClean="0"/>
              <a:t>punctul</a:t>
            </a:r>
            <a:r>
              <a:rPr lang="en-US" sz="2000" i="1" u="sng" dirty="0" smtClean="0"/>
              <a:t> de </a:t>
            </a:r>
            <a:r>
              <a:rPr lang="en-US" sz="2000" i="1" u="sng" dirty="0" err="1" smtClean="0"/>
              <a:t>vedere</a:t>
            </a:r>
            <a:r>
              <a:rPr lang="en-US" sz="2000" i="1" u="sng" dirty="0" smtClean="0"/>
              <a:t> al </a:t>
            </a:r>
            <a:r>
              <a:rPr lang="en-US" sz="2000" i="1" u="sng" dirty="0" err="1" smtClean="0"/>
              <a:t>evolutiei</a:t>
            </a:r>
            <a:r>
              <a:rPr lang="en-US" sz="2000" i="1" u="sng" dirty="0" smtClean="0"/>
              <a:t>: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US" sz="2000" i="1" dirty="0" smtClean="0"/>
          </a:p>
          <a:p>
            <a:pPr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b="1" i="1" dirty="0" err="1" smtClean="0"/>
              <a:t>Inovarea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prin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imitatie</a:t>
            </a:r>
            <a:r>
              <a:rPr lang="en-US" sz="2400" b="1" i="1" dirty="0" smtClean="0"/>
              <a:t> </a:t>
            </a:r>
            <a:r>
              <a:rPr lang="en-US" sz="2000" i="1" dirty="0" err="1" smtClean="0"/>
              <a:t>sau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preluarea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exemple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succes</a:t>
            </a:r>
            <a:r>
              <a:rPr lang="en-US" sz="2000" i="1" dirty="0" smtClean="0"/>
              <a:t> – </a:t>
            </a:r>
            <a:r>
              <a:rPr lang="en-US" sz="2000" i="1" dirty="0" err="1" smtClean="0"/>
              <a:t>preluarea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bune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practici</a:t>
            </a:r>
            <a:r>
              <a:rPr lang="en-US" sz="2000" i="1" dirty="0" smtClean="0"/>
              <a:t> ;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defRPr/>
            </a:pPr>
            <a:endParaRPr lang="en-US" sz="2000" i="1" dirty="0" smtClean="0"/>
          </a:p>
          <a:p>
            <a:pPr marL="0" lvl="5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b="1" i="1" dirty="0" smtClean="0"/>
              <a:t>Incremental Innovation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– </a:t>
            </a:r>
            <a:r>
              <a:rPr lang="en-US" sz="2000" i="1" dirty="0" err="1" smtClean="0"/>
              <a:t>inovarea</a:t>
            </a:r>
            <a:r>
              <a:rPr lang="en-US" sz="2000" i="1" dirty="0" smtClean="0"/>
              <a:t> pas cu pas, din </a:t>
            </a:r>
            <a:r>
              <a:rPr lang="en-US" sz="2000" i="1" dirty="0" err="1" smtClean="0"/>
              <a:t>aproape</a:t>
            </a:r>
            <a:r>
              <a:rPr lang="en-US" sz="2000" i="1" dirty="0" smtClean="0"/>
              <a:t> in </a:t>
            </a:r>
            <a:r>
              <a:rPr lang="en-US" sz="2000" i="1" dirty="0" err="1" smtClean="0"/>
              <a:t>aproape</a:t>
            </a:r>
            <a:r>
              <a:rPr lang="en-US" sz="2000" i="1" dirty="0" smtClean="0"/>
              <a:t> ;</a:t>
            </a:r>
          </a:p>
          <a:p>
            <a:pPr marL="0" lvl="5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sz="2000" i="1" dirty="0" smtClean="0"/>
          </a:p>
          <a:p>
            <a:pPr marL="0" lvl="5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b="1" i="1" dirty="0" smtClean="0"/>
              <a:t>Disruptive Innovation – </a:t>
            </a:r>
            <a:r>
              <a:rPr lang="en-US" sz="2000" i="1" dirty="0" err="1" smtClean="0"/>
              <a:t>inovarea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radicala</a:t>
            </a:r>
            <a:r>
              <a:rPr lang="en-US" sz="2000" i="1" dirty="0" smtClean="0"/>
              <a:t> (in salt) a </a:t>
            </a:r>
            <a:r>
              <a:rPr lang="en-US" sz="2000" i="1" dirty="0" err="1" smtClean="0"/>
              <a:t>unor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produse</a:t>
            </a:r>
            <a:r>
              <a:rPr lang="en-US" sz="2000" i="1" dirty="0" smtClean="0"/>
              <a:t> care </a:t>
            </a:r>
            <a:r>
              <a:rPr lang="en-US" sz="2000" i="1" dirty="0" err="1" smtClean="0"/>
              <a:t>realizeaza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aceeasi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functie</a:t>
            </a:r>
            <a:r>
              <a:rPr lang="en-US" sz="2000" i="1" dirty="0" smtClean="0"/>
              <a:t> in alt </a:t>
            </a:r>
            <a:r>
              <a:rPr lang="en-US" sz="2000" i="1" dirty="0" err="1" smtClean="0"/>
              <a:t>fel</a:t>
            </a:r>
            <a:r>
              <a:rPr lang="en-US" sz="2000" i="1" dirty="0" smtClean="0"/>
              <a:t> . </a:t>
            </a:r>
          </a:p>
          <a:p>
            <a:pPr marL="0" lvl="5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i="1" dirty="0" smtClean="0"/>
              <a:t>(ex: </a:t>
            </a:r>
            <a:r>
              <a:rPr lang="en-US" sz="2000" i="1" dirty="0" err="1" smtClean="0"/>
              <a:t>mediile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stocare</a:t>
            </a:r>
            <a:r>
              <a:rPr lang="en-US" sz="2000" i="1" dirty="0" smtClean="0"/>
              <a:t> a </a:t>
            </a:r>
            <a:r>
              <a:rPr lang="en-US" sz="2000" i="1" dirty="0" err="1" smtClean="0"/>
              <a:t>informatiei</a:t>
            </a:r>
            <a:r>
              <a:rPr lang="en-US" sz="2000" i="1" dirty="0" smtClean="0"/>
              <a:t>)</a:t>
            </a:r>
            <a:endParaRPr lang="en-US" sz="2000" b="1" i="1" dirty="0" smtClean="0"/>
          </a:p>
          <a:p>
            <a:pPr marL="0" lvl="5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sz="2000" i="1" dirty="0" smtClean="0"/>
          </a:p>
          <a:p>
            <a:pPr marL="0" lvl="5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o-RO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igla MEN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drap_cmy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en-US" sz="2400">
                <a:solidFill>
                  <a:srgbClr val="002060"/>
                </a:solidFill>
              </a:rPr>
              <a:t>OSLO Manual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altLang="en-US" sz="2400">
              <a:solidFill>
                <a:srgbClr val="002060"/>
              </a:solidFill>
            </a:endParaRPr>
          </a:p>
        </p:txBody>
      </p:sp>
      <p:graphicFrame>
        <p:nvGraphicFramePr>
          <p:cNvPr id="22533" name="Object 1"/>
          <p:cNvGraphicFramePr>
            <a:graphicFrameLocks noChangeAspect="1"/>
          </p:cNvGraphicFramePr>
          <p:nvPr/>
        </p:nvGraphicFramePr>
        <p:xfrm>
          <a:off x="3287713" y="2181225"/>
          <a:ext cx="2568575" cy="4064000"/>
        </p:xfrm>
        <a:graphic>
          <a:graphicData uri="http://schemas.openxmlformats.org/presentationml/2006/ole">
            <p:oleObj spid="_x0000_s22535" name="PDF" r:id="rId6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OverviewPresentation">
  <a:themeElements>
    <a:clrScheme name="Custom 4">
      <a:dk1>
        <a:srgbClr val="4E5B6F"/>
      </a:dk1>
      <a:lt1>
        <a:sysClr val="window" lastClr="FFFFFF"/>
      </a:lt1>
      <a:dk2>
        <a:srgbClr val="4E5B6F"/>
      </a:dk2>
      <a:lt2>
        <a:srgbClr val="D6ECFF"/>
      </a:lt2>
      <a:accent1>
        <a:srgbClr val="0070C0"/>
      </a:accent1>
      <a:accent2>
        <a:srgbClr val="EA157A"/>
      </a:accent2>
      <a:accent3>
        <a:srgbClr val="738AC8"/>
      </a:accent3>
      <a:accent4>
        <a:srgbClr val="92D050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ProjectOverviewPresentation</Template>
  <TotalTime>0</TotalTime>
  <Words>573</Words>
  <Application>Microsoft Office PowerPoint</Application>
  <PresentationFormat>On-screen Show (4:3)</PresentationFormat>
  <Paragraphs>111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ProjectOverviewPresentation</vt:lpstr>
      <vt:lpstr>PDF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2013-11-12T20:14:24Z</dcterms:created>
  <dcterms:modified xsi:type="dcterms:W3CDTF">2014-06-05T03:42:43Z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