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6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0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4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3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35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48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4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28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225E-D283-47C3-A17C-4CECFA5AF586}" type="datetimeFigureOut">
              <a:rPr lang="en-US" smtClean="0"/>
              <a:t>15/06/2016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3C6A-D234-4866-8950-4478586DC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187"/>
            <a:ext cx="1152128" cy="113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07639" y="611396"/>
            <a:ext cx="6416689" cy="513348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07638" y="724634"/>
            <a:ext cx="64166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/>
              <a:t>Inginer</a:t>
            </a:r>
            <a:r>
              <a:rPr lang="en-US" sz="2000" b="1" dirty="0" smtClean="0"/>
              <a:t> Automatist </a:t>
            </a:r>
            <a:r>
              <a:rPr lang="en-US" sz="2000" b="1" dirty="0" err="1" smtClean="0"/>
              <a:t>Utilitati</a:t>
            </a:r>
            <a:r>
              <a:rPr lang="en-US" sz="2000" b="1" dirty="0" smtClean="0"/>
              <a:t> – cod 0027/2016 </a:t>
            </a:r>
            <a:endParaRPr lang="en-US" sz="2000" b="1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920816"/>
            <a:ext cx="9144000" cy="92333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1261539"/>
            <a:ext cx="805084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Calibri" panose="020F0502020204030204" pitchFamily="34" charset="0"/>
              </a:rPr>
              <a:t>Responsabilitati</a:t>
            </a:r>
            <a:r>
              <a:rPr lang="en-US" b="1" i="1" dirty="0" smtClean="0">
                <a:latin typeface="Calibri" panose="020F0502020204030204" pitchFamily="34" charset="0"/>
              </a:rPr>
              <a:t>:</a:t>
            </a:r>
            <a:endParaRPr lang="en-US" sz="1300" dirty="0" smtClean="0">
              <a:latin typeface="Calibri" panose="020F0502020204030204" pitchFamily="34" charset="0"/>
            </a:endParaRP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Planifica</a:t>
            </a:r>
            <a:r>
              <a:rPr lang="it-IT" sz="1200" dirty="0">
                <a:latin typeface="Calibri" panose="020F0502020204030204" pitchFamily="34" charset="0"/>
              </a:rPr>
              <a:t>, coordoneaza si participa la executia lucrarilor de interventie asupra </a:t>
            </a:r>
            <a:r>
              <a:rPr lang="it-IT" sz="1200" dirty="0" smtClean="0">
                <a:latin typeface="Calibri" panose="020F0502020204030204" pitchFamily="34" charset="0"/>
              </a:rPr>
              <a:t>echipamentelor de automatizare,  comutatie, distributie control,monitorizare si protectie  la nivelul de tensiune 110/20/0,4 kV  ;</a:t>
            </a:r>
            <a:endParaRPr lang="it-IT" sz="1200" dirty="0">
              <a:latin typeface="Calibri" panose="020F0502020204030204" pitchFamily="34" charset="0"/>
            </a:endParaRP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Analizeaza </a:t>
            </a:r>
            <a:r>
              <a:rPr lang="it-IT" sz="1200" dirty="0">
                <a:latin typeface="Calibri" panose="020F0502020204030204" pitchFamily="34" charset="0"/>
              </a:rPr>
              <a:t>cauzele defectelor si defineste actiuni de prevenire ale acestora;</a:t>
            </a: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Asigura </a:t>
            </a:r>
            <a:r>
              <a:rPr lang="it-IT" sz="1200" dirty="0">
                <a:latin typeface="Calibri" panose="020F0502020204030204" pitchFamily="34" charset="0"/>
              </a:rPr>
              <a:t>functionarea sistemelor de automatizare in paramentrii tehnici stabiliti;</a:t>
            </a: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Propune </a:t>
            </a:r>
            <a:r>
              <a:rPr lang="it-IT" sz="1200" dirty="0">
                <a:latin typeface="Calibri" panose="020F0502020204030204" pitchFamily="34" charset="0"/>
              </a:rPr>
              <a:t>solutii de imbunatatire a proceselor;</a:t>
            </a: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Asigura </a:t>
            </a:r>
            <a:r>
              <a:rPr lang="it-IT" sz="1200" dirty="0">
                <a:latin typeface="Calibri" panose="020F0502020204030204" pitchFamily="34" charset="0"/>
              </a:rPr>
              <a:t>suport la realizarea proiectelor de instalari si punere in functiune;</a:t>
            </a: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Verifica </a:t>
            </a:r>
            <a:r>
              <a:rPr lang="it-IT" sz="1200" dirty="0">
                <a:latin typeface="Calibri" panose="020F0502020204030204" pitchFamily="34" charset="0"/>
              </a:rPr>
              <a:t>si actualizeaza stocurile de materiale si piese de </a:t>
            </a:r>
            <a:r>
              <a:rPr lang="it-IT" sz="1200" dirty="0" err="1">
                <a:latin typeface="Calibri" panose="020F0502020204030204" pitchFamily="34" charset="0"/>
              </a:rPr>
              <a:t>schimb</a:t>
            </a:r>
            <a:r>
              <a:rPr lang="it-IT" sz="1200" dirty="0">
                <a:latin typeface="Calibri" panose="020F0502020204030204" pitchFamily="34" charset="0"/>
              </a:rPr>
              <a:t> </a:t>
            </a:r>
            <a:r>
              <a:rPr lang="it-IT" sz="1200" dirty="0" err="1" smtClean="0">
                <a:latin typeface="Calibri" panose="020F0502020204030204" pitchFamily="34" charset="0"/>
              </a:rPr>
              <a:t>necesare</a:t>
            </a:r>
            <a:r>
              <a:rPr lang="it-IT" sz="1200" dirty="0" smtClean="0">
                <a:latin typeface="Calibri" panose="020F0502020204030204" pitchFamily="34" charset="0"/>
              </a:rPr>
              <a:t>;</a:t>
            </a:r>
            <a:endParaRPr lang="it-IT" sz="1200" dirty="0">
              <a:latin typeface="Calibri" panose="020F0502020204030204" pitchFamily="34" charset="0"/>
            </a:endParaRP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Gestioneaza </a:t>
            </a:r>
            <a:r>
              <a:rPr lang="it-IT" sz="1200" dirty="0">
                <a:latin typeface="Calibri" panose="020F0502020204030204" pitchFamily="34" charset="0"/>
              </a:rPr>
              <a:t>proiectele de automatizare si </a:t>
            </a:r>
            <a:r>
              <a:rPr lang="it-IT" sz="1200" dirty="0" err="1">
                <a:latin typeface="Calibri" panose="020F0502020204030204" pitchFamily="34" charset="0"/>
              </a:rPr>
              <a:t>monitorizeaza</a:t>
            </a:r>
            <a:r>
              <a:rPr lang="it-IT" sz="1200" dirty="0">
                <a:latin typeface="Calibri" panose="020F0502020204030204" pitchFamily="34" charset="0"/>
              </a:rPr>
              <a:t> </a:t>
            </a:r>
            <a:r>
              <a:rPr lang="it-IT" sz="1200" dirty="0" err="1" smtClean="0">
                <a:latin typeface="Calibri" panose="020F0502020204030204" pitchFamily="34" charset="0"/>
              </a:rPr>
              <a:t>progresul</a:t>
            </a:r>
            <a:r>
              <a:rPr lang="it-IT" sz="1200" dirty="0" smtClean="0">
                <a:latin typeface="Calibri" panose="020F0502020204030204" pitchFamily="34" charset="0"/>
              </a:rPr>
              <a:t>;</a:t>
            </a:r>
            <a:endParaRPr lang="it-IT" sz="1200" dirty="0">
              <a:latin typeface="Calibri" panose="020F0502020204030204" pitchFamily="34" charset="0"/>
            </a:endParaRPr>
          </a:p>
          <a:p>
            <a:pPr lvl="0"/>
            <a:r>
              <a:rPr lang="it-IT" sz="1200" dirty="0" smtClean="0">
                <a:latin typeface="Calibri" panose="020F0502020204030204" pitchFamily="34" charset="0"/>
              </a:rPr>
              <a:t>• Instruieste </a:t>
            </a:r>
            <a:r>
              <a:rPr lang="it-IT" sz="1200" dirty="0">
                <a:latin typeface="Calibri" panose="020F0502020204030204" pitchFamily="34" charset="0"/>
              </a:rPr>
              <a:t>operatorii si tehnicienii pentru utilizarea sistemelor de </a:t>
            </a:r>
            <a:r>
              <a:rPr lang="it-IT" sz="1200" dirty="0" smtClean="0">
                <a:latin typeface="Calibri" panose="020F0502020204030204" pitchFamily="34" charset="0"/>
              </a:rPr>
              <a:t>control.</a:t>
            </a:r>
          </a:p>
          <a:p>
            <a:pPr lvl="0"/>
            <a:endParaRPr lang="en-US" sz="800" dirty="0" smtClean="0">
              <a:latin typeface="Calibri" panose="020F0502020204030204" pitchFamily="34" charset="0"/>
            </a:endParaRPr>
          </a:p>
          <a:p>
            <a:pPr lvl="0"/>
            <a:r>
              <a:rPr lang="en-US" b="1" i="1" dirty="0" err="1" smtClean="0">
                <a:latin typeface="Calibri" panose="020F0502020204030204" pitchFamily="34" charset="0"/>
              </a:rPr>
              <a:t>Cerinte</a:t>
            </a:r>
            <a:r>
              <a:rPr lang="en-US" b="1" i="1" dirty="0" smtClean="0">
                <a:latin typeface="Calibri" panose="020F0502020204030204" pitchFamily="34" charset="0"/>
              </a:rPr>
              <a:t> </a:t>
            </a:r>
            <a:r>
              <a:rPr lang="en-US" b="1" i="1" dirty="0" err="1" smtClean="0">
                <a:latin typeface="Calibri" panose="020F0502020204030204" pitchFamily="34" charset="0"/>
              </a:rPr>
              <a:t>profil</a:t>
            </a:r>
            <a:r>
              <a:rPr lang="en-US" b="1" i="1" dirty="0" smtClean="0">
                <a:latin typeface="Calibri" panose="020F0502020204030204" pitchFamily="34" charset="0"/>
              </a:rPr>
              <a:t>:</a:t>
            </a:r>
          </a:p>
          <a:p>
            <a:pPr lvl="0"/>
            <a:endParaRPr lang="en-US" sz="1000" b="1" i="1" dirty="0">
              <a:latin typeface="Calibri" panose="020F0502020204030204" pitchFamily="34" charset="0"/>
            </a:endParaRPr>
          </a:p>
          <a:p>
            <a:pPr lvl="0"/>
            <a:r>
              <a:rPr lang="en-US" sz="1200" b="1" i="1" dirty="0" err="1" smtClean="0">
                <a:latin typeface="Calibri" panose="020F0502020204030204" pitchFamily="34" charset="0"/>
              </a:rPr>
              <a:t>Educatie</a:t>
            </a:r>
            <a:r>
              <a:rPr lang="en-US" sz="1200" b="1" i="1" dirty="0" smtClean="0">
                <a:latin typeface="Calibri" panose="020F0502020204030204" pitchFamily="34" charset="0"/>
              </a:rPr>
              <a:t>: </a:t>
            </a:r>
            <a:r>
              <a:rPr lang="en-US" sz="1300" dirty="0" err="1" smtClean="0">
                <a:latin typeface="Calibri" panose="020F0502020204030204" pitchFamily="34" charset="0"/>
              </a:rPr>
              <a:t>Studii</a:t>
            </a:r>
            <a:r>
              <a:rPr lang="en-US" sz="1300" dirty="0" smtClean="0">
                <a:latin typeface="Calibri" panose="020F0502020204030204" pitchFamily="34" charset="0"/>
              </a:rPr>
              <a:t> </a:t>
            </a:r>
            <a:r>
              <a:rPr lang="en-US" sz="1300" dirty="0" err="1" smtClean="0">
                <a:latin typeface="Calibri" panose="020F0502020204030204" pitchFamily="34" charset="0"/>
              </a:rPr>
              <a:t>universitare</a:t>
            </a:r>
            <a:r>
              <a:rPr lang="en-US" sz="1300" dirty="0" smtClean="0">
                <a:latin typeface="Calibri" panose="020F0502020204030204" pitchFamily="34" charset="0"/>
              </a:rPr>
              <a:t> in </a:t>
            </a:r>
            <a:r>
              <a:rPr lang="en-US" sz="1300" dirty="0" err="1">
                <a:latin typeface="Calibri" panose="020F0502020204030204" pitchFamily="34" charset="0"/>
              </a:rPr>
              <a:t>Automatica</a:t>
            </a:r>
            <a:r>
              <a:rPr lang="en-US" sz="1300" dirty="0">
                <a:latin typeface="Calibri" panose="020F0502020204030204" pitchFamily="34" charset="0"/>
              </a:rPr>
              <a:t> si </a:t>
            </a:r>
            <a:r>
              <a:rPr lang="en-US" sz="1300" dirty="0" err="1">
                <a:latin typeface="Calibri" panose="020F0502020204030204" pitchFamily="34" charset="0"/>
              </a:rPr>
              <a:t>Calculatoare</a:t>
            </a:r>
            <a:r>
              <a:rPr lang="en-US" sz="1300" dirty="0">
                <a:latin typeface="Calibri" panose="020F0502020204030204" pitchFamily="34" charset="0"/>
              </a:rPr>
              <a:t> / Electronica</a:t>
            </a:r>
            <a:r>
              <a:rPr lang="ro-RO" sz="1200" dirty="0">
                <a:latin typeface="Calibri" panose="020F0502020204030204" pitchFamily="34" charset="0"/>
              </a:rPr>
              <a:t> </a:t>
            </a:r>
            <a:endParaRPr lang="en-US" sz="1200" dirty="0">
              <a:latin typeface="Calibri" panose="020F0502020204030204" pitchFamily="34" charset="0"/>
            </a:endParaRPr>
          </a:p>
          <a:p>
            <a:pPr lvl="0"/>
            <a:r>
              <a:rPr lang="ro-RO" sz="1200" b="1" i="1" dirty="0" smtClean="0">
                <a:latin typeface="Calibri" panose="020F0502020204030204" pitchFamily="34" charset="0"/>
              </a:rPr>
              <a:t>Competen</a:t>
            </a:r>
            <a:r>
              <a:rPr lang="en-US" sz="1200" b="1" i="1" dirty="0" err="1" smtClean="0">
                <a:latin typeface="Calibri" panose="020F0502020204030204" pitchFamily="34" charset="0"/>
              </a:rPr>
              <a:t>te</a:t>
            </a:r>
            <a:r>
              <a:rPr lang="ro-RO" sz="1200" b="1" i="1" dirty="0" smtClean="0">
                <a:latin typeface="Calibri" panose="020F0502020204030204" pitchFamily="34" charset="0"/>
              </a:rPr>
              <a:t>:</a:t>
            </a:r>
            <a:endParaRPr lang="en-US" sz="1200" b="1" i="1" dirty="0" smtClean="0">
              <a:latin typeface="Calibri" panose="020F0502020204030204" pitchFamily="34" charset="0"/>
            </a:endParaRPr>
          </a:p>
          <a:p>
            <a:pPr lvl="0"/>
            <a:r>
              <a:rPr lang="en-US" sz="1200" b="1" i="1" dirty="0" smtClean="0">
                <a:latin typeface="Calibri" panose="020F0502020204030204" pitchFamily="34" charset="0"/>
              </a:rPr>
              <a:t>• </a:t>
            </a:r>
            <a:r>
              <a:rPr lang="en-US" sz="1200" dirty="0" err="1" smtClean="0">
                <a:latin typeface="Calibri" panose="020F0502020204030204" pitchFamily="34" charset="0"/>
              </a:rPr>
              <a:t>Bune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cunostinte</a:t>
            </a:r>
            <a:r>
              <a:rPr lang="en-US" sz="1200" dirty="0">
                <a:latin typeface="Calibri" panose="020F0502020204030204" pitchFamily="34" charset="0"/>
              </a:rPr>
              <a:t> in </a:t>
            </a:r>
            <a:r>
              <a:rPr lang="en-US" sz="1200" dirty="0" err="1">
                <a:latin typeface="Calibri" panose="020F0502020204030204" pitchFamily="34" charset="0"/>
              </a:rPr>
              <a:t>domeniul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automatizarilor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industriale</a:t>
            </a:r>
            <a:r>
              <a:rPr lang="en-US" sz="1200" dirty="0">
                <a:latin typeface="Calibri" panose="020F0502020204030204" pitchFamily="34" charset="0"/>
              </a:rPr>
              <a:t> si al </a:t>
            </a:r>
            <a:r>
              <a:rPr lang="en-US" sz="1200" dirty="0" err="1">
                <a:latin typeface="Calibri" panose="020F0502020204030204" pitchFamily="34" charset="0"/>
              </a:rPr>
              <a:t>sistemelor</a:t>
            </a:r>
            <a:r>
              <a:rPr lang="en-US" sz="1200" dirty="0">
                <a:latin typeface="Calibri" panose="020F0502020204030204" pitchFamily="34" charset="0"/>
              </a:rPr>
              <a:t> de control </a:t>
            </a:r>
          </a:p>
          <a:p>
            <a:pPr lvl="0"/>
            <a:r>
              <a:rPr lang="en-US" sz="1200" dirty="0" smtClean="0">
                <a:latin typeface="Calibri" panose="020F0502020204030204" pitchFamily="34" charset="0"/>
              </a:rPr>
              <a:t>• </a:t>
            </a:r>
            <a:r>
              <a:rPr lang="en-US" sz="1200" dirty="0" err="1" smtClean="0">
                <a:latin typeface="Calibri" panose="020F0502020204030204" pitchFamily="34" charset="0"/>
              </a:rPr>
              <a:t>Cunostinte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diagnosticare</a:t>
            </a:r>
            <a:r>
              <a:rPr lang="en-US" sz="1200" dirty="0">
                <a:latin typeface="Calibri" panose="020F0502020204030204" pitchFamily="34" charset="0"/>
              </a:rPr>
              <a:t> si </a:t>
            </a:r>
            <a:r>
              <a:rPr lang="en-US" sz="1200" dirty="0" err="1">
                <a:latin typeface="Calibri" panose="020F0502020204030204" pitchFamily="34" charset="0"/>
              </a:rPr>
              <a:t>programare</a:t>
            </a:r>
            <a:r>
              <a:rPr lang="en-US" sz="1200" dirty="0">
                <a:latin typeface="Calibri" panose="020F0502020204030204" pitchFamily="34" charset="0"/>
              </a:rPr>
              <a:t> PLC: </a:t>
            </a:r>
            <a:r>
              <a:rPr lang="en-US" sz="1200" dirty="0" smtClean="0">
                <a:latin typeface="Calibri" panose="020F0502020204030204" pitchFamily="34" charset="0"/>
              </a:rPr>
              <a:t> Siemens, Schneider  </a:t>
            </a:r>
            <a:r>
              <a:rPr lang="en-US" sz="1200" dirty="0" err="1">
                <a:latin typeface="Calibri" panose="020F0502020204030204" pitchFamily="34" charset="0"/>
              </a:rPr>
              <a:t>sau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Modicon</a:t>
            </a:r>
            <a:endParaRPr lang="en-US" sz="1200" dirty="0">
              <a:latin typeface="Calibri" panose="020F0502020204030204" pitchFamily="34" charset="0"/>
            </a:endParaRPr>
          </a:p>
          <a:p>
            <a:pPr lvl="0"/>
            <a:r>
              <a:rPr lang="en-US" sz="1200" dirty="0" smtClean="0">
                <a:latin typeface="Calibri" panose="020F0502020204030204" pitchFamily="34" charset="0"/>
              </a:rPr>
              <a:t>• </a:t>
            </a:r>
            <a:r>
              <a:rPr lang="en-US" sz="1200" dirty="0" err="1" smtClean="0">
                <a:latin typeface="Calibri" panose="020F0502020204030204" pitchFamily="34" charset="0"/>
              </a:rPr>
              <a:t>Cunostinte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configurare</a:t>
            </a:r>
            <a:r>
              <a:rPr lang="en-US" sz="1200" dirty="0">
                <a:latin typeface="Calibri" panose="020F0502020204030204" pitchFamily="34" charset="0"/>
              </a:rPr>
              <a:t> si </a:t>
            </a:r>
            <a:r>
              <a:rPr lang="en-US" sz="1200" dirty="0" err="1">
                <a:latin typeface="Calibri" panose="020F0502020204030204" pitchFamily="34" charset="0"/>
              </a:rPr>
              <a:t>programare</a:t>
            </a:r>
            <a:r>
              <a:rPr lang="en-US" sz="1200" dirty="0">
                <a:latin typeface="Calibri" panose="020F0502020204030204" pitchFamily="34" charset="0"/>
              </a:rPr>
              <a:t> a </a:t>
            </a:r>
            <a:r>
              <a:rPr lang="en-US" sz="1200" dirty="0" err="1">
                <a:latin typeface="Calibri" panose="020F0502020204030204" pitchFamily="34" charset="0"/>
              </a:rPr>
              <a:t>sistemelor</a:t>
            </a:r>
            <a:r>
              <a:rPr lang="en-US" sz="1200" dirty="0">
                <a:latin typeface="Calibri" panose="020F0502020204030204" pitchFamily="34" charset="0"/>
              </a:rPr>
              <a:t> HMI/SCADA ca: </a:t>
            </a:r>
            <a:r>
              <a:rPr lang="en-US" sz="1200" dirty="0" err="1" smtClean="0">
                <a:latin typeface="Calibri" panose="020F0502020204030204" pitchFamily="34" charset="0"/>
              </a:rPr>
              <a:t>VijeoCitect</a:t>
            </a:r>
            <a:endParaRPr lang="en-US" sz="1200" dirty="0">
              <a:latin typeface="Calibri" panose="020F0502020204030204" pitchFamily="34" charset="0"/>
            </a:endParaRPr>
          </a:p>
          <a:p>
            <a:pPr lvl="0"/>
            <a:r>
              <a:rPr lang="en-US" sz="1200" dirty="0" smtClean="0">
                <a:latin typeface="Calibri" panose="020F0502020204030204" pitchFamily="34" charset="0"/>
              </a:rPr>
              <a:t>• </a:t>
            </a:r>
            <a:r>
              <a:rPr lang="en-US" sz="1200" dirty="0" err="1" smtClean="0">
                <a:latin typeface="Calibri" panose="020F0502020204030204" pitchFamily="34" charset="0"/>
              </a:rPr>
              <a:t>Cunostinte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diagnosticare</a:t>
            </a:r>
            <a:r>
              <a:rPr lang="en-US" sz="1200" dirty="0">
                <a:latin typeface="Calibri" panose="020F0502020204030204" pitchFamily="34" charset="0"/>
              </a:rPr>
              <a:t> si </a:t>
            </a:r>
            <a:r>
              <a:rPr lang="en-US" sz="1200" dirty="0" err="1">
                <a:latin typeface="Calibri" panose="020F0502020204030204" pitchFamily="34" charset="0"/>
              </a:rPr>
              <a:t>configurare</a:t>
            </a:r>
            <a:r>
              <a:rPr lang="en-US" sz="1200" dirty="0">
                <a:latin typeface="Calibri" panose="020F0502020204030204" pitchFamily="34" charset="0"/>
              </a:rPr>
              <a:t> a </a:t>
            </a:r>
            <a:r>
              <a:rPr lang="en-US" sz="1200" dirty="0" err="1">
                <a:latin typeface="Calibri" panose="020F0502020204030204" pitchFamily="34" charset="0"/>
              </a:rPr>
              <a:t>convertizoarelor</a:t>
            </a:r>
            <a:r>
              <a:rPr lang="en-US" sz="1200" dirty="0">
                <a:latin typeface="Calibri" panose="020F0502020204030204" pitchFamily="34" charset="0"/>
              </a:rPr>
              <a:t> de </a:t>
            </a:r>
            <a:r>
              <a:rPr lang="en-US" sz="1200" dirty="0" err="1">
                <a:latin typeface="Calibri" panose="020F0502020204030204" pitchFamily="34" charset="0"/>
              </a:rPr>
              <a:t>frecventa</a:t>
            </a:r>
            <a:r>
              <a:rPr lang="en-US" sz="1200" dirty="0">
                <a:latin typeface="Calibri" panose="020F0502020204030204" pitchFamily="34" charset="0"/>
              </a:rPr>
              <a:t> tip ABB, Schneider, </a:t>
            </a:r>
            <a:r>
              <a:rPr lang="en-US" sz="1200" dirty="0" smtClean="0">
                <a:latin typeface="Calibri" panose="020F0502020204030204" pitchFamily="34" charset="0"/>
              </a:rPr>
              <a:t>Siemens.</a:t>
            </a:r>
            <a:endParaRPr lang="en-US" sz="1200" dirty="0">
              <a:latin typeface="Calibri" panose="020F0502020204030204" pitchFamily="34" charset="0"/>
            </a:endParaRPr>
          </a:p>
          <a:p>
            <a:pPr lvl="0"/>
            <a:r>
              <a:rPr lang="en-US" sz="1200" dirty="0" smtClean="0">
                <a:latin typeface="Calibri" panose="020F0502020204030204" pitchFamily="34" charset="0"/>
              </a:rPr>
              <a:t>• </a:t>
            </a:r>
            <a:r>
              <a:rPr lang="en-US" sz="1200" dirty="0" err="1" smtClean="0">
                <a:latin typeface="Calibri" panose="020F0502020204030204" pitchFamily="34" charset="0"/>
              </a:rPr>
              <a:t>Abilitatea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</a:rPr>
              <a:t>de a </a:t>
            </a:r>
            <a:r>
              <a:rPr lang="en-US" sz="1200" dirty="0" err="1">
                <a:latin typeface="Calibri" panose="020F0502020204030204" pitchFamily="34" charset="0"/>
              </a:rPr>
              <a:t>lucra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eficient</a:t>
            </a:r>
            <a:r>
              <a:rPr lang="en-US" sz="1200" dirty="0">
                <a:latin typeface="Calibri" panose="020F0502020204030204" pitchFamily="34" charset="0"/>
              </a:rPr>
              <a:t> </a:t>
            </a:r>
            <a:r>
              <a:rPr lang="en-US" sz="1200" dirty="0" err="1">
                <a:latin typeface="Calibri" panose="020F0502020204030204" pitchFamily="34" charset="0"/>
              </a:rPr>
              <a:t>intr</a:t>
            </a:r>
            <a:r>
              <a:rPr lang="en-US" sz="1200" dirty="0">
                <a:latin typeface="Calibri" panose="020F0502020204030204" pitchFamily="34" charset="0"/>
              </a:rPr>
              <a:t>-un </a:t>
            </a:r>
            <a:r>
              <a:rPr lang="en-US" sz="1200" dirty="0" err="1">
                <a:latin typeface="Calibri" panose="020F0502020204030204" pitchFamily="34" charset="0"/>
              </a:rPr>
              <a:t>ritm</a:t>
            </a:r>
            <a:r>
              <a:rPr lang="en-US" sz="1200" dirty="0">
                <a:latin typeface="Calibri" panose="020F0502020204030204" pitchFamily="34" charset="0"/>
              </a:rPr>
              <a:t> rapid si </a:t>
            </a:r>
            <a:r>
              <a:rPr lang="en-US" sz="1200" dirty="0" err="1">
                <a:latin typeface="Calibri" panose="020F0502020204030204" pitchFamily="34" charset="0"/>
              </a:rPr>
              <a:t>intr</a:t>
            </a:r>
            <a:r>
              <a:rPr lang="en-US" sz="1200" dirty="0">
                <a:latin typeface="Calibri" panose="020F0502020204030204" pitchFamily="34" charset="0"/>
              </a:rPr>
              <a:t>-un </a:t>
            </a:r>
            <a:r>
              <a:rPr lang="en-US" sz="1200" dirty="0" err="1">
                <a:latin typeface="Calibri" panose="020F0502020204030204" pitchFamily="34" charset="0"/>
              </a:rPr>
              <a:t>mediu</a:t>
            </a:r>
            <a:r>
              <a:rPr lang="en-US" sz="1200" dirty="0">
                <a:latin typeface="Calibri" panose="020F0502020204030204" pitchFamily="34" charset="0"/>
              </a:rPr>
              <a:t> multi-tasking </a:t>
            </a:r>
            <a:endParaRPr lang="en-US" sz="1200" dirty="0" smtClean="0">
              <a:latin typeface="Calibri" panose="020F0502020204030204" pitchFamily="34" charset="0"/>
            </a:endParaRPr>
          </a:p>
          <a:p>
            <a:pPr lvl="0"/>
            <a:endParaRPr lang="en-US" sz="1200" b="1" i="1" dirty="0" smtClean="0">
              <a:latin typeface="Calibri" panose="020F0502020204030204" pitchFamily="34" charset="0"/>
            </a:endParaRPr>
          </a:p>
          <a:p>
            <a:pPr lvl="0"/>
            <a:r>
              <a:rPr lang="ro-RO" sz="1200" b="1" i="1" dirty="0" smtClean="0">
                <a:latin typeface="Calibri" panose="020F0502020204030204" pitchFamily="34" charset="0"/>
              </a:rPr>
              <a:t>Experien</a:t>
            </a:r>
            <a:r>
              <a:rPr lang="en-US" sz="1200" b="1" i="1" dirty="0" smtClean="0">
                <a:latin typeface="Calibri" panose="020F0502020204030204" pitchFamily="34" charset="0"/>
              </a:rPr>
              <a:t>ta </a:t>
            </a:r>
            <a:r>
              <a:rPr lang="en-US" sz="1200" b="1" i="1" dirty="0" err="1" smtClean="0">
                <a:latin typeface="Calibri" panose="020F0502020204030204" pitchFamily="34" charset="0"/>
              </a:rPr>
              <a:t>ceruta</a:t>
            </a:r>
            <a:r>
              <a:rPr lang="ro-RO" sz="1200" b="1" i="1" dirty="0" smtClean="0">
                <a:latin typeface="Calibri" panose="020F0502020204030204" pitchFamily="34" charset="0"/>
              </a:rPr>
              <a:t>: </a:t>
            </a:r>
            <a:r>
              <a:rPr lang="en-US" sz="1200" b="1" i="1" dirty="0" smtClean="0"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latin typeface="Calibri" panose="020F0502020204030204" pitchFamily="34" charset="0"/>
              </a:rPr>
              <a:t>Junior </a:t>
            </a:r>
            <a:r>
              <a:rPr lang="en-US" sz="1200" dirty="0" err="1" smtClean="0">
                <a:latin typeface="Calibri" panose="020F0502020204030204" pitchFamily="34" charset="0"/>
              </a:rPr>
              <a:t>sau</a:t>
            </a:r>
            <a:r>
              <a:rPr lang="en-US" sz="1200" dirty="0" smtClean="0">
                <a:latin typeface="Calibri" panose="020F0502020204030204" pitchFamily="34" charset="0"/>
              </a:rPr>
              <a:t> cu </a:t>
            </a:r>
            <a:r>
              <a:rPr lang="en-US" sz="1200" dirty="0" err="1" smtClean="0">
                <a:latin typeface="Calibri" panose="020F0502020204030204" pitchFamily="34" charset="0"/>
              </a:rPr>
              <a:t>experienta</a:t>
            </a:r>
            <a:r>
              <a:rPr lang="en-US" sz="1200" dirty="0" smtClean="0">
                <a:latin typeface="Calibri" panose="020F0502020204030204" pitchFamily="34" charset="0"/>
              </a:rPr>
              <a:t> in </a:t>
            </a:r>
            <a:r>
              <a:rPr lang="en-US" sz="1200" dirty="0" err="1" smtClean="0">
                <a:latin typeface="Calibri" panose="020F0502020204030204" pitchFamily="34" charset="0"/>
              </a:rPr>
              <a:t>domeniul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alibri" panose="020F0502020204030204" pitchFamily="34" charset="0"/>
              </a:rPr>
              <a:t>automatizarilor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alibri" panose="020F0502020204030204" pitchFamily="34" charset="0"/>
              </a:rPr>
              <a:t>industriale</a:t>
            </a:r>
            <a:r>
              <a:rPr lang="en-US" sz="1200" dirty="0" smtClean="0">
                <a:latin typeface="Calibri" panose="020F0502020204030204" pitchFamily="34" charset="0"/>
              </a:rPr>
              <a:t> / </a:t>
            </a:r>
            <a:r>
              <a:rPr lang="en-US" sz="1200" dirty="0" err="1" smtClean="0">
                <a:latin typeface="Calibri" panose="020F0502020204030204" pitchFamily="34" charset="0"/>
              </a:rPr>
              <a:t>sisteme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alibri" panose="020F0502020204030204" pitchFamily="34" charset="0"/>
              </a:rPr>
              <a:t>distributie</a:t>
            </a:r>
            <a:r>
              <a:rPr lang="en-US" sz="1200" dirty="0" smtClean="0">
                <a:latin typeface="Calibri" panose="020F0502020204030204" pitchFamily="34" charset="0"/>
              </a:rPr>
              <a:t>  </a:t>
            </a:r>
            <a:r>
              <a:rPr lang="en-US" sz="1200" dirty="0" err="1" smtClean="0">
                <a:latin typeface="Calibri" panose="020F0502020204030204" pitchFamily="34" charset="0"/>
              </a:rPr>
              <a:t>energie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alibri" panose="020F0502020204030204" pitchFamily="34" charset="0"/>
              </a:rPr>
              <a:t>electrica</a:t>
            </a:r>
            <a:endParaRPr lang="en-US" sz="1200" dirty="0">
              <a:latin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</a:rPr>
              <a:t> </a:t>
            </a:r>
          </a:p>
          <a:p>
            <a:r>
              <a:rPr lang="en-US" sz="1200" b="1" dirty="0" err="1" smtClean="0">
                <a:latin typeface="Calibri" panose="020F0502020204030204" pitchFamily="34" charset="0"/>
              </a:rPr>
              <a:t>Altele</a:t>
            </a:r>
            <a:r>
              <a:rPr lang="en-US" sz="1200" b="1" dirty="0" smtClean="0">
                <a:latin typeface="Calibri" panose="020F0502020204030204" pitchFamily="34" charset="0"/>
              </a:rPr>
              <a:t> </a:t>
            </a:r>
            <a:r>
              <a:rPr lang="ro-RO" sz="1200" b="1" dirty="0" smtClean="0">
                <a:latin typeface="Calibri" panose="020F0502020204030204" pitchFamily="34" charset="0"/>
              </a:rPr>
              <a:t>: </a:t>
            </a:r>
            <a:r>
              <a:rPr lang="en-US" sz="1200" dirty="0" err="1" smtClean="0">
                <a:latin typeface="Calibri" panose="020F0502020204030204" pitchFamily="34" charset="0"/>
              </a:rPr>
              <a:t>Flexibilitate</a:t>
            </a:r>
            <a:r>
              <a:rPr lang="en-US" sz="1200" dirty="0" smtClean="0">
                <a:latin typeface="Calibri" panose="020F0502020204030204" pitchFamily="34" charset="0"/>
              </a:rPr>
              <a:t>, </a:t>
            </a:r>
            <a:r>
              <a:rPr lang="en-US" sz="1200" dirty="0" err="1" smtClean="0">
                <a:latin typeface="Calibri" panose="020F0502020204030204" pitchFamily="34" charset="0"/>
              </a:rPr>
              <a:t>Responsabilitate</a:t>
            </a:r>
            <a:r>
              <a:rPr lang="en-US" sz="1200" dirty="0" smtClean="0">
                <a:latin typeface="Calibri" panose="020F0502020204030204" pitchFamily="34" charset="0"/>
              </a:rPr>
              <a:t>, </a:t>
            </a:r>
            <a:r>
              <a:rPr lang="en-US" sz="1200" dirty="0" err="1" smtClean="0">
                <a:latin typeface="Calibri" panose="020F0502020204030204" pitchFamily="34" charset="0"/>
              </a:rPr>
              <a:t>disponibilitate</a:t>
            </a:r>
            <a:r>
              <a:rPr lang="en-US" sz="1200" dirty="0" smtClean="0">
                <a:latin typeface="Calibri" panose="020F0502020204030204" pitchFamily="34" charset="0"/>
              </a:rPr>
              <a:t> </a:t>
            </a:r>
            <a:r>
              <a:rPr lang="en-US" sz="1200" dirty="0" err="1" smtClean="0">
                <a:latin typeface="Calibri" panose="020F0502020204030204" pitchFamily="34" charset="0"/>
              </a:rPr>
              <a:t>pentru</a:t>
            </a:r>
            <a:r>
              <a:rPr lang="en-US" sz="1200" dirty="0" smtClean="0">
                <a:latin typeface="Calibri" panose="020F0502020204030204" pitchFamily="34" charset="0"/>
              </a:rPr>
              <a:t> program </a:t>
            </a:r>
            <a:r>
              <a:rPr lang="en-US" sz="1200" dirty="0" err="1" smtClean="0">
                <a:latin typeface="Calibri" panose="020F0502020204030204" pitchFamily="34" charset="0"/>
              </a:rPr>
              <a:t>prelungit</a:t>
            </a:r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7" y="44624"/>
            <a:ext cx="1479550" cy="11239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1647" y="6044582"/>
            <a:ext cx="8896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ro-RO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Cei care sunt interesați pot trimite direct cererea de aplicare pe </a:t>
            </a:r>
            <a:r>
              <a:rPr lang="ro-RO" sz="1600" b="1" i="1" dirty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Platforma Globală de Recrutare </a:t>
            </a:r>
            <a:r>
              <a:rPr lang="ro-RO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de pe site-ul nostru</a:t>
            </a:r>
            <a:r>
              <a:rPr lang="en-US" sz="1600" b="1" i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sz="1600" b="1" dirty="0" smtClean="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Wingdings"/>
              </a:rPr>
              <a:t>www.pirelli.ro/cariere</a:t>
            </a:r>
            <a:endParaRPr lang="en-US" sz="1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727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147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Manea Elena, RO</dc:creator>
  <cp:lastModifiedBy>Manea Elena, RO</cp:lastModifiedBy>
  <cp:revision>48</cp:revision>
  <cp:lastPrinted>2016-06-15T13:46:02Z</cp:lastPrinted>
  <dcterms:created xsi:type="dcterms:W3CDTF">2016-04-08T16:52:01Z</dcterms:created>
  <dcterms:modified xsi:type="dcterms:W3CDTF">2016-06-15T14:10:32Z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Public - Pirelli Data Classification</vt:lpwstr>
  </property>
  <property fmtid="{D5CDD505-2E9C-101B-9397-08002B2CF9AE}" pid="3" name="_AdHocReviewCycleID">
    <vt:i4>-621386140</vt:i4>
  </property>
  <property fmtid="{D5CDD505-2E9C-101B-9397-08002B2CF9AE}" pid="4" name="_NewReviewCycle">
    <vt:lpwstr/>
  </property>
  <property fmtid="{D5CDD505-2E9C-101B-9397-08002B2CF9AE}" pid="5" name="_EmailSubject">
    <vt:lpwstr>CV Radu Anastasescu</vt:lpwstr>
  </property>
  <property fmtid="{D5CDD505-2E9C-101B-9397-08002B2CF9AE}" pid="6" name="_AuthorEmail">
    <vt:lpwstr>BogdanCristian.Chelu@pirelli.com</vt:lpwstr>
  </property>
  <property fmtid="{D5CDD505-2E9C-101B-9397-08002B2CF9AE}" pid="7" name="_AuthorEmailDisplayName">
    <vt:lpwstr>Chelu Bogdan Cristian, RO</vt:lpwstr>
  </property>
  <property fmtid="{D5CDD505-2E9C-101B-9397-08002B2CF9AE}" pid="8" name="_PreviousAdHocReviewCycleID">
    <vt:i4>-1255676307</vt:i4>
  </property>
</Properties>
</file>