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72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3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6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0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4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3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3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4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86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3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187"/>
            <a:ext cx="1152128" cy="113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07639" y="611396"/>
            <a:ext cx="6416689" cy="513348"/>
          </a:xfrm>
          <a:prstGeom prst="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07638" y="724634"/>
            <a:ext cx="6416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Inginer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mecanic</a:t>
            </a:r>
            <a:r>
              <a:rPr lang="en-US" sz="2000" b="1" dirty="0" smtClean="0"/>
              <a:t> – </a:t>
            </a:r>
            <a:r>
              <a:rPr lang="en-US" sz="2000" b="1" dirty="0" err="1" smtClean="0"/>
              <a:t>Mentenanta</a:t>
            </a:r>
            <a:r>
              <a:rPr lang="en-US" sz="2000" b="1" dirty="0" smtClean="0"/>
              <a:t> - </a:t>
            </a:r>
            <a:r>
              <a:rPr lang="en-US" sz="2000" b="1" dirty="0" smtClean="0">
                <a:latin typeface="Calibri" panose="020F0502020204030204" pitchFamily="34" charset="0"/>
              </a:rPr>
              <a:t>cod</a:t>
            </a:r>
            <a:r>
              <a:rPr lang="en-US" sz="2000" b="1" dirty="0">
                <a:latin typeface="Calibri" panose="020F0502020204030204" pitchFamily="34" charset="0"/>
              </a:rPr>
              <a:t>. </a:t>
            </a:r>
            <a:r>
              <a:rPr lang="en-US" sz="2000" b="1" dirty="0" smtClean="0">
                <a:latin typeface="Calibri" panose="020F0502020204030204" pitchFamily="34" charset="0"/>
              </a:rPr>
              <a:t>0026/2016</a:t>
            </a:r>
            <a:endParaRPr lang="en-US" sz="20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5920816"/>
            <a:ext cx="9144000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27584" y="1168574"/>
            <a:ext cx="773839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latin typeface="Calibri" panose="020F0502020204030204" pitchFamily="34" charset="0"/>
              </a:rPr>
              <a:t>Responsabilitati</a:t>
            </a:r>
            <a:r>
              <a:rPr lang="en-US" b="1" i="1" dirty="0" smtClean="0">
                <a:latin typeface="Calibri" panose="020F0502020204030204" pitchFamily="34" charset="0"/>
              </a:rPr>
              <a:t>:</a:t>
            </a:r>
          </a:p>
          <a:p>
            <a:endParaRPr lang="en-US" sz="1300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o-RO" sz="1200" dirty="0">
                <a:latin typeface="Calibri" panose="020F0502020204030204" pitchFamily="34" charset="0"/>
              </a:rPr>
              <a:t>Planifica, </a:t>
            </a:r>
            <a:r>
              <a:rPr lang="ro-RO" sz="1200" dirty="0" smtClean="0">
                <a:latin typeface="Calibri" panose="020F0502020204030204" pitchFamily="34" charset="0"/>
              </a:rPr>
              <a:t>coordonează </a:t>
            </a:r>
            <a:r>
              <a:rPr lang="ro-RO" sz="1200" dirty="0">
                <a:latin typeface="Calibri" panose="020F0502020204030204" pitchFamily="34" charset="0"/>
              </a:rPr>
              <a:t>si participa la </a:t>
            </a:r>
            <a:r>
              <a:rPr lang="ro-RO" sz="1200" dirty="0" smtClean="0">
                <a:latin typeface="Calibri" panose="020F0502020204030204" pitchFamily="34" charset="0"/>
              </a:rPr>
              <a:t>execuția lucrărilor </a:t>
            </a:r>
            <a:r>
              <a:rPr lang="ro-RO" sz="1200" dirty="0">
                <a:latin typeface="Calibri" panose="020F0502020204030204" pitchFamily="34" charset="0"/>
              </a:rPr>
              <a:t>de </a:t>
            </a:r>
            <a:r>
              <a:rPr lang="ro-RO" sz="1200" dirty="0" smtClean="0">
                <a:latin typeface="Calibri" panose="020F0502020204030204" pitchFamily="34" charset="0"/>
              </a:rPr>
              <a:t>intervenție </a:t>
            </a:r>
            <a:r>
              <a:rPr lang="ro-RO" sz="1200" dirty="0">
                <a:latin typeface="Calibri" panose="020F0502020204030204" pitchFamily="34" charset="0"/>
              </a:rPr>
              <a:t>asupra tuturor utilajelor, echipamentelor si </a:t>
            </a:r>
            <a:r>
              <a:rPr lang="ro-RO" sz="1200" dirty="0" smtClean="0">
                <a:latin typeface="Calibri" panose="020F0502020204030204" pitchFamily="34" charset="0"/>
              </a:rPr>
              <a:t>instalațiilor </a:t>
            </a:r>
            <a:r>
              <a:rPr lang="ro-RO" sz="1200" dirty="0">
                <a:latin typeface="Calibri" panose="020F0502020204030204" pitchFamily="34" charset="0"/>
              </a:rPr>
              <a:t>din  fabrica;</a:t>
            </a:r>
            <a:endParaRPr lang="en-US" sz="1200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o-RO" sz="1200" dirty="0" smtClean="0">
                <a:latin typeface="Calibri" panose="020F0502020204030204" pitchFamily="34" charset="0"/>
              </a:rPr>
              <a:t>Analizează </a:t>
            </a:r>
            <a:r>
              <a:rPr lang="ro-RO" sz="1200" dirty="0">
                <a:latin typeface="Calibri" panose="020F0502020204030204" pitchFamily="34" charset="0"/>
              </a:rPr>
              <a:t>cauza si factorii care au contribuit la </a:t>
            </a:r>
            <a:r>
              <a:rPr lang="ro-RO" sz="1200" dirty="0" smtClean="0">
                <a:latin typeface="Calibri" panose="020F0502020204030204" pitchFamily="34" charset="0"/>
              </a:rPr>
              <a:t>apariția defecțiunii/incidentului </a:t>
            </a:r>
            <a:r>
              <a:rPr lang="ro-RO" sz="1200" dirty="0">
                <a:latin typeface="Calibri" panose="020F0502020204030204" pitchFamily="34" charset="0"/>
              </a:rPr>
              <a:t>si </a:t>
            </a:r>
            <a:r>
              <a:rPr lang="ro-RO" sz="1200" dirty="0" smtClean="0">
                <a:latin typeface="Calibri" panose="020F0502020204030204" pitchFamily="34" charset="0"/>
              </a:rPr>
              <a:t>colaborează </a:t>
            </a:r>
            <a:r>
              <a:rPr lang="ro-RO" sz="1200" dirty="0">
                <a:latin typeface="Calibri" panose="020F0502020204030204" pitchFamily="34" charset="0"/>
              </a:rPr>
              <a:t>cu departamentele implicate pentru rezolvarea problemelor recurente</a:t>
            </a:r>
            <a:r>
              <a:rPr lang="ro-RO" sz="1200" dirty="0" smtClean="0">
                <a:latin typeface="Calibri" panose="020F0502020204030204" pitchFamily="34" charset="0"/>
              </a:rPr>
              <a:t>;</a:t>
            </a:r>
            <a:endParaRPr lang="en-US" sz="1200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o-RO" sz="1200" dirty="0" smtClean="0">
                <a:latin typeface="Calibri" panose="020F0502020204030204" pitchFamily="34" charset="0"/>
              </a:rPr>
              <a:t>Coordonează </a:t>
            </a:r>
            <a:r>
              <a:rPr lang="ro-RO" sz="1200" dirty="0">
                <a:latin typeface="Calibri" panose="020F0502020204030204" pitchFamily="34" charset="0"/>
              </a:rPr>
              <a:t>echipa de </a:t>
            </a:r>
            <a:r>
              <a:rPr lang="ro-RO" sz="1200" dirty="0" err="1">
                <a:latin typeface="Calibri" panose="020F0502020204030204" pitchFamily="34" charset="0"/>
              </a:rPr>
              <a:t>mentenanta</a:t>
            </a:r>
            <a:r>
              <a:rPr lang="ro-RO" sz="1200" dirty="0">
                <a:latin typeface="Calibri" panose="020F0502020204030204" pitchFamily="34" charset="0"/>
              </a:rPr>
              <a:t> din subordine in vederea  </a:t>
            </a:r>
            <a:r>
              <a:rPr lang="ro-RO" sz="1200" dirty="0" smtClean="0">
                <a:latin typeface="Calibri" panose="020F0502020204030204" pitchFamily="34" charset="0"/>
              </a:rPr>
              <a:t>asigurării </a:t>
            </a:r>
            <a:r>
              <a:rPr lang="ro-RO" sz="1200" dirty="0">
                <a:latin typeface="Calibri" panose="020F0502020204030204" pitchFamily="34" charset="0"/>
              </a:rPr>
              <a:t>bunei </a:t>
            </a:r>
            <a:r>
              <a:rPr lang="ro-RO" sz="1200" dirty="0" smtClean="0">
                <a:latin typeface="Calibri" panose="020F0502020204030204" pitchFamily="34" charset="0"/>
              </a:rPr>
              <a:t>funcționari </a:t>
            </a:r>
            <a:r>
              <a:rPr lang="ro-RO" sz="1200" dirty="0">
                <a:latin typeface="Calibri" panose="020F0502020204030204" pitchFamily="34" charset="0"/>
              </a:rPr>
              <a:t>a utilajelor si </a:t>
            </a:r>
            <a:r>
              <a:rPr lang="ro-RO" sz="1200" dirty="0" smtClean="0">
                <a:latin typeface="Calibri" panose="020F0502020204030204" pitchFamily="34" charset="0"/>
              </a:rPr>
              <a:t>instalațiilor </a:t>
            </a:r>
            <a:r>
              <a:rPr lang="ro-RO" sz="1200" dirty="0">
                <a:latin typeface="Calibri" panose="020F0502020204030204" pitchFamily="34" charset="0"/>
              </a:rPr>
              <a:t>necesare </a:t>
            </a:r>
            <a:r>
              <a:rPr lang="ro-RO" sz="1200" dirty="0" smtClean="0">
                <a:latin typeface="Calibri" panose="020F0502020204030204" pitchFamily="34" charset="0"/>
              </a:rPr>
              <a:t>realizării </a:t>
            </a:r>
            <a:r>
              <a:rPr lang="ro-RO" sz="1200" dirty="0">
                <a:latin typeface="Calibri" panose="020F0502020204030204" pitchFamily="34" charset="0"/>
              </a:rPr>
              <a:t>de produse de </a:t>
            </a:r>
            <a:r>
              <a:rPr lang="ro-RO" sz="1200" dirty="0" smtClean="0">
                <a:latin typeface="Calibri" panose="020F0502020204030204" pitchFamily="34" charset="0"/>
              </a:rPr>
              <a:t>înalta </a:t>
            </a:r>
            <a:r>
              <a:rPr lang="ro-RO" sz="1200" dirty="0">
                <a:latin typeface="Calibri" panose="020F0502020204030204" pitchFamily="34" charset="0"/>
              </a:rPr>
              <a:t>calitate in timpul alocat, in conformitate cu </a:t>
            </a:r>
            <a:r>
              <a:rPr lang="ro-RO" sz="1200" dirty="0" smtClean="0">
                <a:latin typeface="Calibri" panose="020F0502020204030204" pitchFamily="34" charset="0"/>
              </a:rPr>
              <a:t>specificațiile </a:t>
            </a:r>
            <a:r>
              <a:rPr lang="ro-RO" sz="1200" dirty="0">
                <a:latin typeface="Calibri" panose="020F0502020204030204" pitchFamily="34" charset="0"/>
              </a:rPr>
              <a:t>si </a:t>
            </a:r>
            <a:r>
              <a:rPr lang="ro-RO" sz="1200" dirty="0" smtClean="0">
                <a:latin typeface="Calibri" panose="020F0502020204030204" pitchFamily="34" charset="0"/>
              </a:rPr>
              <a:t>cerințele </a:t>
            </a:r>
            <a:r>
              <a:rPr lang="ro-RO" sz="1200" dirty="0">
                <a:latin typeface="Calibri" panose="020F0502020204030204" pitchFamily="34" charset="0"/>
              </a:rPr>
              <a:t>companiei;</a:t>
            </a:r>
            <a:endParaRPr lang="en-US" sz="1200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o-RO" sz="1200" dirty="0">
                <a:latin typeface="Calibri" panose="020F0502020204030204" pitchFamily="34" charset="0"/>
              </a:rPr>
              <a:t>Participa la elaborarea planului anual de </a:t>
            </a:r>
            <a:r>
              <a:rPr lang="ro-RO" sz="1200" dirty="0" err="1">
                <a:latin typeface="Calibri" panose="020F0502020204030204" pitchFamily="34" charset="0"/>
              </a:rPr>
              <a:t>mentenanta</a:t>
            </a:r>
            <a:r>
              <a:rPr lang="ro-RO" sz="1200" dirty="0">
                <a:latin typeface="Calibri" panose="020F0502020204030204" pitchFamily="34" charset="0"/>
              </a:rPr>
              <a:t>  a utilajelor, echipamentelor si </a:t>
            </a:r>
            <a:r>
              <a:rPr lang="ro-RO" sz="1200" dirty="0" smtClean="0">
                <a:latin typeface="Calibri" panose="020F0502020204030204" pitchFamily="34" charset="0"/>
              </a:rPr>
              <a:t>instalațiilor </a:t>
            </a:r>
            <a:r>
              <a:rPr lang="ro-RO" sz="1200" dirty="0">
                <a:latin typeface="Calibri" panose="020F0502020204030204" pitchFamily="34" charset="0"/>
              </a:rPr>
              <a:t>si evaluarea anuala a </a:t>
            </a:r>
            <a:r>
              <a:rPr lang="ro-RO" sz="1200" dirty="0" smtClean="0">
                <a:latin typeface="Calibri" panose="020F0502020204030204" pitchFamily="34" charset="0"/>
              </a:rPr>
              <a:t>lucrărilor </a:t>
            </a:r>
            <a:r>
              <a:rPr lang="ro-RO" sz="1200" dirty="0">
                <a:latin typeface="Calibri" panose="020F0502020204030204" pitchFamily="34" charset="0"/>
              </a:rPr>
              <a:t>de </a:t>
            </a:r>
            <a:r>
              <a:rPr lang="ro-RO" sz="1200" dirty="0" smtClean="0">
                <a:latin typeface="Calibri" panose="020F0502020204030204" pitchFamily="34" charset="0"/>
              </a:rPr>
              <a:t>intervenție </a:t>
            </a:r>
            <a:r>
              <a:rPr lang="ro-RO" sz="1200" dirty="0">
                <a:latin typeface="Calibri" panose="020F0502020204030204" pitchFamily="34" charset="0"/>
              </a:rPr>
              <a:t>executate</a:t>
            </a:r>
            <a:r>
              <a:rPr lang="ro-RO" sz="1200" dirty="0"/>
              <a:t>.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1" i="1" dirty="0">
              <a:latin typeface="Calibri" panose="020F0502020204030204" pitchFamily="34" charset="0"/>
            </a:endParaRPr>
          </a:p>
          <a:p>
            <a:r>
              <a:rPr lang="en-US" b="1" i="1" dirty="0" err="1">
                <a:latin typeface="Calibri" panose="020F0502020204030204" pitchFamily="34" charset="0"/>
              </a:rPr>
              <a:t>Cerinte</a:t>
            </a:r>
            <a:r>
              <a:rPr lang="en-US" b="1" i="1" dirty="0">
                <a:latin typeface="Calibri" panose="020F0502020204030204" pitchFamily="34" charset="0"/>
              </a:rPr>
              <a:t> </a:t>
            </a:r>
            <a:r>
              <a:rPr lang="en-US" b="1" i="1" dirty="0" err="1">
                <a:latin typeface="Calibri" panose="020F0502020204030204" pitchFamily="34" charset="0"/>
              </a:rPr>
              <a:t>profil</a:t>
            </a:r>
            <a:r>
              <a:rPr lang="en-US" b="1" i="1" dirty="0" smtClean="0">
                <a:latin typeface="Calibri" panose="020F0502020204030204" pitchFamily="34" charset="0"/>
              </a:rPr>
              <a:t>:</a:t>
            </a:r>
          </a:p>
          <a:p>
            <a:endParaRPr lang="en-US" sz="1000" b="1" i="1" dirty="0">
              <a:latin typeface="Calibri" panose="020F0502020204030204" pitchFamily="34" charset="0"/>
            </a:endParaRPr>
          </a:p>
          <a:p>
            <a:r>
              <a:rPr lang="it-IT" sz="1200" b="1" i="1" dirty="0" err="1">
                <a:latin typeface="Calibri" panose="020F0502020204030204" pitchFamily="34" charset="0"/>
              </a:rPr>
              <a:t>Educatie</a:t>
            </a:r>
            <a:r>
              <a:rPr lang="it-IT" sz="1200" b="1" i="1" dirty="0">
                <a:latin typeface="Calibri" panose="020F0502020204030204" pitchFamily="34" charset="0"/>
              </a:rPr>
              <a:t>: </a:t>
            </a:r>
            <a:r>
              <a:rPr lang="ro-RO" sz="1200" dirty="0">
                <a:latin typeface="Calibri" panose="020F0502020204030204" pitchFamily="34" charset="0"/>
              </a:rPr>
              <a:t>Facultatea de Mecanica sau Electromecanica, Ingineria si Managementul Sistemelor </a:t>
            </a:r>
            <a:r>
              <a:rPr lang="ro-RO" sz="1200" dirty="0" smtClean="0">
                <a:latin typeface="Calibri" panose="020F0502020204030204" pitchFamily="34" charset="0"/>
              </a:rPr>
              <a:t>Tehnologice</a:t>
            </a:r>
            <a:endParaRPr lang="en-US" sz="1200" dirty="0" smtClean="0">
              <a:latin typeface="Calibri" panose="020F0502020204030204" pitchFamily="34" charset="0"/>
            </a:endParaRPr>
          </a:p>
          <a:p>
            <a:endParaRPr lang="en-US" sz="1200" dirty="0">
              <a:latin typeface="Calibri" panose="020F0502020204030204" pitchFamily="34" charset="0"/>
            </a:endParaRPr>
          </a:p>
          <a:p>
            <a:r>
              <a:rPr lang="ro-RO" sz="1200" b="1" i="1" dirty="0">
                <a:latin typeface="Calibri" panose="020F0502020204030204" pitchFamily="34" charset="0"/>
              </a:rPr>
              <a:t>Competente </a:t>
            </a:r>
            <a:r>
              <a:rPr lang="ro-RO" sz="1200" b="1" i="1" dirty="0" smtClean="0">
                <a:latin typeface="Calibri" panose="020F0502020204030204" pitchFamily="34" charset="0"/>
              </a:rPr>
              <a:t>:</a:t>
            </a:r>
            <a:r>
              <a:rPr lang="en-US" sz="1200" b="1" i="1" dirty="0">
                <a:latin typeface="Calibri" panose="020F0502020204030204" pitchFamily="34" charset="0"/>
              </a:rPr>
              <a:t> </a:t>
            </a:r>
            <a:r>
              <a:rPr lang="it-IT" sz="1200" dirty="0" smtClean="0">
                <a:latin typeface="Calibri" panose="020F0502020204030204" pitchFamily="34" charset="0"/>
              </a:rPr>
              <a:t>AUTOCAD, DWG </a:t>
            </a:r>
            <a:r>
              <a:rPr lang="it-IT" sz="1200" dirty="0">
                <a:latin typeface="Calibri" panose="020F0502020204030204" pitchFamily="34" charset="0"/>
              </a:rPr>
              <a:t>Editor </a:t>
            </a:r>
            <a:r>
              <a:rPr lang="en-US" sz="1200" dirty="0" smtClean="0">
                <a:latin typeface="Calibri" panose="020F0502020204030204" pitchFamily="34" charset="0"/>
              </a:rPr>
              <a:t>, </a:t>
            </a:r>
            <a:r>
              <a:rPr lang="it-IT" sz="1200" dirty="0" err="1" smtClean="0">
                <a:latin typeface="Calibri" panose="020F0502020204030204" pitchFamily="34" charset="0"/>
              </a:rPr>
              <a:t>Cunostinte</a:t>
            </a:r>
            <a:r>
              <a:rPr lang="it-IT" sz="1200" dirty="0" smtClean="0">
                <a:latin typeface="Calibri" panose="020F0502020204030204" pitchFamily="34" charset="0"/>
              </a:rPr>
              <a:t> </a:t>
            </a:r>
            <a:r>
              <a:rPr lang="it-IT" sz="1200" dirty="0">
                <a:latin typeface="Calibri" panose="020F0502020204030204" pitchFamily="34" charset="0"/>
              </a:rPr>
              <a:t>bune Pneumatica si </a:t>
            </a:r>
            <a:r>
              <a:rPr lang="it-IT" sz="1200" dirty="0" err="1" smtClean="0">
                <a:latin typeface="Calibri" panose="020F0502020204030204" pitchFamily="34" charset="0"/>
              </a:rPr>
              <a:t>Hidraulica</a:t>
            </a:r>
            <a:r>
              <a:rPr lang="it-IT" sz="1200" dirty="0" smtClean="0">
                <a:latin typeface="Calibri" panose="020F0502020204030204" pitchFamily="34" charset="0"/>
              </a:rPr>
              <a:t>, </a:t>
            </a:r>
            <a:r>
              <a:rPr lang="ro-RO" sz="1200" dirty="0" err="1" smtClean="0">
                <a:latin typeface="Calibri" panose="020F0502020204030204" pitchFamily="34" charset="0"/>
              </a:rPr>
              <a:t>Cunostinte</a:t>
            </a:r>
            <a:r>
              <a:rPr lang="ro-RO" sz="1200" dirty="0" smtClean="0">
                <a:latin typeface="Calibri" panose="020F0502020204030204" pitchFamily="34" charset="0"/>
              </a:rPr>
              <a:t> </a:t>
            </a:r>
            <a:r>
              <a:rPr lang="ro-RO" sz="1200" dirty="0">
                <a:latin typeface="Calibri" panose="020F0502020204030204" pitchFamily="34" charset="0"/>
              </a:rPr>
              <a:t>bune </a:t>
            </a:r>
            <a:r>
              <a:rPr lang="en-US" sz="1200" dirty="0" smtClean="0">
                <a:latin typeface="Calibri" panose="020F0502020204030204" pitchFamily="34" charset="0"/>
              </a:rPr>
              <a:t>ale </a:t>
            </a:r>
            <a:r>
              <a:rPr lang="ro-RO" sz="1200" dirty="0" smtClean="0">
                <a:latin typeface="Calibri" panose="020F0502020204030204" pitchFamily="34" charset="0"/>
              </a:rPr>
              <a:t>pachetul</a:t>
            </a:r>
            <a:r>
              <a:rPr lang="en-US" sz="1200" dirty="0" err="1" smtClean="0">
                <a:latin typeface="Calibri" panose="020F0502020204030204" pitchFamily="34" charset="0"/>
              </a:rPr>
              <a:t>ui</a:t>
            </a:r>
            <a:r>
              <a:rPr lang="en-US" sz="1200" dirty="0" smtClean="0">
                <a:latin typeface="Calibri" panose="020F0502020204030204" pitchFamily="34" charset="0"/>
              </a:rPr>
              <a:t> </a:t>
            </a:r>
            <a:r>
              <a:rPr lang="ro-RO" sz="1200" dirty="0" smtClean="0">
                <a:latin typeface="Calibri" panose="020F0502020204030204" pitchFamily="34" charset="0"/>
              </a:rPr>
              <a:t>Microsoft Office</a:t>
            </a:r>
            <a:r>
              <a:rPr lang="en-US" sz="1200" dirty="0" smtClean="0">
                <a:latin typeface="Calibri" panose="020F0502020204030204" pitchFamily="34" charset="0"/>
              </a:rPr>
              <a:t>;</a:t>
            </a:r>
          </a:p>
          <a:p>
            <a:endParaRPr lang="en-US" sz="1200" dirty="0">
              <a:latin typeface="Calibri" panose="020F0502020204030204" pitchFamily="34" charset="0"/>
            </a:endParaRPr>
          </a:p>
          <a:p>
            <a:r>
              <a:rPr lang="ro-RO" sz="1200" b="1" i="1" dirty="0">
                <a:latin typeface="Calibri" panose="020F0502020204030204" pitchFamily="34" charset="0"/>
              </a:rPr>
              <a:t>Experiența : </a:t>
            </a:r>
            <a:r>
              <a:rPr lang="en-US" sz="1200" dirty="0" smtClean="0">
                <a:latin typeface="Calibri" panose="020F0502020204030204" pitchFamily="34" charset="0"/>
              </a:rPr>
              <a:t>Junior </a:t>
            </a:r>
            <a:r>
              <a:rPr lang="en-US" sz="1200" dirty="0" err="1" smtClean="0">
                <a:latin typeface="Calibri" panose="020F0502020204030204" pitchFamily="34" charset="0"/>
              </a:rPr>
              <a:t>sau</a:t>
            </a:r>
            <a:r>
              <a:rPr lang="en-US" sz="1200" dirty="0" smtClean="0">
                <a:latin typeface="Calibri" panose="020F0502020204030204" pitchFamily="34" charset="0"/>
              </a:rPr>
              <a:t>  cu </a:t>
            </a:r>
            <a:r>
              <a:rPr lang="ro-RO" sz="1200" dirty="0" err="1" smtClean="0">
                <a:latin typeface="Calibri" panose="020F0502020204030204" pitchFamily="34" charset="0"/>
              </a:rPr>
              <a:t>experienta</a:t>
            </a:r>
            <a:r>
              <a:rPr lang="ro-RO" sz="1200" dirty="0" smtClean="0">
                <a:latin typeface="Calibri" panose="020F0502020204030204" pitchFamily="34" charset="0"/>
              </a:rPr>
              <a:t> </a:t>
            </a:r>
            <a:r>
              <a:rPr lang="ro-RO" sz="1200" dirty="0">
                <a:latin typeface="Calibri" panose="020F0502020204030204" pitchFamily="34" charset="0"/>
              </a:rPr>
              <a:t>ca Inginer Mecanic in domeniul Industrial </a:t>
            </a:r>
            <a:endParaRPr lang="en-US" sz="1200" dirty="0">
              <a:latin typeface="Calibri" panose="020F0502020204030204" pitchFamily="34" charset="0"/>
            </a:endParaRPr>
          </a:p>
          <a:p>
            <a:r>
              <a:rPr lang="ro-RO" sz="1200" i="1" dirty="0"/>
              <a:t> </a:t>
            </a:r>
            <a:endParaRPr lang="en-US" sz="1200" dirty="0"/>
          </a:p>
          <a:p>
            <a:r>
              <a:rPr lang="ro-RO" sz="1200" b="1" i="1" dirty="0">
                <a:latin typeface="Calibri" panose="020F0502020204030204" pitchFamily="34" charset="0"/>
              </a:rPr>
              <a:t>Altele: </a:t>
            </a:r>
            <a:r>
              <a:rPr lang="ro-RO" sz="1200" dirty="0">
                <a:latin typeface="Calibri" panose="020F0502020204030204" pitchFamily="34" charset="0"/>
              </a:rPr>
              <a:t>Limba engleza, Flexibilitate,</a:t>
            </a:r>
            <a:r>
              <a:rPr lang="fr-FR" sz="1200" dirty="0">
                <a:latin typeface="Calibri" panose="020F0502020204030204" pitchFamily="34" charset="0"/>
              </a:rPr>
              <a:t> </a:t>
            </a:r>
            <a:r>
              <a:rPr lang="fr-FR" sz="1200" dirty="0" err="1">
                <a:latin typeface="Calibri" panose="020F0502020204030204" pitchFamily="34" charset="0"/>
              </a:rPr>
              <a:t>Persoana</a:t>
            </a:r>
            <a:r>
              <a:rPr lang="fr-FR" sz="1200" dirty="0">
                <a:latin typeface="Calibri" panose="020F0502020204030204" pitchFamily="34" charset="0"/>
              </a:rPr>
              <a:t> </a:t>
            </a:r>
            <a:r>
              <a:rPr lang="fr-FR" sz="1200" dirty="0" err="1">
                <a:latin typeface="Calibri" panose="020F0502020204030204" pitchFamily="34" charset="0"/>
              </a:rPr>
              <a:t>dinamica</a:t>
            </a:r>
            <a:r>
              <a:rPr lang="fr-FR" sz="1200" dirty="0">
                <a:latin typeface="Calibri" panose="020F0502020204030204" pitchFamily="34" charset="0"/>
              </a:rPr>
              <a:t>, </a:t>
            </a:r>
            <a:r>
              <a:rPr lang="fr-FR" sz="1200" dirty="0" err="1">
                <a:latin typeface="Calibri" panose="020F0502020204030204" pitchFamily="34" charset="0"/>
              </a:rPr>
              <a:t>cu</a:t>
            </a:r>
            <a:r>
              <a:rPr lang="fr-FR" sz="1200" dirty="0">
                <a:latin typeface="Calibri" panose="020F0502020204030204" pitchFamily="34" charset="0"/>
              </a:rPr>
              <a:t> buna </a:t>
            </a:r>
            <a:r>
              <a:rPr lang="fr-FR" sz="1200" dirty="0" err="1">
                <a:latin typeface="Calibri" panose="020F0502020204030204" pitchFamily="34" charset="0"/>
              </a:rPr>
              <a:t>capacitate</a:t>
            </a:r>
            <a:r>
              <a:rPr lang="fr-FR" sz="1200" dirty="0">
                <a:latin typeface="Calibri" panose="020F0502020204030204" pitchFamily="34" charset="0"/>
              </a:rPr>
              <a:t> de </a:t>
            </a:r>
            <a:r>
              <a:rPr lang="fr-FR" sz="1200" dirty="0" err="1">
                <a:latin typeface="Calibri" panose="020F0502020204030204" pitchFamily="34" charset="0"/>
              </a:rPr>
              <a:t>adaptare</a:t>
            </a:r>
            <a:r>
              <a:rPr lang="fr-FR" sz="1200" dirty="0">
                <a:latin typeface="Calibri" panose="020F0502020204030204" pitchFamily="34" charset="0"/>
              </a:rPr>
              <a:t> la un </a:t>
            </a:r>
            <a:r>
              <a:rPr lang="fr-FR" sz="1200" dirty="0" err="1">
                <a:latin typeface="Calibri" panose="020F0502020204030204" pitchFamily="34" charset="0"/>
              </a:rPr>
              <a:t>mediu</a:t>
            </a:r>
            <a:r>
              <a:rPr lang="fr-FR" sz="1200" dirty="0">
                <a:latin typeface="Calibri" panose="020F0502020204030204" pitchFamily="34" charset="0"/>
              </a:rPr>
              <a:t> de </a:t>
            </a:r>
            <a:r>
              <a:rPr lang="fr-FR" sz="1200" dirty="0" err="1">
                <a:latin typeface="Calibri" panose="020F0502020204030204" pitchFamily="34" charset="0"/>
              </a:rPr>
              <a:t>lucru</a:t>
            </a:r>
            <a:r>
              <a:rPr lang="fr-FR" sz="1200" dirty="0">
                <a:latin typeface="Calibri" panose="020F0502020204030204" pitchFamily="34" charset="0"/>
              </a:rPr>
              <a:t> </a:t>
            </a:r>
            <a:r>
              <a:rPr lang="fr-FR" sz="1200" dirty="0" smtClean="0">
                <a:latin typeface="Calibri" panose="020F0502020204030204" pitchFamily="34" charset="0"/>
              </a:rPr>
              <a:t>international</a:t>
            </a:r>
            <a:r>
              <a:rPr lang="en-US" sz="1200" dirty="0" smtClean="0">
                <a:latin typeface="Calibri" panose="020F0502020204030204" pitchFamily="34" charset="0"/>
              </a:rPr>
              <a:t>, </a:t>
            </a:r>
            <a:r>
              <a:rPr lang="it-IT" sz="1200" dirty="0" err="1" smtClean="0">
                <a:latin typeface="Calibri" panose="020F0502020204030204" pitchFamily="34" charset="0"/>
              </a:rPr>
              <a:t>Atent</a:t>
            </a:r>
            <a:r>
              <a:rPr lang="it-IT" sz="1200" dirty="0" smtClean="0">
                <a:latin typeface="Calibri" panose="020F0502020204030204" pitchFamily="34" charset="0"/>
              </a:rPr>
              <a:t> </a:t>
            </a:r>
            <a:r>
              <a:rPr lang="it-IT" sz="1200" dirty="0">
                <a:latin typeface="Calibri" panose="020F0502020204030204" pitchFamily="34" charset="0"/>
              </a:rPr>
              <a:t>la </a:t>
            </a:r>
            <a:r>
              <a:rPr lang="it-IT" sz="1200" dirty="0" err="1">
                <a:latin typeface="Calibri" panose="020F0502020204030204" pitchFamily="34" charset="0"/>
              </a:rPr>
              <a:t>detatii</a:t>
            </a:r>
            <a:r>
              <a:rPr lang="it-IT" sz="1200" dirty="0">
                <a:latin typeface="Calibri" panose="020F0502020204030204" pitchFamily="34" charset="0"/>
              </a:rPr>
              <a:t> – </a:t>
            </a:r>
            <a:r>
              <a:rPr lang="it-IT" sz="1200" dirty="0" err="1">
                <a:latin typeface="Calibri" panose="020F0502020204030204" pitchFamily="34" charset="0"/>
              </a:rPr>
              <a:t>spirit</a:t>
            </a:r>
            <a:r>
              <a:rPr lang="it-IT" sz="1200" dirty="0">
                <a:latin typeface="Calibri" panose="020F0502020204030204" pitchFamily="34" charset="0"/>
              </a:rPr>
              <a:t> de </a:t>
            </a:r>
            <a:r>
              <a:rPr lang="it-IT" sz="1200" dirty="0" err="1" smtClean="0">
                <a:latin typeface="Calibri" panose="020F0502020204030204" pitchFamily="34" charset="0"/>
              </a:rPr>
              <a:t>observatie</a:t>
            </a:r>
            <a:r>
              <a:rPr lang="it-IT" sz="1200" dirty="0" smtClean="0">
                <a:latin typeface="Calibri" panose="020F0502020204030204" pitchFamily="34" charset="0"/>
              </a:rPr>
              <a:t>, Abilitati </a:t>
            </a:r>
            <a:r>
              <a:rPr lang="it-IT" sz="1200" dirty="0">
                <a:latin typeface="Calibri" panose="020F0502020204030204" pitchFamily="34" charset="0"/>
              </a:rPr>
              <a:t>de comunicare si </a:t>
            </a:r>
            <a:r>
              <a:rPr lang="it-IT" sz="1200" dirty="0" err="1">
                <a:latin typeface="Calibri" panose="020F0502020204030204" pitchFamily="34" charset="0"/>
              </a:rPr>
              <a:t>relationare</a:t>
            </a:r>
            <a:r>
              <a:rPr lang="it-IT" sz="1200" dirty="0">
                <a:latin typeface="Calibri" panose="020F0502020204030204" pitchFamily="34" charset="0"/>
              </a:rPr>
              <a:t> cu </a:t>
            </a:r>
            <a:r>
              <a:rPr lang="it-IT" sz="1200" dirty="0" err="1">
                <a:latin typeface="Calibri" panose="020F0502020204030204" pitchFamily="34" charset="0"/>
              </a:rPr>
              <a:t>celelalte</a:t>
            </a:r>
            <a:r>
              <a:rPr lang="it-IT" sz="1200" dirty="0">
                <a:latin typeface="Calibri" panose="020F0502020204030204" pitchFamily="34" charset="0"/>
              </a:rPr>
              <a:t> </a:t>
            </a:r>
            <a:r>
              <a:rPr lang="it-IT" sz="1200" dirty="0" err="1" smtClean="0">
                <a:latin typeface="Calibri" panose="020F0502020204030204" pitchFamily="34" charset="0"/>
              </a:rPr>
              <a:t>departamente</a:t>
            </a:r>
            <a:r>
              <a:rPr lang="en-US" sz="1200" dirty="0" smtClean="0"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7" y="44624"/>
            <a:ext cx="1479550" cy="11239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503" y="6021288"/>
            <a:ext cx="88963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o-RO" sz="1600" b="1" i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Cei care sunt interesați pot trimite direct cererea de aplicare pe </a:t>
            </a:r>
            <a:r>
              <a:rPr lang="ro-RO" sz="1600" b="1" i="1" dirty="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Platforma Globală de Recrutare </a:t>
            </a:r>
            <a:r>
              <a:rPr lang="ro-RO" sz="1600" b="1" i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de pe site-ul nostru</a:t>
            </a:r>
            <a:r>
              <a:rPr lang="en-US" sz="1600" b="1" i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US" sz="1600" b="1" dirty="0" smtClean="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www.pirelli.ro/cariere</a:t>
            </a:r>
            <a:endParaRPr lang="en-US" sz="16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67272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78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Pirelli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Manea Elena, RO</dc:creator>
  <cp:lastModifiedBy>Manea Elena, RO</cp:lastModifiedBy>
  <cp:revision>63</cp:revision>
  <cp:lastPrinted>2016-06-15T12:56:15Z</cp:lastPrinted>
  <dcterms:created xsi:type="dcterms:W3CDTF">2016-04-08T16:52:01Z</dcterms:created>
  <dcterms:modified xsi:type="dcterms:W3CDTF">2016-06-15T14:09:49Z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">
    <vt:lpwstr>Public - Pirelli Data Classification</vt:lpwstr>
  </property>
  <property fmtid="{D5CDD505-2E9C-101B-9397-08002B2CF9AE}" pid="3" name="_AdHocReviewCycleID">
    <vt:i4>-1606060372</vt:i4>
  </property>
  <property fmtid="{D5CDD505-2E9C-101B-9397-08002B2CF9AE}" pid="4" name="_NewReviewCycle">
    <vt:lpwstr/>
  </property>
  <property fmtid="{D5CDD505-2E9C-101B-9397-08002B2CF9AE}" pid="5" name="_EmailSubject">
    <vt:lpwstr>Emailing: JOB_Specialist Contabilitate _Mai2016.pptx</vt:lpwstr>
  </property>
  <property fmtid="{D5CDD505-2E9C-101B-9397-08002B2CF9AE}" pid="6" name="_AuthorEmail">
    <vt:lpwstr>violetaandreea.osiceanu@pirelli.com</vt:lpwstr>
  </property>
  <property fmtid="{D5CDD505-2E9C-101B-9397-08002B2CF9AE}" pid="7" name="_AuthorEmailDisplayName">
    <vt:lpwstr>Osiceanu Violeta Andreea, RO</vt:lpwstr>
  </property>
  <property fmtid="{D5CDD505-2E9C-101B-9397-08002B2CF9AE}" pid="8" name="_PreviousAdHocReviewCycleID">
    <vt:i4>-1683723703</vt:i4>
  </property>
</Properties>
</file>