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4383"/>
    <a:srgbClr val="636E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24" autoAdjust="0"/>
  </p:normalViewPr>
  <p:slideViewPr>
    <p:cSldViewPr>
      <p:cViewPr varScale="1">
        <p:scale>
          <a:sx n="56" d="100"/>
          <a:sy n="56" d="100"/>
        </p:scale>
        <p:origin x="474" y="7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6523" y="1828800"/>
            <a:ext cx="6172200" cy="24384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028700" y="4442264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DB2C7-02B1-4370-954D-3DA4EAFE68F3}" type="datetimeFigureOut">
              <a:rPr lang="en-US"/>
              <a:pPr>
                <a:defRPr/>
              </a:pPr>
              <a:t>8/24/2015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2D9C5-508A-435C-8C4D-3C96CE7FF2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D3DFD-79C3-4F68-A672-9AEC7B833415}" type="datetimeFigureOut">
              <a:rPr lang="en-US"/>
              <a:pPr>
                <a:defRPr/>
              </a:pPr>
              <a:t>8/24/2015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55792B-E9EE-4F8E-8A43-BADA7334ED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D7401-476E-4BC5-B7B8-F744C0C34098}" type="datetimeFigureOut">
              <a:rPr lang="en-US"/>
              <a:pPr>
                <a:defRPr/>
              </a:pPr>
              <a:t>8/24/2015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F2776-ACBF-49F1-95EA-F96A5AAAF6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4DA42-3576-46E1-822D-93E233331BDD}" type="datetimeFigureOut">
              <a:rPr lang="en-US"/>
              <a:pPr>
                <a:defRPr/>
              </a:pPr>
              <a:t>8/24/2015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35565-D213-4872-9349-C12269B2BF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0150" y="812800"/>
            <a:ext cx="5314950" cy="24384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0150" y="3343715"/>
            <a:ext cx="5314950" cy="2012949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2B174-6EA5-4D93-AE11-C8AE2D1E18FD}" type="datetimeFigureOut">
              <a:rPr lang="en-US"/>
              <a:pPr>
                <a:defRPr/>
              </a:pPr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A8C4F-536E-4B86-8074-7916FDF6A0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E4E0A-4F83-44B2-8C59-C3D51AFBD1A2}" type="datetimeFigureOut">
              <a:rPr lang="en-US"/>
              <a:pPr>
                <a:defRPr/>
              </a:pPr>
              <a:t>8/24/2015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7C1EF-2BEC-4D73-8C0A-6240EAF811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1001183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83769" y="2046817"/>
            <a:ext cx="3031331" cy="1001183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3149601"/>
            <a:ext cx="3030141" cy="50186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9601"/>
            <a:ext cx="3031331" cy="50186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F3240-E865-4D41-9579-70349C52D0F0}" type="datetimeFigureOut">
              <a:rPr lang="en-US"/>
              <a:pPr>
                <a:defRPr/>
              </a:pPr>
              <a:t>8/24/2015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6CD9A-DFE1-47B4-B60A-D23FDFB846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B0A42-1132-4C7E-AA3C-E8067856A2B5}" type="datetimeFigureOut">
              <a:rPr lang="en-US"/>
              <a:pPr>
                <a:defRPr/>
              </a:pPr>
              <a:t>8/24/2015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06EF1-F220-47B6-A56D-AB271C674F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ED859-1A06-4F58-B866-B37A554882E7}" type="datetimeFigureOut">
              <a:rPr lang="en-US"/>
              <a:pPr>
                <a:defRPr/>
              </a:pPr>
              <a:t>8/24/2015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8F677-07CD-4C4D-B0FC-056A2596B5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42900" y="2032001"/>
            <a:ext cx="2256235" cy="6136217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0E487-2BB5-492A-8B3B-9BE2DDE71C8D}" type="datetimeFigureOut">
              <a:rPr lang="en-US"/>
              <a:pPr>
                <a:defRPr/>
              </a:pPr>
              <a:t>8/24/2015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4BEE5-AAA5-468F-9965-1CE45AA807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812800"/>
            <a:ext cx="4114800" cy="696384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71600" y="2442633"/>
            <a:ext cx="4114800" cy="52832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600" y="1555716"/>
            <a:ext cx="4114800" cy="707136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59D1A-26DE-4DF5-BCBC-DA35561664A3}" type="datetimeFigureOut">
              <a:rPr lang="en-US"/>
              <a:pPr>
                <a:defRPr/>
              </a:pPr>
              <a:t>8/24/2015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633D3-708E-481D-83A9-B4201D9ED1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3000"/>
            <a:duotone>
              <a:prstClr val="black"/>
              <a:srgbClr val="D9C3A5">
                <a:tint val="50000"/>
                <a:satMod val="180000"/>
              </a:srgbClr>
            </a:duotone>
            <a:lum/>
            <a:extLst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27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342900" y="8555038"/>
            <a:ext cx="1600200" cy="487362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0485D36-0A49-4BBC-A777-E71CBD5B5184}" type="datetimeFigureOut">
              <a:rPr lang="en-US"/>
              <a:pPr>
                <a:defRPr/>
              </a:pPr>
              <a:t>8/24/2015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343150" y="8555038"/>
            <a:ext cx="2171700" cy="487362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943600" y="8555038"/>
            <a:ext cx="571500" cy="487362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AF56CC1-C2C2-4D3E-846A-54B8747EA3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72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8.png"/><Relationship Id="rId18" Type="http://schemas.openxmlformats.org/officeDocument/2006/relationships/hyperlink" Target="http://economix.fr/en/" TargetMode="External"/><Relationship Id="rId26" Type="http://schemas.openxmlformats.org/officeDocument/2006/relationships/image" Target="../media/image15.png"/><Relationship Id="rId3" Type="http://schemas.openxmlformats.org/officeDocument/2006/relationships/image" Target="../media/image3.png"/><Relationship Id="rId21" Type="http://schemas.openxmlformats.org/officeDocument/2006/relationships/hyperlink" Target="http://www.gwu.edu/" TargetMode="External"/><Relationship Id="rId34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hyperlink" Target="http://www.luc.edu/" TargetMode="External"/><Relationship Id="rId17" Type="http://schemas.openxmlformats.org/officeDocument/2006/relationships/image" Target="../media/image10.png"/><Relationship Id="rId25" Type="http://schemas.openxmlformats.org/officeDocument/2006/relationships/hyperlink" Target="http://www.ersj.eu/" TargetMode="External"/><Relationship Id="rId33" Type="http://schemas.openxmlformats.org/officeDocument/2006/relationships/hyperlink" Target="http://eacea.ec.europa.eu/llp/about_llp/about_llp_en.php" TargetMode="External"/><Relationship Id="rId2" Type="http://schemas.openxmlformats.org/officeDocument/2006/relationships/hyperlink" Target="http://www.teicrete.gr/" TargetMode="External"/><Relationship Id="rId16" Type="http://schemas.openxmlformats.org/officeDocument/2006/relationships/hyperlink" Target="http://www.nup.ac.cy/" TargetMode="External"/><Relationship Id="rId20" Type="http://schemas.openxmlformats.org/officeDocument/2006/relationships/image" Target="../media/image12.png"/><Relationship Id="rId29" Type="http://schemas.openxmlformats.org/officeDocument/2006/relationships/hyperlink" Target="http://www.marmaras-nav.g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eikav.edu.gr/" TargetMode="External"/><Relationship Id="rId11" Type="http://schemas.openxmlformats.org/officeDocument/2006/relationships/image" Target="../media/image7.png"/><Relationship Id="rId24" Type="http://schemas.openxmlformats.org/officeDocument/2006/relationships/image" Target="../media/image14.png"/><Relationship Id="rId32" Type="http://schemas.openxmlformats.org/officeDocument/2006/relationships/image" Target="../media/image18.png"/><Relationship Id="rId5" Type="http://schemas.openxmlformats.org/officeDocument/2006/relationships/image" Target="../media/image4.png"/><Relationship Id="rId15" Type="http://schemas.openxmlformats.org/officeDocument/2006/relationships/image" Target="../media/image9.png"/><Relationship Id="rId23" Type="http://schemas.openxmlformats.org/officeDocument/2006/relationships/hyperlink" Target="http://www.stern.nyu.edu/" TargetMode="External"/><Relationship Id="rId28" Type="http://schemas.openxmlformats.org/officeDocument/2006/relationships/image" Target="../media/image16.png"/><Relationship Id="rId36" Type="http://schemas.openxmlformats.org/officeDocument/2006/relationships/image" Target="../media/image21.png"/><Relationship Id="rId10" Type="http://schemas.openxmlformats.org/officeDocument/2006/relationships/hyperlink" Target="http://www.unipi.gr/" TargetMode="External"/><Relationship Id="rId19" Type="http://schemas.openxmlformats.org/officeDocument/2006/relationships/image" Target="../media/image11.png"/><Relationship Id="rId31" Type="http://schemas.openxmlformats.org/officeDocument/2006/relationships/hyperlink" Target="http://eacea.ec.europa.eu/llp/jean_monnet/jean_monnet_en.php" TargetMode="External"/><Relationship Id="rId4" Type="http://schemas.openxmlformats.org/officeDocument/2006/relationships/hyperlink" Target="http://www.udc.es/principal/en/" TargetMode="External"/><Relationship Id="rId9" Type="http://schemas.openxmlformats.org/officeDocument/2006/relationships/image" Target="../media/image6.png"/><Relationship Id="rId14" Type="http://schemas.openxmlformats.org/officeDocument/2006/relationships/hyperlink" Target="http://www.ucv.ro/en/" TargetMode="External"/><Relationship Id="rId22" Type="http://schemas.openxmlformats.org/officeDocument/2006/relationships/image" Target="../media/image13.png"/><Relationship Id="rId27" Type="http://schemas.openxmlformats.org/officeDocument/2006/relationships/hyperlink" Target="http://www.deltatankers.gr/" TargetMode="External"/><Relationship Id="rId30" Type="http://schemas.openxmlformats.org/officeDocument/2006/relationships/image" Target="../media/image17.png"/><Relationship Id="rId35" Type="http://schemas.openxmlformats.org/officeDocument/2006/relationships/image" Target="../media/image20.png"/><Relationship Id="rId8" Type="http://schemas.openxmlformats.org/officeDocument/2006/relationships/hyperlink" Target="http://www.touro.ed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" descr="Technological Educational Institute of Crete">
            <a:hlinkClick r:id="rId2" tooltip="&quot;Technological Educational Institute of Crete&quot;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2313" y="6362700"/>
            <a:ext cx="427037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3" descr="University of A Coruña">
            <a:hlinkClick r:id="rId4" tooltip="&quot;University of A Coruña&quot;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95388" y="6362700"/>
            <a:ext cx="868362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5" descr="East Macedonia &amp; Thrace Institute of Technology">
            <a:hlinkClick r:id="rId6" tooltip="&quot;East Macedonia &amp; Thrace Institute of Technology&quot;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70250" y="6362700"/>
            <a:ext cx="42703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7" descr="Touro College and University System">
            <a:hlinkClick r:id="rId8" tooltip="&quot;Touro College and University System&quot;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736850" y="6362700"/>
            <a:ext cx="42703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9" descr="University of Piraeus">
            <a:hlinkClick r:id="rId10" tooltip="&quot;University of Piraeus&quot;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289175" y="6362700"/>
            <a:ext cx="3651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11" descr="Loyola University">
            <a:hlinkClick r:id="rId12" tooltip="&quot;Loyola University&quot;"/>
          </p:cNvPr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827463" y="6362700"/>
            <a:ext cx="449262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28" descr="University of Craiova">
            <a:hlinkClick r:id="rId14" tooltip="&quot;University of Craiova&quot;"/>
          </p:cNvPr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467225" y="6362700"/>
            <a:ext cx="381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Picture 13" descr="University of Neapolis, Pafos, Cyprus">
            <a:hlinkClick r:id="rId16" tooltip="&quot;University of Neapolis, Pafos, Cyprus&quot;"/>
          </p:cNvPr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4973638" y="6362700"/>
            <a:ext cx="9366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2" name="Picture 17" descr="Economix of the University Paris X, Nanterre">
            <a:hlinkClick r:id="rId18" tooltip="&quot;Economix of the University Paris X, Nanterre&quot;"/>
          </p:cNvPr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2032794" y="6948488"/>
            <a:ext cx="20193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3" name="Picture 30" descr="The Athenian Policy Forum"/>
          <p:cNvPicPr>
            <a:picLocks noChangeAspect="1"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4302543" y="6932674"/>
            <a:ext cx="1744662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4" name="Picture 18" descr="The George Washington University">
            <a:hlinkClick r:id="rId21" tooltip="&quot;The George Washington University&quot;"/>
          </p:cNvPr>
          <p:cNvPicPr>
            <a:picLocks noChangeAspect="1" noChangeArrowheads="1"/>
          </p:cNvPicPr>
          <p:nvPr/>
        </p:nvPicPr>
        <p:blipFill>
          <a:blip r:embed="rId22"/>
          <a:srcRect/>
          <a:stretch>
            <a:fillRect/>
          </a:stretch>
        </p:blipFill>
        <p:spPr bwMode="auto">
          <a:xfrm>
            <a:off x="1019175" y="7524750"/>
            <a:ext cx="88423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5" name="Picture 20" descr="NYU Stern School of Business">
            <a:hlinkClick r:id="rId23" tooltip="&quot;NYU Stern School of Business&quot;"/>
          </p:cNvPr>
          <p:cNvPicPr>
            <a:picLocks noChangeAspect="1" noChangeArrowheads="1"/>
          </p:cNvPicPr>
          <p:nvPr/>
        </p:nvPicPr>
        <p:blipFill>
          <a:blip r:embed="rId24"/>
          <a:srcRect/>
          <a:stretch>
            <a:fillRect/>
          </a:stretch>
        </p:blipFill>
        <p:spPr bwMode="auto">
          <a:xfrm>
            <a:off x="2182813" y="7524750"/>
            <a:ext cx="465137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6" name="Picture 22" descr="European Research Study Journal">
            <a:hlinkClick r:id="rId25" tooltip="&quot;European Research Study Journal&quot;"/>
          </p:cNvPr>
          <p:cNvPicPr>
            <a:picLocks noChangeAspect="1" noChangeArrowheads="1"/>
          </p:cNvPicPr>
          <p:nvPr/>
        </p:nvPicPr>
        <p:blipFill>
          <a:blip r:embed="rId26"/>
          <a:srcRect/>
          <a:stretch>
            <a:fillRect/>
          </a:stretch>
        </p:blipFill>
        <p:spPr bwMode="auto">
          <a:xfrm>
            <a:off x="2949575" y="7524750"/>
            <a:ext cx="6699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7" name="Picture 24" descr="Delta Tankers">
            <a:hlinkClick r:id="rId27" tooltip="&quot;Delta Tankers&quot;"/>
          </p:cNvPr>
          <p:cNvPicPr>
            <a:picLocks noChangeAspect="1" noChangeArrowheads="1"/>
          </p:cNvPicPr>
          <p:nvPr/>
        </p:nvPicPr>
        <p:blipFill>
          <a:blip r:embed="rId28"/>
          <a:srcRect/>
          <a:stretch>
            <a:fillRect/>
          </a:stretch>
        </p:blipFill>
        <p:spPr bwMode="auto">
          <a:xfrm>
            <a:off x="3805238" y="7524750"/>
            <a:ext cx="1325562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8" name="Picture 15" descr="Marmaras Navigation">
            <a:hlinkClick r:id="rId29" tooltip="&quot;Marmaras Navigation&quot;"/>
          </p:cNvPr>
          <p:cNvPicPr>
            <a:picLocks noChangeAspect="1" noChangeArrowheads="1"/>
          </p:cNvPicPr>
          <p:nvPr/>
        </p:nvPicPr>
        <p:blipFill>
          <a:blip r:embed="rId30"/>
          <a:srcRect/>
          <a:stretch>
            <a:fillRect/>
          </a:stretch>
        </p:blipFill>
        <p:spPr bwMode="auto">
          <a:xfrm>
            <a:off x="5370513" y="7524750"/>
            <a:ext cx="312737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9" name="Picture 31" descr="Jean Monnet Programme">
            <a:hlinkClick r:id="rId31" tooltip="&quot;Jean Monnet Programme&quot;"/>
          </p:cNvPr>
          <p:cNvPicPr>
            <a:picLocks noChangeAspect="1" noChangeArrowheads="1"/>
          </p:cNvPicPr>
          <p:nvPr/>
        </p:nvPicPr>
        <p:blipFill>
          <a:blip r:embed="rId32"/>
          <a:srcRect/>
          <a:stretch>
            <a:fillRect/>
          </a:stretch>
        </p:blipFill>
        <p:spPr bwMode="auto">
          <a:xfrm>
            <a:off x="1981200" y="8172450"/>
            <a:ext cx="13335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0" name="Picture 33" descr="Lifelong Learning Programme">
            <a:hlinkClick r:id="rId33" tooltip="&quot;Lifelong Learning Programme&quot;"/>
          </p:cNvPr>
          <p:cNvPicPr>
            <a:picLocks noChangeAspect="1" noChangeArrowheads="1"/>
          </p:cNvPicPr>
          <p:nvPr/>
        </p:nvPicPr>
        <p:blipFill>
          <a:blip r:embed="rId34"/>
          <a:srcRect/>
          <a:stretch>
            <a:fillRect/>
          </a:stretch>
        </p:blipFill>
        <p:spPr bwMode="auto">
          <a:xfrm>
            <a:off x="3465513" y="8172450"/>
            <a:ext cx="1363662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Rectangle 23"/>
          <p:cNvSpPr/>
          <p:nvPr/>
        </p:nvSpPr>
        <p:spPr>
          <a:xfrm>
            <a:off x="0" y="4427984"/>
            <a:ext cx="679214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3335" name="Picture 24"/>
          <p:cNvPicPr>
            <a:picLocks noChangeAspect="1" noChangeArrowheads="1"/>
          </p:cNvPicPr>
          <p:nvPr/>
        </p:nvPicPr>
        <p:blipFill>
          <a:blip r:embed="rId35"/>
          <a:srcRect/>
          <a:stretch>
            <a:fillRect/>
          </a:stretch>
        </p:blipFill>
        <p:spPr bwMode="auto">
          <a:xfrm>
            <a:off x="2074863" y="1160463"/>
            <a:ext cx="24193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Rectangle 25"/>
          <p:cNvSpPr/>
          <p:nvPr/>
        </p:nvSpPr>
        <p:spPr>
          <a:xfrm>
            <a:off x="0" y="191600"/>
            <a:ext cx="6792144" cy="39087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International Conference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on Applied Business and 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Economics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University of Piraeus, MSc in 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Maritime, Research Center, International Strategic </a:t>
            </a: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M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anagement Association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11</a:t>
            </a:r>
            <a:r>
              <a:rPr lang="en-US" sz="2800" b="1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th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 Edition of ICABE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51392" y="5733679"/>
            <a:ext cx="2068195" cy="33855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www.icabe.gr</a:t>
            </a:r>
            <a:endParaRPr lang="en-US" sz="1600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Ορθογώνιο 3"/>
          <p:cNvSpPr/>
          <p:nvPr/>
        </p:nvSpPr>
        <p:spPr>
          <a:xfrm>
            <a:off x="59520" y="4071925"/>
            <a:ext cx="6609840" cy="115416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300" b="1" dirty="0" smtClean="0">
                <a:ln/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November 12</a:t>
            </a:r>
            <a:r>
              <a:rPr lang="en-US" sz="2300" b="1" baseline="30000" dirty="0" smtClean="0">
                <a:ln/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</a:t>
            </a:r>
            <a:r>
              <a:rPr lang="en-US" sz="2300" b="1" dirty="0" smtClean="0">
                <a:ln/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-14</a:t>
            </a:r>
            <a:r>
              <a:rPr lang="en-US" sz="2300" b="1" baseline="30000" dirty="0" smtClean="0">
                <a:ln/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</a:t>
            </a:r>
            <a:r>
              <a:rPr lang="en-US" sz="2300" b="1" dirty="0" smtClean="0">
                <a:ln/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300" b="1" dirty="0">
                <a:ln/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2015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300" b="1" dirty="0">
                <a:ln/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</a:t>
            </a:r>
            <a:r>
              <a:rPr lang="en-US" sz="2300" b="1" dirty="0" smtClean="0">
                <a:ln/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University of Piraeus, Piraeus Greece </a:t>
            </a:r>
            <a:endParaRPr lang="en-US" sz="2300" b="1" dirty="0" smtClean="0">
              <a:ln/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3336634" y="2863840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1026" name="Picture 2" descr="WPU logo black"/>
          <p:cNvPicPr>
            <a:picLocks noChangeAspect="1" noChangeArrowheads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750" y="6952008"/>
            <a:ext cx="1189037" cy="427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130</TotalTime>
  <Words>37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Book Antiqua</vt:lpstr>
      <vt:lpstr>Lucida Sans</vt:lpstr>
      <vt:lpstr>Verdana</vt:lpstr>
      <vt:lpstr>Wingdings</vt:lpstr>
      <vt:lpstr>Wingdings 2</vt:lpstr>
      <vt:lpstr>Wingdings 3</vt:lpstr>
      <vt:lpstr>Apex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elena</dc:creator>
  <cp:lastModifiedBy>Windows User</cp:lastModifiedBy>
  <cp:revision>19</cp:revision>
  <dcterms:created xsi:type="dcterms:W3CDTF">2015-06-18T04:38:41Z</dcterms:created>
  <dcterms:modified xsi:type="dcterms:W3CDTF">2015-08-24T10:33:32Z</dcterms:modified>
</cp:coreProperties>
</file>