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2" r:id="rId1"/>
    <p:sldMasterId id="2147483653" r:id="rId2"/>
    <p:sldMasterId id="2147483735" r:id="rId3"/>
    <p:sldMasterId id="2147483769" r:id="rId4"/>
    <p:sldMasterId id="2147483782" r:id="rId5"/>
    <p:sldMasterId id="2147483840" r:id="rId6"/>
    <p:sldMasterId id="2147483968" r:id="rId7"/>
    <p:sldMasterId id="2147483975" r:id="rId8"/>
    <p:sldMasterId id="2147483987" r:id="rId9"/>
  </p:sldMasterIdLst>
  <p:notesMasterIdLst>
    <p:notesMasterId r:id="rId11"/>
  </p:notesMasterIdLst>
  <p:handoutMasterIdLst>
    <p:handoutMasterId r:id="rId12"/>
  </p:handoutMasterIdLst>
  <p:sldIdLst>
    <p:sldId id="1442" r:id="rId10"/>
  </p:sldIdLst>
  <p:sldSz cx="9906000" cy="6858000" type="A4"/>
  <p:notesSz cx="6735763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3pPr>
    <a:lvl4pPr marL="13684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4pPr>
    <a:lvl5pPr marL="18256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56885"/>
    <a:srgbClr val="DDDDDD"/>
    <a:srgbClr val="00A800"/>
    <a:srgbClr val="00CC66"/>
    <a:srgbClr val="00CC99"/>
    <a:srgbClr val="99FF99"/>
    <a:srgbClr val="FFCCCC"/>
    <a:srgbClr val="FF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94550" autoAdjust="0"/>
  </p:normalViewPr>
  <p:slideViewPr>
    <p:cSldViewPr>
      <p:cViewPr varScale="1">
        <p:scale>
          <a:sx n="105" d="100"/>
          <a:sy n="105" d="100"/>
        </p:scale>
        <p:origin x="-174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t" anchorCtr="0" compatLnSpc="1">
            <a:prstTxWarp prst="textNoShape">
              <a:avLst/>
            </a:prstTxWarp>
          </a:bodyPr>
          <a:lstStyle>
            <a:lvl1pPr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pippo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16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t" anchorCtr="0" compatLnSpc="1">
            <a:prstTxWarp prst="textNoShape">
              <a:avLst/>
            </a:prstTxWarp>
          </a:bodyPr>
          <a:lstStyle>
            <a:lvl1pPr algn="r"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16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b" anchorCtr="0" compatLnSpc="1">
            <a:prstTxWarp prst="textNoShape">
              <a:avLst/>
            </a:prstTxWarp>
          </a:bodyPr>
          <a:lstStyle>
            <a:lvl1pPr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5300"/>
            <a:ext cx="2916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b" anchorCtr="0" compatLnSpc="1">
            <a:prstTxWarp prst="textNoShape">
              <a:avLst/>
            </a:prstTxWarp>
          </a:bodyPr>
          <a:lstStyle>
            <a:lvl1pPr algn="r"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36813C1-363A-4DF8-AB3D-7384BD99E9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4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83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40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12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684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56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965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8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50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3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85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0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9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366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7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22"/>
            <a:ext cx="8420100" cy="1500187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7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05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6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91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263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3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710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637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906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92" y="333375"/>
            <a:ext cx="276999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221" y="333375"/>
            <a:ext cx="6862762" cy="5792788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2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3" indent="0" algn="ctr">
              <a:buNone/>
              <a:defRPr/>
            </a:lvl3pPr>
            <a:lvl4pPr marL="1371589" indent="0" algn="ctr">
              <a:buNone/>
              <a:defRPr/>
            </a:lvl4pPr>
            <a:lvl5pPr marL="1828785" indent="0" algn="ctr">
              <a:buNone/>
              <a:defRPr/>
            </a:lvl5pPr>
            <a:lvl6pPr marL="2285983" indent="0" algn="ctr">
              <a:buNone/>
              <a:defRPr/>
            </a:lvl6pPr>
            <a:lvl7pPr marL="2743179" indent="0" algn="ctr">
              <a:buNone/>
              <a:defRPr/>
            </a:lvl7pPr>
            <a:lvl8pPr marL="3200375" indent="0" algn="ctr">
              <a:buNone/>
              <a:defRPr/>
            </a:lvl8pPr>
            <a:lvl9pPr marL="36575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688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4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334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3" indent="0">
              <a:buNone/>
              <a:defRPr sz="1600"/>
            </a:lvl3pPr>
            <a:lvl4pPr marL="1371589" indent="0">
              <a:buNone/>
              <a:defRPr sz="1400"/>
            </a:lvl4pPr>
            <a:lvl5pPr marL="1828785" indent="0">
              <a:buNone/>
              <a:defRPr sz="1400"/>
            </a:lvl5pPr>
            <a:lvl6pPr marL="2285983" indent="0">
              <a:buNone/>
              <a:defRPr sz="1400"/>
            </a:lvl6pPr>
            <a:lvl7pPr marL="2743179" indent="0">
              <a:buNone/>
              <a:defRPr sz="1400"/>
            </a:lvl7pPr>
            <a:lvl8pPr marL="3200375" indent="0">
              <a:buNone/>
              <a:defRPr sz="1400"/>
            </a:lvl8pPr>
            <a:lvl9pPr marL="36575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679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4" y="1463676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9" y="1463676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69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0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339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13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9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192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7401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3" indent="0">
              <a:buNone/>
              <a:defRPr sz="2400"/>
            </a:lvl3pPr>
            <a:lvl4pPr marL="1371589" indent="0">
              <a:buNone/>
              <a:defRPr sz="2000"/>
            </a:lvl4pPr>
            <a:lvl5pPr marL="1828785" indent="0">
              <a:buNone/>
              <a:defRPr sz="2000"/>
            </a:lvl5pPr>
            <a:lvl6pPr marL="2285983" indent="0">
              <a:buNone/>
              <a:defRPr sz="2000"/>
            </a:lvl6pPr>
            <a:lvl7pPr marL="2743179" indent="0">
              <a:buNone/>
              <a:defRPr sz="2000"/>
            </a:lvl7pPr>
            <a:lvl8pPr marL="3200375" indent="0">
              <a:buNone/>
              <a:defRPr sz="2000"/>
            </a:lvl8pPr>
            <a:lvl9pPr marL="3657572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44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61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354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74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58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034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7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82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75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6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143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975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3833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3668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5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5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31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6438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92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37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252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981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78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840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97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892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0685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4753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250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3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0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2762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2737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3621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9672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3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132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7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97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4701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4719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432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9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99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9725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4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262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7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692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423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 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839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5927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95300" y="1082675"/>
            <a:ext cx="8915400" cy="5043488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02410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323455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2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3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00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26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5979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5" y="1463675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463675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84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42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212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4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06759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1443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1954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4974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64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6667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0" y="1463678"/>
            <a:ext cx="4407360" cy="13295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52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1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4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6149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870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7717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1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3199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3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8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56848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613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393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6" y="819561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6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1266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5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4289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2743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9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577543D-5FD4-469C-BEDF-7F1979716E6C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1" name="Group 1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2052" name="Picture 17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Text Box 18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5pPr>
      <a:lvl6pPr marL="457192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6pPr>
      <a:lvl7pPr marL="914386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7pPr>
      <a:lvl8pPr marL="1371578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8pPr>
      <a:lvl9pPr marL="1828771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6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53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47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4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0413"/>
            <a:fld id="{24F07C67-CAF1-4A93-87E1-288B4D477007}" type="slidenum">
              <a:rPr lang="it-IT" sz="800"/>
              <a:pPr algn="r" defTabSz="760413"/>
              <a:t>‹#›</a:t>
            </a:fld>
            <a:endParaRPr lang="it-IT" sz="800"/>
          </a:p>
        </p:txBody>
      </p:sp>
      <p:sp>
        <p:nvSpPr>
          <p:cNvPr id="3077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9" rIns="91439"/>
          <a:lstStyle/>
          <a:p>
            <a:endParaRPr lang="en-US"/>
          </a:p>
        </p:txBody>
      </p:sp>
      <p:grpSp>
        <p:nvGrpSpPr>
          <p:cNvPr id="3078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1637"/>
            <a:chOff x="28" y="4051"/>
            <a:chExt cx="694" cy="253"/>
          </a:xfrm>
        </p:grpSpPr>
        <p:pic>
          <p:nvPicPr>
            <p:cNvPr id="3079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6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6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93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89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85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6838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0025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11150" indent="-107950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5613" indent="-141288" algn="l" defTabSz="760413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5813" indent="-227013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8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77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73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7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2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4102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5C98D047-A045-4948-B3AB-8F0CFC2247E0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5126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32B4E7F3-D6EA-4EBF-A427-B072A10574C8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CDF00DA-1D51-465E-9DAB-9CEB2B8B844B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614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615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615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9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8"/>
            <a:ext cx="9342437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3375"/>
            <a:ext cx="9353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3"/>
          <p:cNvSpPr>
            <a:spLocks noChangeArrowheads="1"/>
          </p:cNvSpPr>
          <p:nvPr/>
        </p:nvSpPr>
        <p:spPr bwMode="auto">
          <a:xfrm>
            <a:off x="9746042" y="6702428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2000"/>
            <a:fld id="{0415867A-8430-456F-9EC7-1BCD6DFE7F41}" type="slidenum">
              <a:rPr lang="it-IT" sz="800">
                <a:latin typeface="Arial"/>
              </a:rPr>
              <a:pPr algn="r" defTabSz="762000"/>
              <a:t>‹#›</a:t>
            </a:fld>
            <a:endParaRPr lang="it-IT" sz="800">
              <a:latin typeface="Arial"/>
            </a:endParaRPr>
          </a:p>
        </p:txBody>
      </p:sp>
      <p:sp>
        <p:nvSpPr>
          <p:cNvPr id="5125" name="Line 13"/>
          <p:cNvSpPr>
            <a:spLocks noChangeShapeType="1"/>
          </p:cNvSpPr>
          <p:nvPr userDrawn="1"/>
        </p:nvSpPr>
        <p:spPr bwMode="auto">
          <a:xfrm>
            <a:off x="107952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 b="1">
              <a:latin typeface="Arial"/>
            </a:endParaRPr>
          </a:p>
        </p:txBody>
      </p:sp>
      <p:grpSp>
        <p:nvGrpSpPr>
          <p:cNvPr id="5126" name="Group 53"/>
          <p:cNvGrpSpPr>
            <a:grpSpLocks/>
          </p:cNvGrpSpPr>
          <p:nvPr userDrawn="1"/>
        </p:nvGrpSpPr>
        <p:grpSpPr bwMode="auto">
          <a:xfrm>
            <a:off x="57152" y="6430963"/>
            <a:ext cx="1138238" cy="400050"/>
            <a:chOff x="3861" y="2432"/>
            <a:chExt cx="793" cy="252"/>
          </a:xfrm>
        </p:grpSpPr>
        <p:pic>
          <p:nvPicPr>
            <p:cNvPr id="5127" name="Picture 54" descr="logo-pirelli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2432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/>
          </p:nvSpPr>
          <p:spPr bwMode="auto">
            <a:xfrm>
              <a:off x="3861" y="2607"/>
              <a:ext cx="79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b="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9pPr>
    </p:titleStyle>
    <p:bodyStyle>
      <a:lvl1pPr marL="98425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1613" indent="-101600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  <a:cs typeface="+mn-cs"/>
        </a:defRPr>
      </a:lvl2pPr>
      <a:lvl3pPr marL="312738" indent="-109538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  <a:cs typeface="+mn-cs"/>
        </a:defRPr>
      </a:lvl3pPr>
      <a:lvl4pPr marL="457200" indent="-142875" algn="l" defTabSz="762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5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8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5663" y="6702425"/>
            <a:ext cx="12541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BE3C302B-C50D-48B0-9806-A0C4C01F40E8}" type="slidenum">
              <a:rPr lang="it-IT" sz="800" smtClean="0">
                <a:latin typeface="Arial" pitchFamily="34" charset="0"/>
              </a:rPr>
              <a:pPr algn="r" defTabSz="758825"/>
              <a:t>‹#›</a:t>
            </a:fld>
            <a:endParaRPr lang="it-IT" sz="800" smtClean="0">
              <a:latin typeface="Arial" pitchFamily="34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331243" y="692150"/>
            <a:ext cx="930227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it-IT" smtClean="0">
              <a:latin typeface="Arial" pitchFamily="34" charset="0"/>
            </a:endParaRPr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0" y="6430963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10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it/url?sa=i&amp;rct=j&amp;q=&amp;esrc=s&amp;frm=1&amp;source=images&amp;cd=&amp;cad=rja&amp;uact=8&amp;ved=0CAcQjRw&amp;url=http://sgpp.arizona.edu/node/740&amp;ei=vAtrVLToEYPlOOPRgOAM&amp;bvm=bv.79908130,d.d2s&amp;psig=AFQjCNEJ8qeK5xNyoPjeJBg_h3c99S7ouA&amp;ust=1416387870612300" TargetMode="Externa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1"/>
          <p:cNvSpPr>
            <a:spLocks noChangeArrowheads="1"/>
          </p:cNvSpPr>
          <p:nvPr/>
        </p:nvSpPr>
        <p:spPr bwMode="auto">
          <a:xfrm>
            <a:off x="1822192" y="6091844"/>
            <a:ext cx="6333066" cy="255368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en-US" sz="1800" b="1" i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00236"/>
            <a:ext cx="9353550" cy="307777"/>
          </a:xfrm>
        </p:spPr>
        <p:txBody>
          <a:bodyPr/>
          <a:lstStyle/>
          <a:p>
            <a:r>
              <a:rPr lang="en-US" sz="2000" dirty="0"/>
              <a:t>INTERNSHIP </a:t>
            </a:r>
            <a:r>
              <a:rPr lang="en-US" sz="2000" dirty="0" smtClean="0"/>
              <a:t>PROJECT</a:t>
            </a:r>
            <a:endParaRPr lang="it-IT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4488" y="2276873"/>
            <a:ext cx="9217024" cy="3613870"/>
            <a:chOff x="272480" y="817356"/>
            <a:chExt cx="9289033" cy="4746997"/>
          </a:xfrm>
        </p:grpSpPr>
        <p:sp>
          <p:nvSpPr>
            <p:cNvPr id="5" name="TextBox 1"/>
            <p:cNvSpPr>
              <a:spLocks noChangeArrowheads="1"/>
            </p:cNvSpPr>
            <p:nvPr/>
          </p:nvSpPr>
          <p:spPr bwMode="auto">
            <a:xfrm>
              <a:off x="282166" y="817356"/>
              <a:ext cx="2727164" cy="335438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Project </a:t>
              </a:r>
              <a:r>
                <a:rPr lang="en-US" sz="1800" b="1" i="1" dirty="0">
                  <a:solidFill>
                    <a:srgbClr val="FFFFFF"/>
                  </a:solidFill>
                </a:rPr>
                <a:t>title</a:t>
              </a:r>
              <a:r>
                <a:rPr lang="it-IT" sz="1800" b="1" i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" name="TextBox 1"/>
            <p:cNvSpPr>
              <a:spLocks noChangeArrowheads="1"/>
            </p:cNvSpPr>
            <p:nvPr/>
          </p:nvSpPr>
          <p:spPr bwMode="auto">
            <a:xfrm>
              <a:off x="282165" y="2186554"/>
              <a:ext cx="4885875" cy="343285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 smtClean="0">
                  <a:solidFill>
                    <a:srgbClr val="FFFFFF"/>
                  </a:solidFill>
                </a:rPr>
                <a:t>Learning </a:t>
              </a:r>
              <a:r>
                <a:rPr lang="en-US" sz="1800" b="1" i="1" dirty="0" smtClean="0">
                  <a:solidFill>
                    <a:srgbClr val="FFFFFF"/>
                  </a:solidFill>
                </a:rPr>
                <a:t>Objectives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3178969" y="1243228"/>
              <a:ext cx="638254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282166" y="1238940"/>
              <a:ext cx="273630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9" name="TextBox 1"/>
            <p:cNvSpPr>
              <a:spLocks noChangeArrowheads="1"/>
            </p:cNvSpPr>
            <p:nvPr/>
          </p:nvSpPr>
          <p:spPr bwMode="auto">
            <a:xfrm>
              <a:off x="3178969" y="817356"/>
              <a:ext cx="6382544" cy="335439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FFFFFF"/>
                  </a:solidFill>
                </a:rPr>
                <a:t>Activities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297869" y="2617287"/>
              <a:ext cx="4870171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1" name="TextBox 1"/>
            <p:cNvSpPr>
              <a:spLocks noChangeArrowheads="1"/>
            </p:cNvSpPr>
            <p:nvPr/>
          </p:nvSpPr>
          <p:spPr bwMode="auto">
            <a:xfrm>
              <a:off x="5313040" y="2186553"/>
              <a:ext cx="4248473" cy="34328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Knowledge </a:t>
              </a:r>
              <a:r>
                <a:rPr lang="en-US" sz="1800" b="1" i="1" dirty="0">
                  <a:solidFill>
                    <a:srgbClr val="FFFFFF"/>
                  </a:solidFill>
                </a:rPr>
                <a:t>needed</a:t>
              </a: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5313040" y="2617286"/>
              <a:ext cx="4248473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3" name="TextBox 1"/>
            <p:cNvSpPr>
              <a:spLocks noChangeArrowheads="1"/>
            </p:cNvSpPr>
            <p:nvPr/>
          </p:nvSpPr>
          <p:spPr bwMode="auto">
            <a:xfrm>
              <a:off x="282166" y="3947645"/>
              <a:ext cx="9279347" cy="335413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r>
                <a:rPr lang="en-US" sz="1800" b="1" i="1" dirty="0" smtClean="0">
                  <a:solidFill>
                    <a:srgbClr val="FFFFFF"/>
                  </a:solidFill>
                </a:rPr>
                <a:t>Expected outputs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2"/>
            <p:cNvSpPr txBox="1">
              <a:spLocks noChangeArrowheads="1"/>
            </p:cNvSpPr>
            <p:nvPr/>
          </p:nvSpPr>
          <p:spPr bwMode="auto">
            <a:xfrm>
              <a:off x="272480" y="1238940"/>
              <a:ext cx="27368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Microsoft Dynamics NAV specialist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3178969" y="1201778"/>
              <a:ext cx="638254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US" i="1" dirty="0" smtClean="0"/>
                <a:t>First and second level support for Microsoft dynamics NAV</a:t>
              </a:r>
            </a:p>
            <a:p>
              <a:pPr marL="0" indent="0"/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 </a:t>
              </a:r>
            </a:p>
          </p:txBody>
        </p:sp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297870" y="2686202"/>
              <a:ext cx="4870171" cy="94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lvl="0"/>
              <a:r>
                <a:rPr lang="en-US" sz="1200" i="1" dirty="0"/>
                <a:t>Understand the </a:t>
              </a:r>
              <a:r>
                <a:rPr lang="en-US" sz="1200" i="1" dirty="0" smtClean="0"/>
                <a:t>processes(Sales</a:t>
              </a:r>
              <a:r>
                <a:rPr lang="en-US" sz="1200" i="1" dirty="0"/>
                <a:t>, Purchasing, Warehouse, Deposit and Accounting) and offers solutions for </a:t>
              </a:r>
              <a:r>
                <a:rPr lang="en-US" sz="1200" i="1" dirty="0" smtClean="0"/>
                <a:t>the reported incidents.</a:t>
              </a:r>
              <a:endParaRPr lang="en-US" sz="1200" i="1" dirty="0"/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5313040" y="2716238"/>
              <a:ext cx="4248473" cy="122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buFont typeface="Arial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Faculty \ Master last year of study </a:t>
              </a: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(Faculty Automatics \ Mathematics)</a:t>
              </a:r>
              <a:endParaRPr lang="en-US" sz="1100" dirty="0">
                <a:solidFill>
                  <a:schemeClr val="tx1"/>
                </a:solidFill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Medium </a:t>
              </a: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IT </a:t>
              </a: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skills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Italian– high level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1"/>
                  </a:solidFill>
                </a:rPr>
                <a:t>English– </a:t>
              </a:r>
              <a:r>
                <a:rPr lang="en-US" sz="1100" dirty="0">
                  <a:solidFill>
                    <a:schemeClr val="tx1"/>
                  </a:solidFill>
                </a:rPr>
                <a:t>medium level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>
                <a:solidFill>
                  <a:schemeClr val="tx1"/>
                </a:solidFill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97870" y="4340217"/>
              <a:ext cx="9263643" cy="1224136"/>
            </a:xfrm>
            <a:prstGeom prst="rect">
              <a:avLst/>
            </a:prstGeom>
            <a:noFill/>
            <a:ln w="9525" cap="flat" cmpd="sng" algn="ctr">
              <a:solidFill>
                <a:srgbClr val="3E628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endParaRPr>
            </a:p>
          </p:txBody>
        </p: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344488" y="4358301"/>
              <a:ext cx="9217025" cy="954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 high level of autonomy </a:t>
              </a: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in managing requests related to 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Microsoft Dynamics NAV.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4488" y="929986"/>
            <a:ext cx="2520280" cy="643533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it-IT"/>
            </a:defPPr>
            <a:lvl1pPr algn="ctr">
              <a:defRPr sz="2000" b="1" i="1">
                <a:solidFill>
                  <a:srgbClr val="FFFFFF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General Information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64768" y="850067"/>
            <a:ext cx="4588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Department: User and Application Support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Tutor: Ciprian Neagu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Type of the project:</a:t>
            </a:r>
          </a:p>
          <a:p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5338148" y="1457300"/>
            <a:ext cx="262924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9728" y="1444494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Summer Camp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9728" y="1854555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Project work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48782" y="1884454"/>
            <a:ext cx="337250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X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AutoShape 2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2713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4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5113" y="-1219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56" y="210030"/>
            <a:ext cx="2130764" cy="206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822192" y="6093296"/>
            <a:ext cx="615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Don’t wait, send your CV through the website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400" b="1" u="sng" dirty="0" smtClean="0">
                <a:solidFill>
                  <a:srgbClr val="C00000"/>
                </a:solidFill>
              </a:rPr>
              <a:t>www.pirelli.ro/cariere</a:t>
            </a:r>
            <a:endParaRPr lang="en-US" sz="1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Formato slide PP">
  <a:themeElements>
    <a:clrScheme name="2_Formato slide P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Formato slide PP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Formato slide P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rmato slide P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1st June powerpoint (Mike v0.3)">
  <a:themeElements>
    <a:clrScheme name="2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2_1st June powerpoint (Mike v0.3)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 Spectrum Value Partners_V2</Template>
  <TotalTime>44</TotalTime>
  <Words>117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1_1st June powerpoint (Mike v0.3)</vt:lpstr>
      <vt:lpstr>Custom Design</vt:lpstr>
      <vt:lpstr>2_1st June powerpoint (Mike v0.3)</vt:lpstr>
      <vt:lpstr>VP PORT</vt:lpstr>
      <vt:lpstr>1_VP PORT</vt:lpstr>
      <vt:lpstr>3_1st June powerpoint (Mike v0.3)</vt:lpstr>
      <vt:lpstr>2_Formato slide PP</vt:lpstr>
      <vt:lpstr>4_1st June powerpoint (Mike v0.3)</vt:lpstr>
      <vt:lpstr>5_1st June powerpoint (Mike v0.3)</vt:lpstr>
      <vt:lpstr>INTERNSHIP PROJECT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Tomaso Marmont</dc:creator>
  <cp:lastModifiedBy>Serbanica Leontina Gabriela, RO</cp:lastModifiedBy>
  <cp:revision>2015</cp:revision>
  <cp:lastPrinted>2014-04-18T10:26:52Z</cp:lastPrinted>
  <dcterms:created xsi:type="dcterms:W3CDTF">2011-09-27T16:54:53Z</dcterms:created>
  <dcterms:modified xsi:type="dcterms:W3CDTF">2018-03-26T14:50:00Z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.</vt:lpwstr>
  </property>
  <property fmtid="{D5CDD505-2E9C-101B-9397-08002B2CF9AE}" pid="3" name="SUBTITLE">
    <vt:lpwstr/>
  </property>
  <property fmtid="{D5CDD505-2E9C-101B-9397-08002B2CF9AE}" pid="4" name="author">
    <vt:lpwstr>.</vt:lpwstr>
  </property>
  <property fmtid="{D5CDD505-2E9C-101B-9397-08002B2CF9AE}" pid="5" name="CLIENT">
    <vt:lpwstr>.</vt:lpwstr>
  </property>
  <property fmtid="{D5CDD505-2E9C-101B-9397-08002B2CF9AE}" pid="6" name="CHARGE">
    <vt:lpwstr>.</vt:lpwstr>
  </property>
  <property fmtid="{D5CDD505-2E9C-101B-9397-08002B2CF9AE}" pid="7" name="CODICEDOC">
    <vt:lpwstr>.</vt:lpwstr>
  </property>
  <property fmtid="{D5CDD505-2E9C-101B-9397-08002B2CF9AE}" pid="8" name="NOTES">
    <vt:lpwstr/>
  </property>
  <property fmtid="{D5CDD505-2E9C-101B-9397-08002B2CF9AE}" pid="9" name="INDCAT">
    <vt:lpwstr>N.D.</vt:lpwstr>
  </property>
  <property fmtid="{D5CDD505-2E9C-101B-9397-08002B2CF9AE}" pid="10" name="INDSUBCAT1">
    <vt:lpwstr>N.D.</vt:lpwstr>
  </property>
  <property fmtid="{D5CDD505-2E9C-101B-9397-08002B2CF9AE}" pid="11" name="INDSUBCAT2">
    <vt:lpwstr>N.D.</vt:lpwstr>
  </property>
  <property fmtid="{D5CDD505-2E9C-101B-9397-08002B2CF9AE}" pid="12" name="FUNCTCAT">
    <vt:lpwstr>N.D.</vt:lpwstr>
  </property>
  <property fmtid="{D5CDD505-2E9C-101B-9397-08002B2CF9AE}" pid="13" name="FUNCTSUBCAT">
    <vt:lpwstr>N.D.</vt:lpwstr>
  </property>
  <property fmtid="{D5CDD505-2E9C-101B-9397-08002B2CF9AE}" pid="14" name="CONTINENT">
    <vt:lpwstr>N.D.</vt:lpwstr>
  </property>
  <property fmtid="{D5CDD505-2E9C-101B-9397-08002B2CF9AE}" pid="15" name="COUNTRY">
    <vt:lpwstr>N.D.</vt:lpwstr>
  </property>
  <property fmtid="{D5CDD505-2E9C-101B-9397-08002B2CF9AE}" pid="16" name="REVNUMBER">
    <vt:lpwstr/>
  </property>
  <property fmtid="{D5CDD505-2E9C-101B-9397-08002B2CF9AE}" pid="17" name="FILENAME">
    <vt:lpwstr>Format Spectrum Value Partners_V2.ppt</vt:lpwstr>
  </property>
  <property fmtid="{D5CDD505-2E9C-101B-9397-08002B2CF9AE}" pid="18" name="TYPE">
    <vt:bool>false</vt:bool>
  </property>
  <property fmtid="{D5CDD505-2E9C-101B-9397-08002B2CF9AE}" pid="19" name="NUMEROREV">
    <vt:lpwstr/>
  </property>
  <property fmtid="{D5CDD505-2E9C-101B-9397-08002B2CF9AE}" pid="20" name="DOCDATE">
    <vt:lpwstr>08/10/20</vt:lpwstr>
  </property>
  <property fmtid="{D5CDD505-2E9C-101B-9397-08002B2CF9AE}" pid="21" name="VERSION">
    <vt:lpwstr/>
  </property>
  <property fmtid="{D5CDD505-2E9C-101B-9397-08002B2CF9AE}" pid="22" name="NOMEFILE">
    <vt:lpwstr>PresAutomVP=Spe</vt:lpwstr>
  </property>
  <property fmtid="{D5CDD505-2E9C-101B-9397-08002B2CF9AE}" pid="23" name="REV">
    <vt:lpwstr/>
  </property>
  <property fmtid="{D5CDD505-2E9C-101B-9397-08002B2CF9AE}" pid="24" name="EXCODICE">
    <vt:lpwstr/>
  </property>
  <property fmtid="{D5CDD505-2E9C-101B-9397-08002B2CF9AE}" pid="25" name="PRESDATE">
    <vt:lpwstr>08/10/20</vt:lpwstr>
  </property>
  <property fmtid="{D5CDD505-2E9C-101B-9397-08002B2CF9AE}" pid="26" name="AUTO">
    <vt:lpwstr>0</vt:lpwstr>
  </property>
  <property fmtid="{D5CDD505-2E9C-101B-9397-08002B2CF9AE}" pid="27" name="ISTFIN">
    <vt:lpwstr>0</vt:lpwstr>
  </property>
  <property fmtid="{D5CDD505-2E9C-101B-9397-08002B2CF9AE}" pid="28" name="ASSICURAZIONI">
    <vt:lpwstr>0</vt:lpwstr>
  </property>
  <property fmtid="{D5CDD505-2E9C-101B-9397-08002B2CF9AE}" pid="29" name="BENI">
    <vt:lpwstr>0</vt:lpwstr>
  </property>
  <property fmtid="{D5CDD505-2E9C-101B-9397-08002B2CF9AE}" pid="30" name="ENERGIA">
    <vt:lpwstr>0</vt:lpwstr>
  </property>
  <property fmtid="{D5CDD505-2E9C-101B-9397-08002B2CF9AE}" pid="31" name="TELCO">
    <vt:lpwstr>0</vt:lpwstr>
  </property>
  <property fmtid="{D5CDD505-2E9C-101B-9397-08002B2CF9AE}" pid="32" name="LOGISTICA">
    <vt:lpwstr>0</vt:lpwstr>
  </property>
  <property fmtid="{D5CDD505-2E9C-101B-9397-08002B2CF9AE}" pid="33" name="PUBBLICAZIONI">
    <vt:lpwstr>0</vt:lpwstr>
  </property>
  <property fmtid="{D5CDD505-2E9C-101B-9397-08002B2CF9AE}" pid="34" name="IMMOBILIARE">
    <vt:lpwstr>0</vt:lpwstr>
  </property>
  <property fmtid="{D5CDD505-2E9C-101B-9397-08002B2CF9AE}" pid="35" name="ELETTRONICA">
    <vt:lpwstr>0</vt:lpwstr>
  </property>
  <property fmtid="{D5CDD505-2E9C-101B-9397-08002B2CF9AE}" pid="36" name="ALTRAAREA">
    <vt:lpwstr>0</vt:lpwstr>
  </property>
  <property fmtid="{D5CDD505-2E9C-101B-9397-08002B2CF9AE}" pid="37" name="STRATEGIA">
    <vt:lpwstr>0</vt:lpwstr>
  </property>
  <property fmtid="{D5CDD505-2E9C-101B-9397-08002B2CF9AE}" pid="38" name="HR">
    <vt:lpwstr>0</vt:lpwstr>
  </property>
  <property fmtid="{D5CDD505-2E9C-101B-9397-08002B2CF9AE}" pid="39" name="RD">
    <vt:lpwstr>0</vt:lpwstr>
  </property>
  <property fmtid="{D5CDD505-2E9C-101B-9397-08002B2CF9AE}" pid="40" name="PROCUREMENT">
    <vt:lpwstr>0</vt:lpwstr>
  </property>
  <property fmtid="{D5CDD505-2E9C-101B-9397-08002B2CF9AE}" pid="41" name="SUPPLYCHAIN">
    <vt:lpwstr>0</vt:lpwstr>
  </property>
  <property fmtid="{D5CDD505-2E9C-101B-9397-08002B2CF9AE}" pid="42" name="MAN">
    <vt:lpwstr>0</vt:lpwstr>
  </property>
  <property fmtid="{D5CDD505-2E9C-101B-9397-08002B2CF9AE}" pid="43" name="MARKETING">
    <vt:lpwstr>0</vt:lpwstr>
  </property>
  <property fmtid="{D5CDD505-2E9C-101B-9397-08002B2CF9AE}" pid="44" name="CHANNEL">
    <vt:lpwstr>0</vt:lpwstr>
  </property>
  <property fmtid="{D5CDD505-2E9C-101B-9397-08002B2CF9AE}" pid="45" name="VENDITA">
    <vt:lpwstr>0</vt:lpwstr>
  </property>
  <property fmtid="{D5CDD505-2E9C-101B-9397-08002B2CF9AE}" pid="46" name="BPR">
    <vt:lpwstr>0</vt:lpwstr>
  </property>
  <property fmtid="{D5CDD505-2E9C-101B-9397-08002B2CF9AE}" pid="47" name="VALORE">
    <vt:lpwstr>0</vt:lpwstr>
  </property>
  <property fmtid="{D5CDD505-2E9C-101B-9397-08002B2CF9AE}" pid="48" name="CORPORATE">
    <vt:lpwstr>0</vt:lpwstr>
  </property>
  <property fmtid="{D5CDD505-2E9C-101B-9397-08002B2CF9AE}" pid="49" name="IT">
    <vt:lpwstr>0</vt:lpwstr>
  </property>
  <property fmtid="{D5CDD505-2E9C-101B-9397-08002B2CF9AE}" pid="50" name="SOCIAL">
    <vt:lpwstr>0</vt:lpwstr>
  </property>
  <property fmtid="{D5CDD505-2E9C-101B-9397-08002B2CF9AE}" pid="51" name="ADMIN">
    <vt:lpwstr>0</vt:lpwstr>
  </property>
  <property fmtid="{D5CDD505-2E9C-101B-9397-08002B2CF9AE}" pid="52" name="COMM">
    <vt:lpwstr>0</vt:lpwstr>
  </property>
  <property fmtid="{D5CDD505-2E9C-101B-9397-08002B2CF9AE}" pid="53" name="ALTRAFUNZIONE">
    <vt:lpwstr>0</vt:lpwstr>
  </property>
  <property fmtid="{D5CDD505-2E9C-101B-9397-08002B2CF9AE}" pid="54" name="ENGINE">
    <vt:lpwstr>0</vt:lpwstr>
  </property>
  <property fmtid="{D5CDD505-2E9C-101B-9397-08002B2CF9AE}" pid="55" name="HEALTH">
    <vt:lpwstr>0</vt:lpwstr>
  </property>
  <property fmtid="{D5CDD505-2E9C-101B-9397-08002B2CF9AE}" pid="56" name="ITS">
    <vt:lpwstr>0</vt:lpwstr>
  </property>
  <property fmtid="{D5CDD505-2E9C-101B-9397-08002B2CF9AE}" pid="57" name="MEC">
    <vt:lpwstr>0</vt:lpwstr>
  </property>
  <property fmtid="{D5CDD505-2E9C-101B-9397-08002B2CF9AE}" pid="58" name="RETAIL">
    <vt:lpwstr>0</vt:lpwstr>
  </property>
  <property fmtid="{D5CDD505-2E9C-101B-9397-08002B2CF9AE}" pid="59" name="TEXTILE">
    <vt:lpwstr>0</vt:lpwstr>
  </property>
  <property fmtid="{D5CDD505-2E9C-101B-9397-08002B2CF9AE}" pid="60" name="WIRES">
    <vt:lpwstr>0</vt:lpwstr>
  </property>
  <property fmtid="{D5CDD505-2E9C-101B-9397-08002B2CF9AE}" pid="61" name="Classification">
    <vt:lpwstr>Public - Pirelli Data Classification</vt:lpwstr>
  </property>
  <property fmtid="{D5CDD505-2E9C-101B-9397-08002B2CF9AE}" pid="62" name="_AdHocReviewCycleID">
    <vt:i4>-435267609</vt:i4>
  </property>
  <property fmtid="{D5CDD505-2E9C-101B-9397-08002B2CF9AE}" pid="63" name="_NewReviewCycle">
    <vt:lpwstr/>
  </property>
  <property fmtid="{D5CDD505-2E9C-101B-9397-08002B2CF9AE}" pid="64" name="_EmailSubject">
    <vt:lpwstr>Proiecte stagii de practica</vt:lpwstr>
  </property>
  <property fmtid="{D5CDD505-2E9C-101B-9397-08002B2CF9AE}" pid="65" name="_AuthorEmail">
    <vt:lpwstr>LeontinaGabriela.Serbanica@pirelli.com</vt:lpwstr>
  </property>
  <property fmtid="{D5CDD505-2E9C-101B-9397-08002B2CF9AE}" pid="66" name="_AuthorEmailDisplayName">
    <vt:lpwstr>Serbanica Leontina Gabriela, RO</vt:lpwstr>
  </property>
  <property fmtid="{D5CDD505-2E9C-101B-9397-08002B2CF9AE}" pid="67" name="_PreviousAdHocReviewCycleID">
    <vt:i4>1594635197</vt:i4>
  </property>
</Properties>
</file>